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9" r:id="rId4"/>
    <p:sldId id="258" r:id="rId5"/>
    <p:sldId id="259" r:id="rId6"/>
    <p:sldId id="270" r:id="rId7"/>
    <p:sldId id="260" r:id="rId8"/>
    <p:sldId id="261" r:id="rId9"/>
    <p:sldId id="262" r:id="rId10"/>
    <p:sldId id="263" r:id="rId11"/>
    <p:sldId id="269" r:id="rId12"/>
    <p:sldId id="264" r:id="rId13"/>
    <p:sldId id="265" r:id="rId14"/>
    <p:sldId id="266" r:id="rId15"/>
    <p:sldId id="267" r:id="rId16"/>
    <p:sldId id="268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32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86C1C-7C8F-4128-B3D0-6C680AB530B0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1860A-0576-4A64-B8D2-5A3D1FB59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363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86C1C-7C8F-4128-B3D0-6C680AB530B0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1860A-0576-4A64-B8D2-5A3D1FB59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923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86C1C-7C8F-4128-B3D0-6C680AB530B0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1860A-0576-4A64-B8D2-5A3D1FB59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857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86C1C-7C8F-4128-B3D0-6C680AB530B0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1860A-0576-4A64-B8D2-5A3D1FB59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013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86C1C-7C8F-4128-B3D0-6C680AB530B0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1860A-0576-4A64-B8D2-5A3D1FB59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1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86C1C-7C8F-4128-B3D0-6C680AB530B0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1860A-0576-4A64-B8D2-5A3D1FB59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669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86C1C-7C8F-4128-B3D0-6C680AB530B0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1860A-0576-4A64-B8D2-5A3D1FB59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324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86C1C-7C8F-4128-B3D0-6C680AB530B0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1860A-0576-4A64-B8D2-5A3D1FB59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397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86C1C-7C8F-4128-B3D0-6C680AB530B0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1860A-0576-4A64-B8D2-5A3D1FB59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820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86C1C-7C8F-4128-B3D0-6C680AB530B0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1860A-0576-4A64-B8D2-5A3D1FB59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457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86C1C-7C8F-4128-B3D0-6C680AB530B0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1860A-0576-4A64-B8D2-5A3D1FB59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645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86C1C-7C8F-4128-B3D0-6C680AB530B0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1860A-0576-4A64-B8D2-5A3D1FB59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15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2" r="3305"/>
          <a:stretch/>
        </p:blipFill>
        <p:spPr>
          <a:xfrm>
            <a:off x="3080" y="0"/>
            <a:ext cx="917743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4576706" cy="1224136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 smtClean="0">
                <a:latin typeface="Haettenschweiler" pitchFamily="34" charset="0"/>
              </a:rPr>
              <a:t>MENERIMA KERAJAAN </a:t>
            </a:r>
            <a:r>
              <a:rPr lang="en-US" sz="2800" dirty="0" smtClean="0">
                <a:latin typeface="Arial Black" pitchFamily="34" charset="0"/>
              </a:rPr>
              <a:t/>
            </a:r>
            <a:br>
              <a:rPr lang="en-US" sz="2800" dirty="0" smtClean="0">
                <a:latin typeface="Arial Black" pitchFamily="34" charset="0"/>
              </a:rPr>
            </a:br>
            <a:r>
              <a:rPr lang="en-US" sz="4000" dirty="0" smtClean="0">
                <a:latin typeface="Eras Bold ITC" pitchFamily="34" charset="0"/>
              </a:rPr>
              <a:t>YANG </a:t>
            </a:r>
            <a:r>
              <a:rPr lang="en-US" sz="4000" dirty="0" smtClean="0">
                <a:latin typeface="Eras Bold ITC" pitchFamily="34" charset="0"/>
              </a:rPr>
              <a:t>TIDAK </a:t>
            </a:r>
            <a:endParaRPr lang="en-US" sz="5400" dirty="0">
              <a:latin typeface="Haettenschweiler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5805264"/>
            <a:ext cx="3632448" cy="792088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err="1" smtClean="0">
                <a:solidFill>
                  <a:schemeClr val="tx1"/>
                </a:solidFill>
                <a:latin typeface="Bahnschrift SemiBold Condensed" pitchFamily="34" charset="0"/>
              </a:rPr>
              <a:t>Pelajaran</a:t>
            </a:r>
            <a:r>
              <a:rPr lang="en-US" sz="2400" dirty="0" smtClean="0">
                <a:solidFill>
                  <a:schemeClr val="tx1"/>
                </a:solidFill>
                <a:latin typeface="Bahnschrift SemiBold Condensed" pitchFamily="34" charset="0"/>
              </a:rPr>
              <a:t> ke-12, </a:t>
            </a:r>
            <a:r>
              <a:rPr lang="en-US" sz="2400" dirty="0" err="1" smtClean="0">
                <a:solidFill>
                  <a:schemeClr val="tx1"/>
                </a:solidFill>
                <a:latin typeface="Bahnschrift SemiBold Condensed" pitchFamily="34" charset="0"/>
              </a:rPr>
              <a:t>Triwulan</a:t>
            </a:r>
            <a:r>
              <a:rPr lang="en-US" sz="2400" dirty="0" smtClean="0">
                <a:solidFill>
                  <a:schemeClr val="tx1"/>
                </a:solidFill>
                <a:latin typeface="Bahnschrift SemiBold Condensed" pitchFamily="34" charset="0"/>
              </a:rPr>
              <a:t> I</a:t>
            </a:r>
          </a:p>
          <a:p>
            <a:r>
              <a:rPr lang="en-US" sz="2400" dirty="0" err="1" smtClean="0">
                <a:solidFill>
                  <a:schemeClr val="tx1"/>
                </a:solidFill>
                <a:latin typeface="Bahnschrift SemiBold Condensed" pitchFamily="34" charset="0"/>
              </a:rPr>
              <a:t>Tahun</a:t>
            </a:r>
            <a:r>
              <a:rPr lang="en-US" sz="2400" dirty="0" smtClean="0">
                <a:solidFill>
                  <a:schemeClr val="tx1"/>
                </a:solidFill>
                <a:latin typeface="Bahnschrift SemiBold Condensed" pitchFamily="34" charset="0"/>
              </a:rPr>
              <a:t> 2022</a:t>
            </a:r>
            <a:endParaRPr lang="en-US" sz="2400" dirty="0">
              <a:solidFill>
                <a:schemeClr val="tx1"/>
              </a:solidFill>
              <a:latin typeface="Bahnschrift SemiBold Condens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1560" y="878855"/>
            <a:ext cx="54006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dirty="0" smtClean="0">
                <a:latin typeface="Haettenschweiler" pitchFamily="34" charset="0"/>
              </a:rPr>
              <a:t>TERGONCANGKAN</a:t>
            </a:r>
            <a:endParaRPr lang="en-US" sz="5400" dirty="0">
              <a:latin typeface="Haettenschweile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215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282154"/>
          </a:xfrm>
          <a:solidFill>
            <a:schemeClr val="accent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Bernard MT Condensed" pitchFamily="18" charset="0"/>
              </a:rPr>
              <a:t>Jika</a:t>
            </a:r>
            <a:r>
              <a:rPr lang="en-US" sz="2400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nard MT Condensed" pitchFamily="18" charset="0"/>
              </a:rPr>
              <a:t>pertemuan</a:t>
            </a:r>
            <a:r>
              <a:rPr lang="en-US" sz="2400" dirty="0" smtClean="0">
                <a:solidFill>
                  <a:schemeClr val="bg1"/>
                </a:solidFill>
                <a:latin typeface="Bernard MT Condensed" pitchFamily="18" charset="0"/>
              </a:rPr>
              <a:t> di Bukit </a:t>
            </a:r>
            <a:r>
              <a:rPr lang="en-US" sz="2400" dirty="0" err="1" smtClean="0">
                <a:solidFill>
                  <a:schemeClr val="bg1"/>
                </a:solidFill>
                <a:latin typeface="Bernard MT Condensed" pitchFamily="18" charset="0"/>
              </a:rPr>
              <a:t>Sion</a:t>
            </a:r>
            <a:r>
              <a:rPr lang="en-US" sz="2400" dirty="0" smtClean="0">
                <a:solidFill>
                  <a:schemeClr val="bg1"/>
                </a:solidFill>
                <a:latin typeface="Bernard MT Condensed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Bernard MT Condensed" pitchFamily="18" charset="0"/>
              </a:rPr>
              <a:t>Yerusalem</a:t>
            </a:r>
            <a:r>
              <a:rPr lang="en-US" sz="2400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nard MT Condensed" pitchFamily="18" charset="0"/>
              </a:rPr>
              <a:t>surgawi</a:t>
            </a:r>
            <a:r>
              <a:rPr lang="en-US" sz="2400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nard MT Condensed" pitchFamily="18" charset="0"/>
              </a:rPr>
              <a:t>adalah</a:t>
            </a:r>
            <a:r>
              <a:rPr lang="en-US" sz="2400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nard MT Condensed" pitchFamily="18" charset="0"/>
              </a:rPr>
              <a:t>sebuah</a:t>
            </a:r>
            <a:r>
              <a:rPr lang="en-US" sz="2400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br>
              <a:rPr lang="en-US" sz="2400" dirty="0" smtClean="0">
                <a:solidFill>
                  <a:schemeClr val="bg1"/>
                </a:solidFill>
                <a:latin typeface="Bernard MT Condensed" pitchFamily="18" charset="0"/>
              </a:rPr>
            </a:br>
            <a:r>
              <a:rPr lang="en-US" sz="2400" dirty="0" err="1" smtClean="0">
                <a:solidFill>
                  <a:schemeClr val="bg1"/>
                </a:solidFill>
                <a:latin typeface="Bernard MT Condensed" pitchFamily="18" charset="0"/>
              </a:rPr>
              <a:t>pesta</a:t>
            </a:r>
            <a:r>
              <a:rPr lang="en-US" sz="2400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nard MT Condensed" pitchFamily="18" charset="0"/>
              </a:rPr>
              <a:t>perayaan</a:t>
            </a:r>
            <a:r>
              <a:rPr lang="en-US" sz="2400" dirty="0" smtClean="0">
                <a:solidFill>
                  <a:schemeClr val="bg1"/>
                </a:solidFill>
                <a:latin typeface="Bernard MT Condensed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Bernard MT Condensed" pitchFamily="18" charset="0"/>
              </a:rPr>
              <a:t>mengapa</a:t>
            </a:r>
            <a:r>
              <a:rPr lang="en-US" sz="2400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nard MT Condensed" pitchFamily="18" charset="0"/>
              </a:rPr>
              <a:t>Tuhan</a:t>
            </a:r>
            <a:r>
              <a:rPr lang="en-US" sz="2400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nard MT Condensed" pitchFamily="18" charset="0"/>
              </a:rPr>
              <a:t>digambarkan</a:t>
            </a:r>
            <a:r>
              <a:rPr lang="en-US" sz="2400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ernard MT Condensed" pitchFamily="18" charset="0"/>
              </a:rPr>
              <a:t>sebagai</a:t>
            </a:r>
            <a:r>
              <a:rPr lang="en-US" sz="2400" dirty="0" smtClean="0">
                <a:solidFill>
                  <a:schemeClr val="bg1"/>
                </a:solidFill>
                <a:latin typeface="Bernard MT Condensed" pitchFamily="18" charset="0"/>
              </a:rPr>
              <a:t> hakim? </a:t>
            </a:r>
            <a:br>
              <a:rPr lang="en-US" sz="2400" dirty="0" smtClean="0">
                <a:solidFill>
                  <a:schemeClr val="bg1"/>
                </a:solidFill>
                <a:latin typeface="Bernard MT Condensed" pitchFamily="18" charset="0"/>
              </a:rPr>
            </a:br>
            <a:r>
              <a:rPr lang="en-US" sz="2400" dirty="0" err="1" smtClean="0">
                <a:solidFill>
                  <a:schemeClr val="bg1"/>
                </a:solidFill>
                <a:latin typeface="Bernard MT Condensed" pitchFamily="18" charset="0"/>
              </a:rPr>
              <a:t>Ibrani</a:t>
            </a:r>
            <a:r>
              <a:rPr lang="en-US" sz="2400" dirty="0" smtClean="0">
                <a:solidFill>
                  <a:schemeClr val="bg1"/>
                </a:solidFill>
                <a:latin typeface="Bernard MT Condensed" pitchFamily="18" charset="0"/>
              </a:rPr>
              <a:t> 12:22-29, Daniel 7:9-10, 13-22</a:t>
            </a:r>
            <a:endParaRPr lang="en-US" sz="24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6827" y="3270468"/>
            <a:ext cx="7560840" cy="3326884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err="1" smtClean="0">
                <a:latin typeface="Bahnschrift SemiBold Condensed" pitchFamily="34" charset="0"/>
              </a:rPr>
              <a:t>Ini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adalah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peristiwa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penghakiman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besar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sebelum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kedatangan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Yesus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kedua</a:t>
            </a:r>
            <a:r>
              <a:rPr lang="en-US" sz="2400" dirty="0" smtClean="0">
                <a:latin typeface="Bahnschrift SemiBold Condensed" pitchFamily="34" charset="0"/>
              </a:rPr>
              <a:t> [Daniel 7], </a:t>
            </a:r>
            <a:r>
              <a:rPr lang="en-US" sz="2400" dirty="0" err="1" smtClean="0">
                <a:latin typeface="Bahnschrift SemiBold Condensed" pitchFamily="34" charset="0"/>
              </a:rPr>
              <a:t>ini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menggambarkan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adegan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penghakiman</a:t>
            </a:r>
            <a:r>
              <a:rPr lang="en-US" sz="2400" dirty="0" smtClean="0">
                <a:latin typeface="Bahnschrift SemiBold Condensed" pitchFamily="34" charset="0"/>
              </a:rPr>
              <a:t> di </a:t>
            </a:r>
            <a:r>
              <a:rPr lang="en-US" sz="2400" dirty="0" err="1" smtClean="0">
                <a:latin typeface="Bahnschrift SemiBold Condensed" pitchFamily="34" charset="0"/>
              </a:rPr>
              <a:t>mana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Tuhan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disebut</a:t>
            </a:r>
            <a:r>
              <a:rPr lang="en-US" sz="2400" dirty="0" smtClean="0">
                <a:latin typeface="Bahnschrift SemiBold Condensed" pitchFamily="34" charset="0"/>
              </a:rPr>
              <a:t>, "Yang </a:t>
            </a:r>
            <a:r>
              <a:rPr lang="en-US" sz="2400" dirty="0" err="1" smtClean="0">
                <a:latin typeface="Bahnschrift SemiBold Condensed" pitchFamily="34" charset="0"/>
              </a:rPr>
              <a:t>Lanjut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Usia</a:t>
            </a:r>
            <a:r>
              <a:rPr lang="en-US" sz="2400" dirty="0" smtClean="0">
                <a:latin typeface="Bahnschrift SemiBold Condensed" pitchFamily="34" charset="0"/>
              </a:rPr>
              <a:t>", </a:t>
            </a:r>
            <a:r>
              <a:rPr lang="en-US" sz="2400" dirty="0" err="1" smtClean="0">
                <a:latin typeface="Bahnschrift SemiBold Condensed" pitchFamily="34" charset="0"/>
              </a:rPr>
              <a:t>duduk</a:t>
            </a:r>
            <a:r>
              <a:rPr lang="en-US" sz="2400" dirty="0" smtClean="0">
                <a:latin typeface="Bahnschrift SemiBold Condensed" pitchFamily="34" charset="0"/>
              </a:rPr>
              <a:t> di </a:t>
            </a:r>
            <a:r>
              <a:rPr lang="en-US" sz="2400" dirty="0" err="1" smtClean="0">
                <a:latin typeface="Bahnschrift SemiBold Condensed" pitchFamily="34" charset="0"/>
              </a:rPr>
              <a:t>atas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takhta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terbuat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dari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api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dikelilingi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oleh</a:t>
            </a:r>
            <a:r>
              <a:rPr lang="en-US" sz="2400" dirty="0" smtClean="0">
                <a:latin typeface="Bahnschrift SemiBold Condensed" pitchFamily="34" charset="0"/>
              </a:rPr>
              <a:t> "</a:t>
            </a:r>
            <a:r>
              <a:rPr lang="en-US" sz="2400" dirty="0" err="1" smtClean="0">
                <a:latin typeface="Bahnschrift SemiBold Condensed" pitchFamily="34" charset="0"/>
              </a:rPr>
              <a:t>seribu</a:t>
            </a:r>
            <a:r>
              <a:rPr lang="en-US" sz="2400" dirty="0" smtClean="0">
                <a:latin typeface="Bahnschrift SemiBold Condensed" pitchFamily="34" charset="0"/>
              </a:rPr>
              <a:t> kali </a:t>
            </a:r>
            <a:r>
              <a:rPr lang="en-US" sz="2400" dirty="0" err="1" smtClean="0">
                <a:latin typeface="Bahnschrift SemiBold Condensed" pitchFamily="34" charset="0"/>
              </a:rPr>
              <a:t>beribu-ribu</a:t>
            </a:r>
            <a:r>
              <a:rPr lang="en-US" sz="2400" dirty="0" smtClean="0">
                <a:latin typeface="Bahnschrift SemiBold Condensed" pitchFamily="34" charset="0"/>
              </a:rPr>
              <a:t>" </a:t>
            </a:r>
            <a:r>
              <a:rPr lang="en-US" sz="2400" dirty="0" err="1" smtClean="0">
                <a:latin typeface="Bahnschrift SemiBold Condensed" pitchFamily="34" charset="0"/>
              </a:rPr>
              <a:t>malaikat</a:t>
            </a:r>
            <a:r>
              <a:rPr lang="en-US" sz="2400" dirty="0" smtClean="0">
                <a:latin typeface="Bahnschrift SemiBold Condensed" pitchFamily="34" charset="0"/>
              </a:rPr>
              <a:t>. </a:t>
            </a:r>
            <a:r>
              <a:rPr lang="en-US" sz="2400" dirty="0" err="1" smtClean="0">
                <a:latin typeface="Bahnschrift SemiBold Condensed" pitchFamily="34" charset="0"/>
              </a:rPr>
              <a:t>Kemudian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Buku-buku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dibuka</a:t>
            </a:r>
            <a:r>
              <a:rPr lang="en-US" sz="2400" dirty="0" smtClean="0">
                <a:latin typeface="Bahnschrift SemiBold Condensed" pitchFamily="34" charset="0"/>
              </a:rPr>
              <a:t> [Daniel 7:9-10] </a:t>
            </a:r>
            <a:r>
              <a:rPr lang="en-US" sz="2400" dirty="0" err="1" smtClean="0">
                <a:latin typeface="Bahnschrift SemiBold Condensed" pitchFamily="34" charset="0"/>
              </a:rPr>
              <a:t>ini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adalah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buku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catatan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dosa</a:t>
            </a:r>
            <a:r>
              <a:rPr lang="en-US" sz="2400" dirty="0" smtClean="0"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latin typeface="Bahnschrift SemiBold Condensed" pitchFamily="34" charset="0"/>
              </a:rPr>
              <a:t>buku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peringatan</a:t>
            </a:r>
            <a:r>
              <a:rPr lang="en-US" sz="2400" dirty="0" smtClean="0"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latin typeface="Bahnschrift SemiBold Condensed" pitchFamily="34" charset="0"/>
              </a:rPr>
              <a:t>dan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buku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kehidupan</a:t>
            </a:r>
            <a:r>
              <a:rPr lang="en-US" sz="2400" dirty="0" smtClean="0">
                <a:latin typeface="Bahnschrift SemiBold Condensed" pitchFamily="34" charset="0"/>
              </a:rPr>
              <a:t>. </a:t>
            </a:r>
            <a:r>
              <a:rPr lang="en-US" sz="2400" dirty="0" err="1" smtClean="0">
                <a:latin typeface="Bahnschrift SemiBold Condensed" pitchFamily="34" charset="0"/>
              </a:rPr>
              <a:t>Tentu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saja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nama-nama</a:t>
            </a:r>
            <a:r>
              <a:rPr lang="en-US" sz="2400" dirty="0" smtClean="0">
                <a:latin typeface="Bahnschrift SemiBold Condensed" pitchFamily="34" charset="0"/>
              </a:rPr>
              <a:t> orang kudus </a:t>
            </a:r>
            <a:r>
              <a:rPr lang="en-US" sz="2400" dirty="0" err="1" smtClean="0">
                <a:latin typeface="Bahnschrift SemiBold Condensed" pitchFamily="34" charset="0"/>
              </a:rPr>
              <a:t>tercatat</a:t>
            </a:r>
            <a:r>
              <a:rPr lang="en-US" sz="2400" dirty="0" smtClean="0">
                <a:latin typeface="Bahnschrift SemiBold Condensed" pitchFamily="34" charset="0"/>
              </a:rPr>
              <a:t> di </a:t>
            </a:r>
            <a:r>
              <a:rPr lang="en-US" sz="2400" dirty="0" err="1" smtClean="0">
                <a:latin typeface="Bahnschrift SemiBold Condensed" pitchFamily="34" charset="0"/>
              </a:rPr>
              <a:t>buku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kehidupan</a:t>
            </a:r>
            <a:r>
              <a:rPr lang="en-US" sz="2400" dirty="0" smtClean="0"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latin typeface="Bahnschrift SemiBold Condensed" pitchFamily="34" charset="0"/>
              </a:rPr>
              <a:t>dan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hal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ini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menyiratkan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bahwa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penghakiman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itu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menguntungkan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bagi</a:t>
            </a:r>
            <a:r>
              <a:rPr lang="en-US" sz="2400" dirty="0" smtClean="0">
                <a:latin typeface="Bahnschrift SemiBold Condensed" pitchFamily="34" charset="0"/>
              </a:rPr>
              <a:t> orang-orang kudus. </a:t>
            </a:r>
            <a:r>
              <a:rPr lang="en-US" sz="2400" dirty="0" err="1" smtClean="0">
                <a:latin typeface="Bahnschrift SemiBold Condensed" pitchFamily="34" charset="0"/>
              </a:rPr>
              <a:t>Jadi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penghakiman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itu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sendiri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adalah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kabar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baik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bagi</a:t>
            </a:r>
            <a:r>
              <a:rPr lang="en-US" sz="2400" dirty="0" smtClean="0">
                <a:latin typeface="Bahnschrift SemiBold Condensed" pitchFamily="34" charset="0"/>
              </a:rPr>
              <a:t> orang-orang kudus</a:t>
            </a:r>
            <a:endParaRPr lang="en-US" sz="2400" dirty="0">
              <a:latin typeface="Bahnschrift SemiBold Condens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6827" y="1700808"/>
            <a:ext cx="7560840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Berlin Sans FB" pitchFamily="34" charset="0"/>
              </a:rPr>
              <a:t>Perayaan</a:t>
            </a:r>
            <a:r>
              <a:rPr lang="en-US" sz="2400" dirty="0" smtClean="0">
                <a:latin typeface="Berlin Sans FB" pitchFamily="34" charset="0"/>
              </a:rPr>
              <a:t> yang </a:t>
            </a:r>
            <a:r>
              <a:rPr lang="en-US" sz="2400" dirty="0" err="1" smtClean="0">
                <a:latin typeface="Berlin Sans FB" pitchFamily="34" charset="0"/>
              </a:rPr>
              <a:t>dijelaskan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dalam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Ibrani</a:t>
            </a:r>
            <a:r>
              <a:rPr lang="en-US" sz="2400" dirty="0" smtClean="0">
                <a:latin typeface="Berlin Sans FB" pitchFamily="34" charset="0"/>
              </a:rPr>
              <a:t> 12:22-24 </a:t>
            </a:r>
            <a:r>
              <a:rPr lang="en-US" sz="2400" dirty="0" err="1" smtClean="0">
                <a:latin typeface="Berlin Sans FB" pitchFamily="34" charset="0"/>
              </a:rPr>
              <a:t>mengacu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pada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penghakiman</a:t>
            </a:r>
            <a:r>
              <a:rPr lang="en-US" sz="2400" dirty="0" smtClean="0">
                <a:latin typeface="Berlin Sans FB" pitchFamily="34" charset="0"/>
              </a:rPr>
              <a:t> di </a:t>
            </a:r>
            <a:r>
              <a:rPr lang="en-US" sz="2400" dirty="0" err="1" smtClean="0">
                <a:latin typeface="Berlin Sans FB" pitchFamily="34" charset="0"/>
              </a:rPr>
              <a:t>masa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depan</a:t>
            </a:r>
            <a:r>
              <a:rPr lang="en-US" sz="2400" dirty="0" smtClean="0">
                <a:latin typeface="Berlin Sans FB" pitchFamily="34" charset="0"/>
              </a:rPr>
              <a:t>. </a:t>
            </a:r>
            <a:r>
              <a:rPr lang="en-US" sz="2400" dirty="0" err="1" smtClean="0">
                <a:latin typeface="Berlin Sans FB" pitchFamily="34" charset="0"/>
              </a:rPr>
              <a:t>Hasil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dari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penghakiman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itu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adalah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umat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Tuhan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menerima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kerajaan</a:t>
            </a:r>
            <a:r>
              <a:rPr lang="en-US" sz="2400" dirty="0" smtClean="0">
                <a:latin typeface="Berlin Sans FB" pitchFamily="34" charset="0"/>
              </a:rPr>
              <a:t>, </a:t>
            </a:r>
            <a:r>
              <a:rPr lang="en-US" sz="2400" dirty="0" err="1" smtClean="0">
                <a:latin typeface="Berlin Sans FB" pitchFamily="34" charset="0"/>
              </a:rPr>
              <a:t>ini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adalah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kabar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sukacita</a:t>
            </a:r>
            <a:r>
              <a:rPr lang="en-US" sz="2400" dirty="0" smtClean="0">
                <a:latin typeface="Berlin Sans FB" pitchFamily="34" charset="0"/>
              </a:rPr>
              <a:t>. </a:t>
            </a:r>
            <a:endParaRPr lang="en-US" sz="2400" dirty="0">
              <a:latin typeface="Berlin Sans FB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0657" y="1947029"/>
            <a:ext cx="55842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1</a:t>
            </a:r>
            <a:endParaRPr lang="en-US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8633" y="4149079"/>
            <a:ext cx="55842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2</a:t>
            </a:r>
            <a:endParaRPr lang="en-US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014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7502" y="3425618"/>
            <a:ext cx="7647834" cy="3171734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err="1" smtClean="0">
                <a:latin typeface="Eras Demi ITC" pitchFamily="34" charset="0"/>
              </a:rPr>
              <a:t>Penghakiman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ini</a:t>
            </a:r>
            <a:r>
              <a:rPr lang="en-US" sz="2400" dirty="0" smtClean="0">
                <a:latin typeface="Eras Demi ITC" pitchFamily="34" charset="0"/>
              </a:rPr>
              <a:t>, </a:t>
            </a:r>
            <a:r>
              <a:rPr lang="en-US" sz="2400" dirty="0" err="1" smtClean="0">
                <a:latin typeface="Eras Demi ITC" pitchFamily="34" charset="0"/>
              </a:rPr>
              <a:t>benar-benar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kabar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baik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bagi</a:t>
            </a:r>
            <a:r>
              <a:rPr lang="en-US" sz="2400" dirty="0" smtClean="0">
                <a:latin typeface="Eras Demi ITC" pitchFamily="34" charset="0"/>
              </a:rPr>
              <a:t> orang </a:t>
            </a:r>
            <a:r>
              <a:rPr lang="en-US" sz="2400" dirty="0" err="1" smtClean="0">
                <a:latin typeface="Eras Demi ITC" pitchFamily="34" charset="0"/>
              </a:rPr>
              <a:t>percaya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karena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ini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adalah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penghakiman</a:t>
            </a:r>
            <a:r>
              <a:rPr lang="en-US" sz="2400" dirty="0" smtClean="0">
                <a:latin typeface="Eras Demi ITC" pitchFamily="34" charset="0"/>
              </a:rPr>
              <a:t> yang </a:t>
            </a:r>
            <a:r>
              <a:rPr lang="en-US" sz="2400" dirty="0" err="1" smtClean="0">
                <a:latin typeface="Eras Demi ITC" pitchFamily="34" charset="0"/>
              </a:rPr>
              <a:t>mengatur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kebaikan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mereka</a:t>
            </a:r>
            <a:r>
              <a:rPr lang="en-US" sz="2400" dirty="0" smtClean="0">
                <a:latin typeface="Eras Demi ITC" pitchFamily="34" charset="0"/>
              </a:rPr>
              <a:t>. </a:t>
            </a:r>
            <a:r>
              <a:rPr lang="en-US" sz="2400" dirty="0" err="1" smtClean="0">
                <a:latin typeface="Eras Demi ITC" pitchFamily="34" charset="0"/>
              </a:rPr>
              <a:t>Itu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membenarkan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mereka</a:t>
            </a:r>
            <a:r>
              <a:rPr lang="en-US" sz="2400" dirty="0" smtClean="0">
                <a:latin typeface="Eras Demi ITC" pitchFamily="34" charset="0"/>
              </a:rPr>
              <a:t>. </a:t>
            </a:r>
            <a:r>
              <a:rPr lang="en-US" sz="2400" dirty="0" err="1" smtClean="0">
                <a:latin typeface="Eras Demi ITC" pitchFamily="34" charset="0"/>
              </a:rPr>
              <a:t>Itu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jg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adalah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penghakiman</a:t>
            </a:r>
            <a:r>
              <a:rPr lang="en-US" sz="2400" dirty="0" smtClean="0">
                <a:latin typeface="Eras Demi ITC" pitchFamily="34" charset="0"/>
              </a:rPr>
              <a:t> yang </a:t>
            </a:r>
            <a:r>
              <a:rPr lang="en-US" sz="2400" dirty="0" err="1" smtClean="0">
                <a:latin typeface="Eras Demi ITC" pitchFamily="34" charset="0"/>
              </a:rPr>
              <a:t>mengalahkan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musuh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mereka</a:t>
            </a:r>
            <a:r>
              <a:rPr lang="en-US" sz="2400" dirty="0" smtClean="0">
                <a:latin typeface="Eras Demi ITC" pitchFamily="34" charset="0"/>
              </a:rPr>
              <a:t>, </a:t>
            </a:r>
            <a:r>
              <a:rPr lang="en-US" sz="2400" dirty="0" err="1" smtClean="0">
                <a:latin typeface="Eras Demi ITC" pitchFamily="34" charset="0"/>
              </a:rPr>
              <a:t>yaitu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naga</a:t>
            </a:r>
            <a:r>
              <a:rPr lang="en-US" sz="2400" dirty="0" smtClean="0">
                <a:latin typeface="Eras Demi ITC" pitchFamily="34" charset="0"/>
              </a:rPr>
              <a:t>, </a:t>
            </a:r>
            <a:r>
              <a:rPr lang="en-US" sz="2400" dirty="0" err="1" smtClean="0">
                <a:latin typeface="Eras Demi ITC" pitchFamily="34" charset="0"/>
              </a:rPr>
              <a:t>si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Iblis</a:t>
            </a:r>
            <a:r>
              <a:rPr lang="en-US" sz="2400" dirty="0" smtClean="0">
                <a:latin typeface="Eras Demi ITC" pitchFamily="34" charset="0"/>
              </a:rPr>
              <a:t> yang </a:t>
            </a:r>
            <a:r>
              <a:rPr lang="en-US" sz="2400" dirty="0" err="1" smtClean="0">
                <a:latin typeface="Eras Demi ITC" pitchFamily="34" charset="0"/>
              </a:rPr>
              <a:t>berada</a:t>
            </a:r>
            <a:r>
              <a:rPr lang="en-US" sz="2400" dirty="0" smtClean="0">
                <a:latin typeface="Eras Demi ITC" pitchFamily="34" charset="0"/>
              </a:rPr>
              <a:t> di </a:t>
            </a:r>
            <a:r>
              <a:rPr lang="en-US" sz="2400" dirty="0" err="1" smtClean="0">
                <a:latin typeface="Eras Demi ITC" pitchFamily="34" charset="0"/>
              </a:rPr>
              <a:t>belakang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binatang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buas</a:t>
            </a:r>
            <a:r>
              <a:rPr lang="en-US" sz="2400" dirty="0" smtClean="0">
                <a:latin typeface="Eras Demi ITC" pitchFamily="34" charset="0"/>
              </a:rPr>
              <a:t> yang </a:t>
            </a:r>
            <a:r>
              <a:rPr lang="en-US" sz="2400" dirty="0" err="1" smtClean="0">
                <a:latin typeface="Eras Demi ITC" pitchFamily="34" charset="0"/>
              </a:rPr>
              <a:t>telah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menganiaya</a:t>
            </a:r>
            <a:r>
              <a:rPr lang="en-US" sz="2400" dirty="0" smtClean="0">
                <a:latin typeface="Eras Demi ITC" pitchFamily="34" charset="0"/>
              </a:rPr>
              <a:t> orang-orang </a:t>
            </a:r>
            <a:r>
              <a:rPr lang="en-US" sz="2400" dirty="0" err="1" smtClean="0">
                <a:latin typeface="Eras Demi ITC" pitchFamily="34" charset="0"/>
              </a:rPr>
              <a:t>percaya</a:t>
            </a:r>
            <a:r>
              <a:rPr lang="en-US" sz="2400" dirty="0" smtClean="0">
                <a:latin typeface="Eras Demi ITC" pitchFamily="34" charset="0"/>
              </a:rPr>
              <a:t> di </a:t>
            </a:r>
            <a:r>
              <a:rPr lang="en-US" sz="2400" dirty="0" err="1" smtClean="0">
                <a:latin typeface="Eras Demi ITC" pitchFamily="34" charset="0"/>
              </a:rPr>
              <a:t>masa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lalu</a:t>
            </a:r>
            <a:r>
              <a:rPr lang="en-US" sz="2400" dirty="0" smtClean="0">
                <a:latin typeface="Eras Demi ITC" pitchFamily="34" charset="0"/>
              </a:rPr>
              <a:t> [Daniel 7] </a:t>
            </a:r>
            <a:r>
              <a:rPr lang="en-US" sz="2400" dirty="0" err="1" smtClean="0">
                <a:latin typeface="Eras Demi ITC" pitchFamily="34" charset="0"/>
              </a:rPr>
              <a:t>dan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akan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melakukannya</a:t>
            </a:r>
            <a:r>
              <a:rPr lang="en-US" sz="2400" dirty="0" smtClean="0">
                <a:latin typeface="Eras Demi ITC" pitchFamily="34" charset="0"/>
              </a:rPr>
              <a:t> di </a:t>
            </a:r>
            <a:r>
              <a:rPr lang="en-US" sz="2400" dirty="0" err="1" smtClean="0">
                <a:latin typeface="Eras Demi ITC" pitchFamily="34" charset="0"/>
              </a:rPr>
              <a:t>masa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depan</a:t>
            </a:r>
            <a:r>
              <a:rPr lang="en-US" sz="2400" dirty="0" smtClean="0">
                <a:latin typeface="Eras Demi ITC" pitchFamily="34" charset="0"/>
              </a:rPr>
              <a:t> [</a:t>
            </a:r>
            <a:r>
              <a:rPr lang="en-US" sz="2400" dirty="0" err="1" smtClean="0">
                <a:latin typeface="Eras Demi ITC" pitchFamily="34" charset="0"/>
              </a:rPr>
              <a:t>Wahyu</a:t>
            </a:r>
            <a:r>
              <a:rPr lang="en-US" sz="2400" dirty="0" smtClean="0">
                <a:latin typeface="Eras Demi ITC" pitchFamily="34" charset="0"/>
              </a:rPr>
              <a:t> 13].</a:t>
            </a:r>
          </a:p>
          <a:p>
            <a:endParaRPr lang="en-US" sz="2400" dirty="0">
              <a:latin typeface="Eras Demi ITC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2488" y="378630"/>
            <a:ext cx="7632848" cy="304698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Di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dalam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penghakiman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itu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ada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Yesus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digambarkan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sebagai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Anak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Manusia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dimahkotai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dengan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kemuliaan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hormat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karena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Ia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telah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menderita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mengalami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maut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agar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dapat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membawa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banyak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orang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kepada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kemuliaan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[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Ibrani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2:6,9-10].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Jadi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Yesuslah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dapat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membawa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semua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orang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percaya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Bukit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Sion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Yerusalem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surgawi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melalui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manfaat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dari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perjanjian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baru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, di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mana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mereka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dijanjikan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untuk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menerima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sebuah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kerajaan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bukankah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ini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kabar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baik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perlu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dirayakan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dengan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sukacita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? </a:t>
            </a:r>
            <a:endParaRPr lang="en-US" sz="2400" dirty="0">
              <a:solidFill>
                <a:schemeClr val="bg1"/>
              </a:solidFill>
              <a:latin typeface="Bahnschrift SemiBold Condens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9746" y="1240404"/>
            <a:ext cx="55842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3</a:t>
            </a:r>
            <a:endParaRPr lang="en-US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9746" y="4149080"/>
            <a:ext cx="55842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4</a:t>
            </a:r>
            <a:endParaRPr lang="en-US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451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roon Background Vector Art, Icons, and Graphics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444"/>
            <a:ext cx="9144001" cy="687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3" y="332656"/>
            <a:ext cx="8208912" cy="29523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 smtClean="0">
                <a:solidFill>
                  <a:schemeClr val="bg1"/>
                </a:solidFill>
                <a:latin typeface="Eras Demi ITC" pitchFamily="34" charset="0"/>
              </a:rPr>
              <a:t>Sesungguhnya</a:t>
            </a:r>
            <a:r>
              <a:rPr lang="en-US" sz="28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Demi ITC" pitchFamily="34" charset="0"/>
              </a:rPr>
              <a:t>penghakiman</a:t>
            </a:r>
            <a:r>
              <a:rPr lang="en-US" sz="2800" dirty="0" smtClean="0">
                <a:solidFill>
                  <a:schemeClr val="bg1"/>
                </a:solidFill>
                <a:latin typeface="Eras Demi ITC" pitchFamily="34" charset="0"/>
              </a:rPr>
              <a:t> yang </a:t>
            </a:r>
            <a:r>
              <a:rPr lang="en-US" sz="2800" dirty="0" err="1" smtClean="0">
                <a:solidFill>
                  <a:schemeClr val="bg1"/>
                </a:solidFill>
                <a:latin typeface="Eras Demi ITC" pitchFamily="34" charset="0"/>
              </a:rPr>
              <a:t>disebutkan</a:t>
            </a:r>
            <a:r>
              <a:rPr lang="en-US" sz="28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Demi ITC" pitchFamily="34" charset="0"/>
              </a:rPr>
              <a:t>rasul</a:t>
            </a:r>
            <a:r>
              <a:rPr lang="en-US" sz="2800" dirty="0" smtClean="0">
                <a:solidFill>
                  <a:schemeClr val="bg1"/>
                </a:solidFill>
                <a:latin typeface="Eras Demi ITC" pitchFamily="34" charset="0"/>
              </a:rPr>
              <a:t> Paulus di </a:t>
            </a:r>
            <a:r>
              <a:rPr lang="en-US" sz="2800" dirty="0" err="1" smtClean="0">
                <a:solidFill>
                  <a:schemeClr val="bg1"/>
                </a:solidFill>
                <a:latin typeface="Eras Demi ITC" pitchFamily="34" charset="0"/>
              </a:rPr>
              <a:t>dalam</a:t>
            </a:r>
            <a:r>
              <a:rPr lang="en-US" sz="28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Demi ITC" pitchFamily="34" charset="0"/>
              </a:rPr>
              <a:t>Kitab</a:t>
            </a:r>
            <a:r>
              <a:rPr lang="en-US" sz="28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Demi ITC" pitchFamily="34" charset="0"/>
              </a:rPr>
              <a:t>Ibrani</a:t>
            </a:r>
            <a:r>
              <a:rPr lang="en-US" sz="2800" dirty="0" smtClean="0">
                <a:solidFill>
                  <a:schemeClr val="bg1"/>
                </a:solidFill>
                <a:latin typeface="Eras Demi ITC" pitchFamily="34" charset="0"/>
              </a:rPr>
              <a:t> 12 </a:t>
            </a:r>
            <a:r>
              <a:rPr lang="en-US" sz="2800" dirty="0" err="1" smtClean="0">
                <a:solidFill>
                  <a:schemeClr val="bg1"/>
                </a:solidFill>
                <a:latin typeface="Eras Demi ITC" pitchFamily="34" charset="0"/>
              </a:rPr>
              <a:t>dan</a:t>
            </a:r>
            <a:r>
              <a:rPr lang="en-US" sz="2800" dirty="0" smtClean="0">
                <a:solidFill>
                  <a:schemeClr val="bg1"/>
                </a:solidFill>
                <a:latin typeface="Eras Demi ITC" pitchFamily="34" charset="0"/>
              </a:rPr>
              <a:t> yang </a:t>
            </a:r>
            <a:r>
              <a:rPr lang="en-US" sz="2800" dirty="0" err="1" smtClean="0">
                <a:solidFill>
                  <a:schemeClr val="bg1"/>
                </a:solidFill>
                <a:latin typeface="Eras Demi ITC" pitchFamily="34" charset="0"/>
              </a:rPr>
              <a:t>diberitakan</a:t>
            </a:r>
            <a:r>
              <a:rPr lang="en-US" sz="28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Demi ITC" pitchFamily="34" charset="0"/>
              </a:rPr>
              <a:t>oleh</a:t>
            </a:r>
            <a:r>
              <a:rPr lang="en-US" sz="28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Demi ITC" pitchFamily="34" charset="0"/>
              </a:rPr>
              <a:t>pekabaran</a:t>
            </a:r>
            <a:r>
              <a:rPr lang="en-US" sz="2800" dirty="0" smtClean="0">
                <a:solidFill>
                  <a:schemeClr val="bg1"/>
                </a:solidFill>
                <a:latin typeface="Eras Demi ITC" pitchFamily="34" charset="0"/>
              </a:rPr>
              <a:t> 3 </a:t>
            </a:r>
            <a:r>
              <a:rPr lang="en-US" sz="2800" dirty="0" err="1" smtClean="0">
                <a:solidFill>
                  <a:schemeClr val="bg1"/>
                </a:solidFill>
                <a:latin typeface="Eras Demi ITC" pitchFamily="34" charset="0"/>
              </a:rPr>
              <a:t>malaikat</a:t>
            </a:r>
            <a:r>
              <a:rPr lang="en-US" sz="28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Demi ITC" pitchFamily="34" charset="0"/>
              </a:rPr>
              <a:t>secara</a:t>
            </a:r>
            <a:r>
              <a:rPr lang="en-US" sz="28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Demi ITC" pitchFamily="34" charset="0"/>
              </a:rPr>
              <a:t>khusus</a:t>
            </a:r>
            <a:r>
              <a:rPr lang="en-US" sz="2800" dirty="0" smtClean="0">
                <a:solidFill>
                  <a:schemeClr val="bg1"/>
                </a:solidFill>
                <a:latin typeface="Eras Demi ITC" pitchFamily="34" charset="0"/>
              </a:rPr>
              <a:t> [</a:t>
            </a:r>
            <a:r>
              <a:rPr lang="en-US" sz="2800" dirty="0" err="1" smtClean="0">
                <a:solidFill>
                  <a:schemeClr val="bg1"/>
                </a:solidFill>
                <a:latin typeface="Eras Demi ITC" pitchFamily="34" charset="0"/>
              </a:rPr>
              <a:t>Wahyu</a:t>
            </a:r>
            <a:r>
              <a:rPr lang="en-US" sz="2800" dirty="0" smtClean="0">
                <a:solidFill>
                  <a:schemeClr val="bg1"/>
                </a:solidFill>
                <a:latin typeface="Eras Demi ITC" pitchFamily="34" charset="0"/>
              </a:rPr>
              <a:t> 14:6-12] </a:t>
            </a:r>
            <a:r>
              <a:rPr lang="en-US" sz="2800" dirty="0" err="1" smtClean="0">
                <a:solidFill>
                  <a:schemeClr val="bg1"/>
                </a:solidFill>
                <a:latin typeface="Eras Demi ITC" pitchFamily="34" charset="0"/>
              </a:rPr>
              <a:t>adalah</a:t>
            </a:r>
            <a:r>
              <a:rPr lang="en-US" sz="28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Eras Bold ITC" pitchFamily="34" charset="0"/>
              </a:rPr>
              <a:t>kabar</a:t>
            </a:r>
            <a:r>
              <a:rPr lang="en-US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Eras Bold ITC" pitchFamily="34" charset="0"/>
              </a:rPr>
              <a:t>baik</a:t>
            </a:r>
            <a:r>
              <a:rPr lang="en-US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Eras Bold ITC" pitchFamily="34" charset="0"/>
              </a:rPr>
              <a:t>bagi</a:t>
            </a:r>
            <a:r>
              <a:rPr lang="en-US" dirty="0" smtClean="0">
                <a:solidFill>
                  <a:srgbClr val="FFFF00"/>
                </a:solidFill>
                <a:latin typeface="Eras Bold ITC" pitchFamily="34" charset="0"/>
              </a:rPr>
              <a:t> orang </a:t>
            </a:r>
            <a:r>
              <a:rPr lang="en-US" dirty="0" err="1" smtClean="0">
                <a:solidFill>
                  <a:srgbClr val="FFFF00"/>
                </a:solidFill>
                <a:latin typeface="Eras Bold ITC" pitchFamily="34" charset="0"/>
              </a:rPr>
              <a:t>percaya</a:t>
            </a:r>
            <a:r>
              <a:rPr lang="en-US" dirty="0" smtClean="0">
                <a:solidFill>
                  <a:srgbClr val="FFFF00"/>
                </a:solidFill>
                <a:latin typeface="Eras Bold ITC" pitchFamily="34" charset="0"/>
              </a:rPr>
              <a:t> yang </a:t>
            </a:r>
            <a:r>
              <a:rPr lang="en-US" dirty="0" err="1" smtClean="0">
                <a:solidFill>
                  <a:srgbClr val="FFFF00"/>
                </a:solidFill>
                <a:latin typeface="Eras Bold ITC" pitchFamily="34" charset="0"/>
              </a:rPr>
              <a:t>namanya</a:t>
            </a:r>
            <a:r>
              <a:rPr lang="en-US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Eras Bold ITC" pitchFamily="34" charset="0"/>
              </a:rPr>
              <a:t>terdaftar</a:t>
            </a:r>
            <a:r>
              <a:rPr lang="en-US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Eras Bold ITC" pitchFamily="34" charset="0"/>
              </a:rPr>
              <a:t>dalam</a:t>
            </a:r>
            <a:r>
              <a:rPr lang="en-US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Eras Bold ITC" pitchFamily="34" charset="0"/>
              </a:rPr>
              <a:t>kitab</a:t>
            </a:r>
            <a:r>
              <a:rPr lang="en-US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Eras Bold ITC" pitchFamily="34" charset="0"/>
              </a:rPr>
              <a:t>kehidupan</a:t>
            </a:r>
            <a:r>
              <a:rPr lang="en-US" dirty="0" smtClean="0">
                <a:solidFill>
                  <a:srgbClr val="FFFF00"/>
                </a:solidFill>
                <a:latin typeface="Eras Bold ITC" pitchFamily="34" charset="0"/>
              </a:rPr>
              <a:t>.</a:t>
            </a:r>
            <a:endParaRPr lang="en-US" dirty="0">
              <a:solidFill>
                <a:srgbClr val="FFFF00"/>
              </a:solidFill>
              <a:latin typeface="Eras Bold ITC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884" y="3284984"/>
            <a:ext cx="4365105" cy="32738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8592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88"/>
            <a:ext cx="7920880" cy="1554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MENGGONCANGKAN LANGIT DAN BUMI</a:t>
            </a:r>
            <a:b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</a:b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Selasa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, 15 </a:t>
            </a: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Maret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16832"/>
            <a:ext cx="5832648" cy="4525963"/>
          </a:xfrm>
          <a:solidFill>
            <a:schemeClr val="accent2">
              <a:lumMod val="5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800" dirty="0" err="1" smtClean="0">
                <a:solidFill>
                  <a:schemeClr val="bg1"/>
                </a:solidFill>
                <a:latin typeface="Berlin Sans FB Demi" pitchFamily="34" charset="0"/>
              </a:rPr>
              <a:t>Ibrani</a:t>
            </a:r>
            <a:r>
              <a:rPr lang="en-US" sz="4800" dirty="0" smtClean="0">
                <a:solidFill>
                  <a:schemeClr val="bg1"/>
                </a:solidFill>
                <a:latin typeface="Berlin Sans FB Demi" pitchFamily="34" charset="0"/>
              </a:rPr>
              <a:t> 12:26 </a:t>
            </a:r>
          </a:p>
          <a:p>
            <a:pPr marL="0" indent="0">
              <a:buNone/>
            </a:pP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Waktu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itu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suara-Nya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menggoncangkan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bumi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tetapi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sekarang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Ia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memberikan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janji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: "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Satu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kali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lagi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Aku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akan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menggoncangkan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bukan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hanya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bumi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saja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melainkan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langit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juga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."</a:t>
            </a:r>
            <a:endParaRPr lang="en-US" dirty="0">
              <a:solidFill>
                <a:schemeClr val="bg1"/>
              </a:solidFill>
              <a:latin typeface="Eras Demi ITC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2078716"/>
            <a:ext cx="3267075" cy="384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539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52128"/>
          </a:xfrm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sv-SE" sz="2400" dirty="0" smtClean="0">
                <a:solidFill>
                  <a:schemeClr val="bg1"/>
                </a:solidFill>
                <a:latin typeface="Berlin Sans FB Demi" pitchFamily="34" charset="0"/>
              </a:rPr>
              <a:t>Apa artinya dan tujuannya Tuhan </a:t>
            </a:r>
            <a:br>
              <a:rPr lang="sv-SE" sz="2400" dirty="0" smtClean="0">
                <a:solidFill>
                  <a:schemeClr val="bg1"/>
                </a:solidFill>
                <a:latin typeface="Berlin Sans FB Demi" pitchFamily="34" charset="0"/>
              </a:rPr>
            </a:br>
            <a:r>
              <a:rPr lang="sv-SE" sz="2400" dirty="0" smtClean="0">
                <a:solidFill>
                  <a:schemeClr val="bg1"/>
                </a:solidFill>
                <a:latin typeface="Berlin Sans FB Demi" pitchFamily="34" charset="0"/>
              </a:rPr>
              <a:t>menggoncangkan langit dan bumi? Hagai 2:6-9, 20-22; </a:t>
            </a:r>
            <a:br>
              <a:rPr lang="sv-SE" sz="2400" dirty="0" smtClean="0">
                <a:solidFill>
                  <a:schemeClr val="bg1"/>
                </a:solidFill>
                <a:latin typeface="Berlin Sans FB Demi" pitchFamily="34" charset="0"/>
              </a:rPr>
            </a:br>
            <a:r>
              <a:rPr lang="sv-SE" sz="2400" dirty="0" smtClean="0">
                <a:solidFill>
                  <a:schemeClr val="bg1"/>
                </a:solidFill>
                <a:latin typeface="Berlin Sans FB Demi" pitchFamily="34" charset="0"/>
              </a:rPr>
              <a:t>Mazmur 96:9-10; 99:1; Ibrani 12:26-27.</a:t>
            </a:r>
            <a:endParaRPr lang="en-US" sz="2400" dirty="0">
              <a:solidFill>
                <a:schemeClr val="bg1"/>
              </a:solidFill>
              <a:latin typeface="Berlin Sans FB Dem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784976" cy="4997152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400" dirty="0" err="1" smtClean="0">
                <a:latin typeface="Bahnschrift SemiBold Condensed" pitchFamily="34" charset="0"/>
              </a:rPr>
              <a:t>Penggoncangan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bumi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adalah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hal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umum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untuk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hadirnya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Tuhan</a:t>
            </a:r>
            <a:r>
              <a:rPr lang="en-US" sz="2400" dirty="0" smtClean="0">
                <a:latin typeface="Bahnschrift SemiBold Condensed" pitchFamily="34" charset="0"/>
              </a:rPr>
              <a:t>, yang </a:t>
            </a:r>
            <a:r>
              <a:rPr lang="en-US" sz="2400" dirty="0" err="1" smtClean="0">
                <a:latin typeface="Bahnschrift SemiBold Condensed" pitchFamily="34" charset="0"/>
              </a:rPr>
              <a:t>muncul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untuk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menyelamatkan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umat-Nya</a:t>
            </a:r>
            <a:r>
              <a:rPr lang="en-US" sz="2400" dirty="0" smtClean="0">
                <a:latin typeface="Bahnschrift SemiBold Condensed" pitchFamily="34" charset="0"/>
              </a:rPr>
              <a:t>. </a:t>
            </a:r>
            <a:r>
              <a:rPr lang="en-US" sz="2400" dirty="0" err="1" smtClean="0">
                <a:latin typeface="Bahnschrift SemiBold Condensed" pitchFamily="34" charset="0"/>
              </a:rPr>
              <a:t>Ketika</a:t>
            </a:r>
            <a:r>
              <a:rPr lang="en-US" sz="2400" dirty="0" smtClean="0">
                <a:latin typeface="Bahnschrift SemiBold Condensed" pitchFamily="34" charset="0"/>
              </a:rPr>
              <a:t> Debora </a:t>
            </a:r>
            <a:r>
              <a:rPr lang="en-US" sz="2400" dirty="0" err="1" smtClean="0">
                <a:latin typeface="Bahnschrift SemiBold Condensed" pitchFamily="34" charset="0"/>
              </a:rPr>
              <a:t>dan</a:t>
            </a:r>
            <a:r>
              <a:rPr lang="en-US" sz="2400" dirty="0" smtClean="0">
                <a:latin typeface="Bahnschrift SemiBold Condensed" pitchFamily="34" charset="0"/>
              </a:rPr>
              <a:t> Barak </a:t>
            </a:r>
            <a:r>
              <a:rPr lang="en-US" sz="2400" dirty="0" err="1" smtClean="0">
                <a:latin typeface="Bahnschrift SemiBold Condensed" pitchFamily="34" charset="0"/>
              </a:rPr>
              <a:t>berperang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melawan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Sisera</a:t>
            </a:r>
            <a:r>
              <a:rPr lang="en-US" sz="2400" dirty="0" smtClean="0"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latin typeface="Bahnschrift SemiBold Condensed" pitchFamily="34" charset="0"/>
              </a:rPr>
              <a:t>Tuhan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berperang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dari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surga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atas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nama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mereka</a:t>
            </a:r>
            <a:r>
              <a:rPr lang="en-US" sz="2400" dirty="0" smtClean="0">
                <a:latin typeface="Bahnschrift SemiBold Condensed" pitchFamily="34" charset="0"/>
              </a:rPr>
              <a:t>. </a:t>
            </a:r>
            <a:r>
              <a:rPr lang="en-US" sz="2400" dirty="0" err="1" smtClean="0">
                <a:latin typeface="Bahnschrift SemiBold Condensed" pitchFamily="34" charset="0"/>
              </a:rPr>
              <a:t>Ini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digambarkan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sebagai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gempa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bumi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kuat</a:t>
            </a:r>
            <a:r>
              <a:rPr lang="en-US" sz="2400" dirty="0" smtClean="0"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latin typeface="Bahnschrift SemiBold Condensed" pitchFamily="34" charset="0"/>
              </a:rPr>
              <a:t>penggoncangan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bumi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gunung-gunung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karena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hadirat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Tuhan</a:t>
            </a:r>
            <a:r>
              <a:rPr lang="en-US" sz="2400" dirty="0" smtClean="0">
                <a:latin typeface="Bahnschrift SemiBold Condensed" pitchFamily="34" charset="0"/>
              </a:rPr>
              <a:t> [Hakim-hakim 5: 4,5,20]. </a:t>
            </a:r>
            <a:r>
              <a:rPr lang="en-US" sz="2400" dirty="0" err="1" smtClean="0">
                <a:latin typeface="Bahnschrift SemiBold Condensed" pitchFamily="34" charset="0"/>
              </a:rPr>
              <a:t>Demikian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juga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halnya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ketika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Tuhan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membebaskan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yg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tertindas</a:t>
            </a:r>
            <a:r>
              <a:rPr lang="en-US" sz="2400" dirty="0" smtClean="0">
                <a:latin typeface="Bahnschrift SemiBold Condensed" pitchFamily="34" charset="0"/>
              </a:rPr>
              <a:t> [</a:t>
            </a:r>
            <a:r>
              <a:rPr lang="en-US" sz="2400" dirty="0" err="1" smtClean="0">
                <a:latin typeface="Bahnschrift SemiBold Condensed" pitchFamily="34" charset="0"/>
              </a:rPr>
              <a:t>Mazmur</a:t>
            </a:r>
            <a:r>
              <a:rPr lang="en-US" sz="2400" dirty="0" smtClean="0">
                <a:latin typeface="Bahnschrift SemiBold Condensed" pitchFamily="34" charset="0"/>
              </a:rPr>
              <a:t> 60:4, 68:8-9, 77:18-19].   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err="1" smtClean="0">
                <a:latin typeface="Bahnschrift SemiBold Condensed" pitchFamily="34" charset="0"/>
              </a:rPr>
              <a:t>Penggoncangan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adalah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sinyal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penghakiman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Tuhan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saat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Dia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menegaskan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otoritas-Nya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atas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bangsa-bangsa</a:t>
            </a:r>
            <a:r>
              <a:rPr lang="en-US" sz="2400" dirty="0" smtClean="0">
                <a:latin typeface="Bahnschrift SemiBold Condensed" pitchFamily="34" charset="0"/>
              </a:rPr>
              <a:t> di </a:t>
            </a:r>
            <a:r>
              <a:rPr lang="en-US" sz="2400" dirty="0" err="1" smtClean="0">
                <a:latin typeface="Bahnschrift SemiBold Condensed" pitchFamily="34" charset="0"/>
              </a:rPr>
              <a:t>bumi</a:t>
            </a:r>
            <a:r>
              <a:rPr lang="en-US" sz="2400" dirty="0" smtClean="0">
                <a:latin typeface="Bahnschrift SemiBold Condensed" pitchFamily="34" charset="0"/>
              </a:rPr>
              <a:t>. Para </a:t>
            </a:r>
            <a:r>
              <a:rPr lang="en-US" sz="2400" dirty="0" err="1" smtClean="0">
                <a:latin typeface="Bahnschrift SemiBold Condensed" pitchFamily="34" charset="0"/>
              </a:rPr>
              <a:t>nabi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meramalkan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ini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akan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terjadi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pada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Hari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Tuhan</a:t>
            </a:r>
            <a:r>
              <a:rPr lang="en-US" sz="2400" dirty="0" smtClean="0">
                <a:latin typeface="Bahnschrift SemiBold Condensed" pitchFamily="34" charset="0"/>
              </a:rPr>
              <a:t> [</a:t>
            </a:r>
            <a:r>
              <a:rPr lang="en-US" sz="2400" dirty="0" err="1" smtClean="0">
                <a:latin typeface="Bahnschrift SemiBold Condensed" pitchFamily="34" charset="0"/>
              </a:rPr>
              <a:t>Yesaya</a:t>
            </a:r>
            <a:r>
              <a:rPr lang="en-US" sz="2400" dirty="0" smtClean="0">
                <a:latin typeface="Bahnschrift SemiBold Condensed" pitchFamily="34" charset="0"/>
              </a:rPr>
              <a:t> 13:13, </a:t>
            </a:r>
            <a:r>
              <a:rPr lang="en-US" sz="2400" dirty="0" err="1" smtClean="0">
                <a:latin typeface="Bahnschrift SemiBold Condensed" pitchFamily="34" charset="0"/>
              </a:rPr>
              <a:t>Yesaya</a:t>
            </a:r>
            <a:r>
              <a:rPr lang="en-US" sz="2400" dirty="0" smtClean="0">
                <a:latin typeface="Bahnschrift SemiBold Condensed" pitchFamily="34" charset="0"/>
              </a:rPr>
              <a:t> 24:18-23].   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err="1" smtClean="0">
                <a:latin typeface="Bahnschrift SemiBold Condensed" pitchFamily="34" charset="0"/>
              </a:rPr>
              <a:t>Dalam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Ibrani</a:t>
            </a:r>
            <a:r>
              <a:rPr lang="en-US" sz="2400" dirty="0" smtClean="0">
                <a:latin typeface="Bahnschrift SemiBold Condensed" pitchFamily="34" charset="0"/>
              </a:rPr>
              <a:t>, "</a:t>
            </a:r>
            <a:r>
              <a:rPr lang="en-US" sz="2400" dirty="0" err="1" smtClean="0">
                <a:latin typeface="Bahnschrift SemiBold Condensed" pitchFamily="34" charset="0"/>
              </a:rPr>
              <a:t>penggoncangan</a:t>
            </a:r>
            <a:r>
              <a:rPr lang="en-US" sz="2400" dirty="0" smtClean="0">
                <a:latin typeface="Bahnschrift SemiBold Condensed" pitchFamily="34" charset="0"/>
              </a:rPr>
              <a:t>" </a:t>
            </a:r>
            <a:r>
              <a:rPr lang="en-US" sz="2400" dirty="0" err="1" smtClean="0">
                <a:latin typeface="Bahnschrift SemiBold Condensed" pitchFamily="34" charset="0"/>
              </a:rPr>
              <a:t>langit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bumi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mengacu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pada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kehancuran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musuh</a:t>
            </a:r>
            <a:r>
              <a:rPr lang="en-US" sz="2400" dirty="0" smtClean="0">
                <a:latin typeface="Bahnschrift SemiBold Condensed" pitchFamily="34" charset="0"/>
              </a:rPr>
              <a:t> Allah. </a:t>
            </a:r>
            <a:r>
              <a:rPr lang="en-US" sz="2400" dirty="0" err="1" smtClean="0">
                <a:latin typeface="Bahnschrift SemiBold Condensed" pitchFamily="34" charset="0"/>
              </a:rPr>
              <a:t>Inilah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dijanjikan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Tuhan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saat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penobatan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Yesus</a:t>
            </a:r>
            <a:r>
              <a:rPr lang="en-US" sz="2400" dirty="0" smtClean="0">
                <a:latin typeface="Bahnschrift SemiBold Condensed" pitchFamily="34" charset="0"/>
              </a:rPr>
              <a:t>. </a:t>
            </a:r>
            <a:r>
              <a:rPr lang="en-US" sz="2400" dirty="0" err="1" smtClean="0">
                <a:latin typeface="Bahnschrift SemiBold Condensed" pitchFamily="34" charset="0"/>
              </a:rPr>
              <a:t>Tuhan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berkata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kepada-Nya</a:t>
            </a:r>
            <a:r>
              <a:rPr lang="en-US" sz="2400" dirty="0" smtClean="0">
                <a:latin typeface="Bahnschrift SemiBold Condensed" pitchFamily="34" charset="0"/>
              </a:rPr>
              <a:t>: "</a:t>
            </a:r>
            <a:r>
              <a:rPr lang="en-US" sz="2400" dirty="0" err="1" smtClean="0">
                <a:latin typeface="Bahnschrift SemiBold Condensed" pitchFamily="34" charset="0"/>
              </a:rPr>
              <a:t>Duduklah</a:t>
            </a:r>
            <a:r>
              <a:rPr lang="en-US" sz="2400" dirty="0" smtClean="0">
                <a:latin typeface="Bahnschrift SemiBold Condensed" pitchFamily="34" charset="0"/>
              </a:rPr>
              <a:t> di </a:t>
            </a:r>
            <a:r>
              <a:rPr lang="en-US" sz="2400" dirty="0" err="1" smtClean="0">
                <a:latin typeface="Bahnschrift SemiBold Condensed" pitchFamily="34" charset="0"/>
              </a:rPr>
              <a:t>sebelah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kanan</a:t>
            </a:r>
            <a:r>
              <a:rPr lang="en-US" sz="2400" dirty="0" smtClean="0">
                <a:latin typeface="Bahnschrift SemiBold Condensed" pitchFamily="34" charset="0"/>
              </a:rPr>
              <a:t>-Ku, </a:t>
            </a:r>
            <a:r>
              <a:rPr lang="en-US" sz="2400" dirty="0" err="1" smtClean="0">
                <a:latin typeface="Bahnschrift SemiBold Condensed" pitchFamily="34" charset="0"/>
              </a:rPr>
              <a:t>sampai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Kubuat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musuh-musuhMu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menjadi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tumpuan</a:t>
            </a:r>
            <a:r>
              <a:rPr lang="en-US" sz="2400" dirty="0" smtClean="0">
                <a:latin typeface="Bahnschrift SemiBold Condensed" pitchFamily="34" charset="0"/>
              </a:rPr>
              <a:t> kaki-Mu" [</a:t>
            </a:r>
            <a:r>
              <a:rPr lang="en-US" sz="2400" dirty="0" err="1" smtClean="0">
                <a:latin typeface="Bahnschrift SemiBold Condensed" pitchFamily="34" charset="0"/>
              </a:rPr>
              <a:t>Ibrani</a:t>
            </a:r>
            <a:r>
              <a:rPr lang="en-US" sz="2400" dirty="0" smtClean="0">
                <a:latin typeface="Bahnschrift SemiBold Condensed" pitchFamily="34" charset="0"/>
              </a:rPr>
              <a:t> 1: 13].</a:t>
            </a:r>
            <a:endParaRPr lang="en-US" sz="2400" dirty="0">
              <a:latin typeface="Bahnschrift Semi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39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81" y="0"/>
            <a:ext cx="9144000" cy="1143000"/>
          </a:xfrm>
        </p:spPr>
        <p:txBody>
          <a:bodyPr>
            <a:normAutofit/>
          </a:bodyPr>
          <a:lstStyle/>
          <a:p>
            <a:r>
              <a:rPr lang="fi-FI" sz="2800" dirty="0" smtClean="0">
                <a:solidFill>
                  <a:schemeClr val="bg1"/>
                </a:solidFill>
                <a:latin typeface="Eras Bold ITC" pitchFamily="34" charset="0"/>
              </a:rPr>
              <a:t>Mengapa Tuhan katakan bahwa Ia akan menggoncangkan "Satu kali lagi"?</a:t>
            </a:r>
            <a:endParaRPr lang="en-US" sz="2800" dirty="0">
              <a:solidFill>
                <a:schemeClr val="bg1"/>
              </a:solidFill>
              <a:latin typeface="Eras Bold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72608"/>
          </a:xfrm>
          <a:solidFill>
            <a:schemeClr val="bg1">
              <a:alpha val="89000"/>
            </a:schemeClr>
          </a:solidFill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 smtClean="0">
                <a:latin typeface="Berlin Sans FB" pitchFamily="34" charset="0"/>
              </a:rPr>
              <a:t>Paulus </a:t>
            </a:r>
            <a:r>
              <a:rPr lang="en-US" sz="2400" dirty="0" err="1" smtClean="0">
                <a:latin typeface="Berlin Sans FB" pitchFamily="34" charset="0"/>
              </a:rPr>
              <a:t>berkata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bahwa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meskipun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Yesus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telah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bertakhta</a:t>
            </a:r>
            <a:r>
              <a:rPr lang="en-US" sz="2400" dirty="0" smtClean="0">
                <a:latin typeface="Berlin Sans FB" pitchFamily="34" charset="0"/>
              </a:rPr>
              <a:t> di </a:t>
            </a:r>
            <a:r>
              <a:rPr lang="en-US" sz="2400" dirty="0" err="1" smtClean="0">
                <a:latin typeface="Berlin Sans FB" pitchFamily="34" charset="0"/>
              </a:rPr>
              <a:t>surga</a:t>
            </a:r>
            <a:r>
              <a:rPr lang="en-US" sz="2400" dirty="0" smtClean="0">
                <a:latin typeface="Berlin Sans FB" pitchFamily="34" charset="0"/>
              </a:rPr>
              <a:t>, </a:t>
            </a:r>
            <a:r>
              <a:rPr lang="en-US" sz="2400" dirty="0" err="1" smtClean="0">
                <a:latin typeface="Berlin Sans FB" pitchFamily="34" charset="0"/>
              </a:rPr>
              <a:t>namun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keselamatan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kita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belum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menjadi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sempurna</a:t>
            </a:r>
            <a:r>
              <a:rPr lang="en-US" sz="2400" dirty="0" smtClean="0">
                <a:latin typeface="Berlin Sans FB" pitchFamily="34" charset="0"/>
              </a:rPr>
              <a:t>. Kita </a:t>
            </a:r>
            <a:r>
              <a:rPr lang="en-US" sz="2400" dirty="0" err="1" smtClean="0">
                <a:latin typeface="Berlin Sans FB" pitchFamily="34" charset="0"/>
              </a:rPr>
              <a:t>perlu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memperhatikan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peristiwa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penting</a:t>
            </a:r>
            <a:r>
              <a:rPr lang="en-US" sz="2400" dirty="0" smtClean="0">
                <a:latin typeface="Berlin Sans FB" pitchFamily="34" charset="0"/>
              </a:rPr>
              <a:t> yang </a:t>
            </a:r>
            <a:r>
              <a:rPr lang="en-US" sz="2400" dirty="0" err="1" smtClean="0">
                <a:latin typeface="Berlin Sans FB" pitchFamily="34" charset="0"/>
              </a:rPr>
              <a:t>masih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akan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terjadi</a:t>
            </a:r>
            <a:r>
              <a:rPr lang="en-US" sz="2400" dirty="0" smtClean="0">
                <a:latin typeface="Berlin Sans FB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 smtClean="0">
                <a:latin typeface="Berlin Sans FB" pitchFamily="34" charset="0"/>
              </a:rPr>
              <a:t>Yesus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memang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telah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mengalahkan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musuh</a:t>
            </a:r>
            <a:r>
              <a:rPr lang="en-US" sz="2400" dirty="0" smtClean="0">
                <a:latin typeface="Berlin Sans FB" pitchFamily="34" charset="0"/>
              </a:rPr>
              <a:t> [</a:t>
            </a:r>
            <a:r>
              <a:rPr lang="en-US" sz="2400" dirty="0" err="1" smtClean="0">
                <a:latin typeface="Berlin Sans FB" pitchFamily="34" charset="0"/>
              </a:rPr>
              <a:t>Ibrani</a:t>
            </a:r>
            <a:r>
              <a:rPr lang="en-US" sz="2400" dirty="0" smtClean="0">
                <a:latin typeface="Berlin Sans FB" pitchFamily="34" charset="0"/>
              </a:rPr>
              <a:t> 2: 14-16] </a:t>
            </a:r>
            <a:r>
              <a:rPr lang="en-US" sz="2400" dirty="0" err="1" smtClean="0">
                <a:latin typeface="Berlin Sans FB" pitchFamily="34" charset="0"/>
              </a:rPr>
              <a:t>dan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telah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dinobatkan</a:t>
            </a:r>
            <a:r>
              <a:rPr lang="en-US" sz="2400" dirty="0" smtClean="0">
                <a:latin typeface="Berlin Sans FB" pitchFamily="34" charset="0"/>
              </a:rPr>
              <a:t> [</a:t>
            </a:r>
            <a:r>
              <a:rPr lang="en-US" sz="2400" dirty="0" err="1" smtClean="0">
                <a:latin typeface="Berlin Sans FB" pitchFamily="34" charset="0"/>
              </a:rPr>
              <a:t>Ibrani</a:t>
            </a:r>
            <a:r>
              <a:rPr lang="en-US" sz="2400" dirty="0" smtClean="0">
                <a:latin typeface="Berlin Sans FB" pitchFamily="34" charset="0"/>
              </a:rPr>
              <a:t> 1: 5-14], </a:t>
            </a:r>
            <a:r>
              <a:rPr lang="en-US" sz="2400" dirty="0" err="1" smtClean="0">
                <a:latin typeface="Berlin Sans FB" pitchFamily="34" charset="0"/>
              </a:rPr>
              <a:t>tetapi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musuh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belum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dihancurkan</a:t>
            </a:r>
            <a:r>
              <a:rPr lang="en-US" sz="2400" dirty="0" smtClean="0">
                <a:latin typeface="Berlin Sans FB" pitchFamily="34" charset="0"/>
              </a:rPr>
              <a:t> [</a:t>
            </a:r>
            <a:r>
              <a:rPr lang="en-US" sz="2400" dirty="0" err="1" smtClean="0">
                <a:latin typeface="Berlin Sans FB" pitchFamily="34" charset="0"/>
              </a:rPr>
              <a:t>Ibrani</a:t>
            </a:r>
            <a:r>
              <a:rPr lang="en-US" sz="2400" dirty="0" smtClean="0">
                <a:latin typeface="Berlin Sans FB" pitchFamily="34" charset="0"/>
              </a:rPr>
              <a:t> 10: 11-14, 1 </a:t>
            </a:r>
            <a:r>
              <a:rPr lang="en-US" sz="2400" dirty="0" err="1" smtClean="0">
                <a:latin typeface="Berlin Sans FB" pitchFamily="34" charset="0"/>
              </a:rPr>
              <a:t>Korintus</a:t>
            </a:r>
            <a:r>
              <a:rPr lang="en-US" sz="2400" dirty="0" smtClean="0">
                <a:latin typeface="Berlin Sans FB" pitchFamily="34" charset="0"/>
              </a:rPr>
              <a:t> 15:23-25].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>
                <a:latin typeface="Berlin Sans FB" pitchFamily="34" charset="0"/>
              </a:rPr>
              <a:t>Di </a:t>
            </a:r>
            <a:r>
              <a:rPr lang="en-US" sz="2400" dirty="0" err="1" smtClean="0">
                <a:latin typeface="Berlin Sans FB" pitchFamily="34" charset="0"/>
              </a:rPr>
              <a:t>masa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depan</a:t>
            </a:r>
            <a:r>
              <a:rPr lang="en-US" sz="2400" dirty="0" smtClean="0">
                <a:latin typeface="Berlin Sans FB" pitchFamily="34" charset="0"/>
              </a:rPr>
              <a:t>, </a:t>
            </a:r>
            <a:r>
              <a:rPr lang="en-US" sz="2400" dirty="0" err="1" smtClean="0">
                <a:latin typeface="Berlin Sans FB" pitchFamily="34" charset="0"/>
              </a:rPr>
              <a:t>satu</a:t>
            </a:r>
            <a:r>
              <a:rPr lang="en-US" sz="2400" dirty="0" smtClean="0">
                <a:latin typeface="Berlin Sans FB" pitchFamily="34" charset="0"/>
              </a:rPr>
              <a:t> kali </a:t>
            </a:r>
            <a:r>
              <a:rPr lang="en-US" sz="2400" dirty="0" err="1" smtClean="0">
                <a:latin typeface="Berlin Sans FB" pitchFamily="34" charset="0"/>
              </a:rPr>
              <a:t>lagi</a:t>
            </a:r>
            <a:r>
              <a:rPr lang="en-US" sz="2400" dirty="0" smtClean="0">
                <a:latin typeface="Berlin Sans FB" pitchFamily="34" charset="0"/>
              </a:rPr>
              <a:t>, </a:t>
            </a:r>
            <a:r>
              <a:rPr lang="en-US" sz="2400" dirty="0" err="1" smtClean="0">
                <a:latin typeface="Berlin Sans FB" pitchFamily="34" charset="0"/>
              </a:rPr>
              <a:t>Tuhan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akan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menghancurkan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musuh-musuh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umat</a:t>
            </a:r>
            <a:r>
              <a:rPr lang="en-US" sz="2400" dirty="0" smtClean="0">
                <a:latin typeface="Berlin Sans FB" pitchFamily="34" charset="0"/>
              </a:rPr>
              <a:t> Allah. </a:t>
            </a:r>
            <a:r>
              <a:rPr lang="en-US" sz="2400" dirty="0" err="1" smtClean="0">
                <a:latin typeface="Berlin Sans FB" pitchFamily="34" charset="0"/>
              </a:rPr>
              <a:t>Penggoncangan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langit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dan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bumi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berarti</a:t>
            </a:r>
            <a:r>
              <a:rPr lang="en-US" sz="2400" dirty="0" smtClean="0">
                <a:latin typeface="Berlin Sans FB" pitchFamily="34" charset="0"/>
              </a:rPr>
              <a:t>, </a:t>
            </a:r>
            <a:r>
              <a:rPr lang="en-US" sz="2400" dirty="0" err="1" smtClean="0">
                <a:latin typeface="Berlin Sans FB" pitchFamily="34" charset="0"/>
              </a:rPr>
              <a:t>kehancuran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kekuatan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duniawi</a:t>
            </a:r>
            <a:r>
              <a:rPr lang="en-US" sz="2400" dirty="0" smtClean="0">
                <a:latin typeface="Berlin Sans FB" pitchFamily="34" charset="0"/>
              </a:rPr>
              <a:t> yang </a:t>
            </a:r>
            <a:r>
              <a:rPr lang="en-US" sz="2400" dirty="0" err="1" smtClean="0">
                <a:latin typeface="Berlin Sans FB" pitchFamily="34" charset="0"/>
              </a:rPr>
              <a:t>menganiaya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umat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Tuhan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dan</a:t>
            </a:r>
            <a:r>
              <a:rPr lang="en-US" sz="2400" dirty="0" smtClean="0">
                <a:latin typeface="Berlin Sans FB" pitchFamily="34" charset="0"/>
              </a:rPr>
              <a:t>, yang </a:t>
            </a:r>
            <a:r>
              <a:rPr lang="en-US" sz="2400" dirty="0" err="1" smtClean="0">
                <a:latin typeface="Berlin Sans FB" pitchFamily="34" charset="0"/>
              </a:rPr>
              <a:t>lebih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penting</a:t>
            </a:r>
            <a:r>
              <a:rPr lang="en-US" sz="2400" dirty="0" smtClean="0">
                <a:latin typeface="Berlin Sans FB" pitchFamily="34" charset="0"/>
              </a:rPr>
              <a:t>, </a:t>
            </a:r>
            <a:r>
              <a:rPr lang="en-US" sz="2400" dirty="0" err="1" smtClean="0">
                <a:latin typeface="Berlin Sans FB" pitchFamily="34" charset="0"/>
              </a:rPr>
              <a:t>kehancuran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kekuatan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langit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yaitu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Iblis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dan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malaikat-malaikatnya</a:t>
            </a:r>
            <a:r>
              <a:rPr lang="en-US" sz="2400" dirty="0" smtClean="0">
                <a:latin typeface="Berlin Sans FB" pitchFamily="34" charset="0"/>
              </a:rPr>
              <a:t> yang </a:t>
            </a:r>
            <a:r>
              <a:rPr lang="en-US" sz="2400" dirty="0" err="1" smtClean="0">
                <a:latin typeface="Berlin Sans FB" pitchFamily="34" charset="0"/>
              </a:rPr>
              <a:t>berdiri</a:t>
            </a:r>
            <a:r>
              <a:rPr lang="en-US" sz="2400" dirty="0" smtClean="0">
                <a:latin typeface="Berlin Sans FB" pitchFamily="34" charset="0"/>
              </a:rPr>
              <a:t> di </a:t>
            </a:r>
            <a:r>
              <a:rPr lang="en-US" sz="2400" dirty="0" err="1" smtClean="0">
                <a:latin typeface="Berlin Sans FB" pitchFamily="34" charset="0"/>
              </a:rPr>
              <a:t>belakang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kekuatan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duniawi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dan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mengendalikan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mereka</a:t>
            </a:r>
            <a:r>
              <a:rPr lang="en-US" sz="2400" dirty="0" smtClean="0">
                <a:latin typeface="Berlin Sans FB" pitchFamily="34" charset="0"/>
              </a:rPr>
              <a:t>.</a:t>
            </a:r>
            <a:endParaRPr lang="en-US" sz="2400" dirty="0"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94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na Pengakuan Yesus Dalam Alkitab Bahwa Dia Beragama Kristen? | REC -  Reformed Exodus Communit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" r="12978"/>
          <a:stretch/>
        </p:blipFill>
        <p:spPr bwMode="auto">
          <a:xfrm>
            <a:off x="0" y="0"/>
            <a:ext cx="91102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484784"/>
            <a:ext cx="4762872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latin typeface="Gill Sans Ultra Bold Condensed" pitchFamily="34" charset="0"/>
              </a:rPr>
              <a:t>Janji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Tuhan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dan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harapan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kita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adalah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Suatu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hari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nanti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keadilan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akan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ditegakkan</a:t>
            </a:r>
            <a:r>
              <a:rPr lang="en-US" dirty="0" smtClean="0">
                <a:latin typeface="Gill Sans Ultra Bold Condensed" pitchFamily="34" charset="0"/>
              </a:rPr>
              <a:t>, </a:t>
            </a:r>
            <a:r>
              <a:rPr lang="en-US" dirty="0" err="1" smtClean="0">
                <a:latin typeface="Gill Sans Ultra Bold Condensed" pitchFamily="34" charset="0"/>
              </a:rPr>
              <a:t>dan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kejahatan</a:t>
            </a:r>
            <a:r>
              <a:rPr lang="en-US" dirty="0" smtClean="0">
                <a:latin typeface="Gill Sans Ultra Bold Condensed" pitchFamily="34" charset="0"/>
              </a:rPr>
              <a:t> yang </a:t>
            </a:r>
            <a:r>
              <a:rPr lang="en-US" dirty="0" err="1" smtClean="0">
                <a:latin typeface="Gill Sans Ultra Bold Condensed" pitchFamily="34" charset="0"/>
              </a:rPr>
              <a:t>begitu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merajalela</a:t>
            </a:r>
            <a:r>
              <a:rPr lang="en-US" dirty="0" smtClean="0">
                <a:latin typeface="Gill Sans Ultra Bold Condensed" pitchFamily="34" charset="0"/>
              </a:rPr>
              <a:t> di </a:t>
            </a:r>
            <a:r>
              <a:rPr lang="en-US" dirty="0" err="1" smtClean="0">
                <a:latin typeface="Gill Sans Ultra Bold Condensed" pitchFamily="34" charset="0"/>
              </a:rPr>
              <a:t>dunia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kita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ini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akan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dihancurkan</a:t>
            </a:r>
            <a:r>
              <a:rPr lang="en-US" dirty="0" smtClean="0">
                <a:latin typeface="Gill Sans Ultra Bold Condensed" pitchFamily="34" charset="0"/>
              </a:rPr>
              <a:t>.</a:t>
            </a:r>
            <a:endParaRPr lang="en-US" dirty="0">
              <a:latin typeface="Gill Sans Ultra 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57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88"/>
            <a:ext cx="7920880" cy="1554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KERAJAAN </a:t>
            </a:r>
            <a:r>
              <a:rPr lang="en-US" sz="3200" dirty="0">
                <a:solidFill>
                  <a:srgbClr val="FFFF00"/>
                </a:solidFill>
                <a:latin typeface="Impact" pitchFamily="34" charset="0"/>
              </a:rPr>
              <a:t>YANG TIDAK </a:t>
            </a:r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TERGONCANGKAN</a:t>
            </a:r>
            <a:r>
              <a:rPr lang="en-US" sz="3600" dirty="0" smtClean="0">
                <a:solidFill>
                  <a:srgbClr val="FFFF00"/>
                </a:solidFill>
              </a:rPr>
              <a:t/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Rabu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, 16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Maret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2022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700808"/>
            <a:ext cx="6779096" cy="4886003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dirty="0" err="1">
                <a:latin typeface="Gill Sans Ultra Bold Condensed" pitchFamily="34" charset="0"/>
              </a:rPr>
              <a:t>Alkitab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menjelaskan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bahwa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ketika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Tuhan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akan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mengoncangkan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langit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dan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bumi</a:t>
            </a:r>
            <a:r>
              <a:rPr lang="en-US" sz="2800" dirty="0">
                <a:latin typeface="Gill Sans Ultra Bold Condensed" pitchFamily="34" charset="0"/>
              </a:rPr>
              <a:t>, </a:t>
            </a:r>
            <a:r>
              <a:rPr lang="en-US" sz="2800" dirty="0" err="1">
                <a:latin typeface="Gill Sans Ultra Bold Condensed" pitchFamily="34" charset="0"/>
              </a:rPr>
              <a:t>itu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berarti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semua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musuh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umat</a:t>
            </a:r>
            <a:r>
              <a:rPr lang="en-US" sz="2800" dirty="0">
                <a:latin typeface="Gill Sans Ultra Bold Condensed" pitchFamily="34" charset="0"/>
              </a:rPr>
              <a:t> Allah </a:t>
            </a:r>
            <a:r>
              <a:rPr lang="en-US" sz="2800" dirty="0" err="1">
                <a:latin typeface="Gill Sans Ultra Bold Condensed" pitchFamily="34" charset="0"/>
              </a:rPr>
              <a:t>akan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dihancurkan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pada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akhirnya</a:t>
            </a:r>
            <a:r>
              <a:rPr lang="en-US" sz="2800" dirty="0" smtClean="0">
                <a:latin typeface="Bahnschrift SemiBold Condensed" pitchFamily="34" charset="0"/>
              </a:rPr>
              <a:t>.</a:t>
            </a:r>
          </a:p>
          <a:p>
            <a:pPr marL="0" indent="0">
              <a:buNone/>
            </a:pPr>
            <a:endParaRPr lang="en-US" sz="2800" dirty="0" smtClean="0">
              <a:latin typeface="Bahnschrift SemiBold Condensed" pitchFamily="34" charset="0"/>
            </a:endParaRPr>
          </a:p>
          <a:p>
            <a:pPr marL="0" indent="0">
              <a:buNone/>
            </a:pPr>
            <a:r>
              <a:rPr lang="en-US" sz="2800" dirty="0" err="1" smtClean="0">
                <a:latin typeface="Bahnschrift SemiBold Condensed" pitchFamily="34" charset="0"/>
              </a:rPr>
              <a:t>Alkitab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juga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menjelaskan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bahwa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Tuhan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akan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menciptakan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langit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baru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dan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bumi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baru</a:t>
            </a:r>
            <a:r>
              <a:rPr lang="en-US" sz="2800" dirty="0">
                <a:latin typeface="Bahnschrift SemiBold Condensed" pitchFamily="34" charset="0"/>
              </a:rPr>
              <a:t> [</a:t>
            </a:r>
            <a:r>
              <a:rPr lang="en-US" sz="2800" dirty="0" err="1" smtClean="0">
                <a:latin typeface="Bahnschrift SemiBold Condensed" pitchFamily="34" charset="0"/>
              </a:rPr>
              <a:t>Yesaya</a:t>
            </a:r>
            <a:r>
              <a:rPr lang="en-US" sz="2800" dirty="0" smtClean="0">
                <a:latin typeface="Bahnschrift SemiBold Condensed" pitchFamily="34" charset="0"/>
              </a:rPr>
              <a:t> 65:17</a:t>
            </a:r>
            <a:r>
              <a:rPr lang="en-US" sz="2800" dirty="0">
                <a:latin typeface="Bahnschrift SemiBold Condensed" pitchFamily="34" charset="0"/>
              </a:rPr>
              <a:t>, </a:t>
            </a:r>
            <a:r>
              <a:rPr lang="en-US" sz="2800" dirty="0" err="1" smtClean="0">
                <a:latin typeface="Bahnschrift SemiBold Condensed" pitchFamily="34" charset="0"/>
              </a:rPr>
              <a:t>Wahyu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>
                <a:latin typeface="Bahnschrift SemiBold Condensed" pitchFamily="34" charset="0"/>
              </a:rPr>
              <a:t>21:1-4], </a:t>
            </a:r>
            <a:r>
              <a:rPr lang="en-US" sz="2800" dirty="0" err="1">
                <a:latin typeface="Bahnschrift SemiBold Condensed" pitchFamily="34" charset="0"/>
              </a:rPr>
              <a:t>dan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kita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akan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dibangkitkan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dan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memiliki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tubuh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baru</a:t>
            </a:r>
            <a:r>
              <a:rPr lang="en-US" sz="2800" dirty="0">
                <a:latin typeface="Bahnschrift SemiBold Condensed" pitchFamily="34" charset="0"/>
              </a:rPr>
              <a:t> di </a:t>
            </a:r>
            <a:r>
              <a:rPr lang="en-US" sz="2800" dirty="0" err="1">
                <a:latin typeface="Bahnschrift SemiBold Condensed" pitchFamily="34" charset="0"/>
              </a:rPr>
              <a:t>bumi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ini</a:t>
            </a:r>
            <a:r>
              <a:rPr lang="en-US" sz="2800" dirty="0">
                <a:latin typeface="Bahnschrift SemiBold Condensed" pitchFamily="34" charset="0"/>
              </a:rPr>
              <a:t> [1 </a:t>
            </a:r>
            <a:r>
              <a:rPr lang="en-US" sz="2800" dirty="0" err="1" smtClean="0">
                <a:latin typeface="Bahnschrift SemiBold Condensed" pitchFamily="34" charset="0"/>
              </a:rPr>
              <a:t>Tesalonika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>
                <a:latin typeface="Bahnschrift SemiBold Condensed" pitchFamily="34" charset="0"/>
              </a:rPr>
              <a:t>4:13-17, </a:t>
            </a:r>
            <a:r>
              <a:rPr lang="en-US" sz="2800" dirty="0" err="1" smtClean="0">
                <a:latin typeface="Bahnschrift SemiBold Condensed" pitchFamily="34" charset="0"/>
              </a:rPr>
              <a:t>Filipi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>
                <a:latin typeface="Bahnschrift SemiBold Condensed" pitchFamily="34" charset="0"/>
              </a:rPr>
              <a:t>3:20]. </a:t>
            </a:r>
            <a:endParaRPr lang="en-US" sz="2800" dirty="0" smtClean="0">
              <a:latin typeface="Bahnschrift SemiBold Condensed" pitchFamily="34" charset="0"/>
            </a:endParaRPr>
          </a:p>
          <a:p>
            <a:pPr marL="0" indent="0">
              <a:buNone/>
            </a:pPr>
            <a:r>
              <a:rPr lang="en-US" sz="2800" dirty="0" err="1" smtClean="0">
                <a:latin typeface="Bahnschrift SemiBold Condensed" pitchFamily="34" charset="0"/>
              </a:rPr>
              <a:t>Jadi</a:t>
            </a:r>
            <a:r>
              <a:rPr lang="en-US" sz="2800" dirty="0">
                <a:latin typeface="Bahnschrift SemiBold Condensed" pitchFamily="34" charset="0"/>
              </a:rPr>
              <a:t>, "</a:t>
            </a:r>
            <a:r>
              <a:rPr lang="en-US" sz="2800" dirty="0" err="1">
                <a:latin typeface="Bahnschrift SemiBold Condensed" pitchFamily="34" charset="0"/>
              </a:rPr>
              <a:t>penggoncangan</a:t>
            </a:r>
            <a:r>
              <a:rPr lang="en-US" sz="2800" dirty="0">
                <a:latin typeface="Bahnschrift SemiBold Condensed" pitchFamily="34" charset="0"/>
              </a:rPr>
              <a:t>" </a:t>
            </a:r>
            <a:r>
              <a:rPr lang="en-US" sz="2800" dirty="0" err="1">
                <a:latin typeface="Bahnschrift SemiBold Condensed" pitchFamily="34" charset="0"/>
              </a:rPr>
              <a:t>menyiratkan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pembersihan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dan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renovasi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ciptaan</a:t>
            </a:r>
            <a:r>
              <a:rPr lang="en-US" sz="2800" dirty="0">
                <a:latin typeface="Bahnschrift SemiBold Condensed" pitchFamily="34" charset="0"/>
              </a:rPr>
              <a:t>, </a:t>
            </a:r>
            <a:r>
              <a:rPr lang="en-US" sz="2800" dirty="0" err="1">
                <a:latin typeface="Bahnschrift SemiBold Condensed" pitchFamily="34" charset="0"/>
              </a:rPr>
              <a:t>bukan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penghapusan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seluruhnya</a:t>
            </a:r>
            <a:r>
              <a:rPr lang="en-US" sz="2800" dirty="0">
                <a:latin typeface="Bahnschrift SemiBold Condensed" pitchFamily="34" charset="0"/>
              </a:rPr>
              <a:t>. </a:t>
            </a:r>
            <a:r>
              <a:rPr lang="en-US" sz="2800" dirty="0" err="1">
                <a:latin typeface="Eras Bold ITC" pitchFamily="34" charset="0"/>
              </a:rPr>
              <a:t>Apa</a:t>
            </a:r>
            <a:r>
              <a:rPr lang="en-US" sz="2800" dirty="0">
                <a:latin typeface="Eras Bold ITC" pitchFamily="34" charset="0"/>
              </a:rPr>
              <a:t> yang </a:t>
            </a:r>
            <a:r>
              <a:rPr lang="en-US" sz="2800" dirty="0" err="1">
                <a:latin typeface="Eras Bold ITC" pitchFamily="34" charset="0"/>
              </a:rPr>
              <a:t>ada</a:t>
            </a:r>
            <a:r>
              <a:rPr lang="en-US" sz="2800" dirty="0">
                <a:latin typeface="Eras Bold ITC" pitchFamily="34" charset="0"/>
              </a:rPr>
              <a:t> di </a:t>
            </a:r>
            <a:r>
              <a:rPr lang="en-US" sz="2800" dirty="0" err="1">
                <a:latin typeface="Eras Bold ITC" pitchFamily="34" charset="0"/>
              </a:rPr>
              <a:t>sini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akan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dibuat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ulang</a:t>
            </a:r>
            <a:r>
              <a:rPr lang="en-US" sz="2800" dirty="0">
                <a:latin typeface="Eras Bold ITC" pitchFamily="34" charset="0"/>
              </a:rPr>
              <a:t>, </a:t>
            </a:r>
            <a:r>
              <a:rPr lang="en-US" sz="2800" dirty="0" err="1">
                <a:latin typeface="Eras Bold ITC" pitchFamily="34" charset="0"/>
              </a:rPr>
              <a:t>dan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akan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menjadi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tempat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tinggal</a:t>
            </a:r>
            <a:r>
              <a:rPr lang="en-US" sz="2800" dirty="0">
                <a:latin typeface="Eras Bold ITC" pitchFamily="34" charset="0"/>
              </a:rPr>
              <a:t> orang yang </a:t>
            </a:r>
            <a:r>
              <a:rPr lang="en-US" sz="2800" dirty="0" err="1">
                <a:latin typeface="Eras Bold ITC" pitchFamily="34" charset="0"/>
              </a:rPr>
              <a:t>ditebus</a:t>
            </a:r>
            <a:r>
              <a:rPr lang="en-US" sz="2800" dirty="0">
                <a:latin typeface="Eras Bold ITC" pitchFamily="34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927" y="2852936"/>
            <a:ext cx="2393469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188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0609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400" dirty="0" err="1">
                <a:latin typeface="Impact" pitchFamily="34" charset="0"/>
              </a:rPr>
              <a:t>Namun</a:t>
            </a:r>
            <a:r>
              <a:rPr lang="en-US" sz="2400" dirty="0">
                <a:latin typeface="Impact" pitchFamily="34" charset="0"/>
              </a:rPr>
              <a:t>, </a:t>
            </a:r>
            <a:r>
              <a:rPr lang="en-US" sz="2400" dirty="0" err="1">
                <a:latin typeface="Impact" pitchFamily="34" charset="0"/>
              </a:rPr>
              <a:t>ada</a:t>
            </a:r>
            <a:r>
              <a:rPr lang="en-US" sz="2400" dirty="0">
                <a:latin typeface="Impact" pitchFamily="34" charset="0"/>
              </a:rPr>
              <a:t> </a:t>
            </a:r>
            <a:r>
              <a:rPr lang="en-US" sz="2400" dirty="0" err="1">
                <a:latin typeface="Impact" pitchFamily="34" charset="0"/>
              </a:rPr>
              <a:t>beberapa</a:t>
            </a:r>
            <a:r>
              <a:rPr lang="en-US" sz="2400" dirty="0">
                <a:latin typeface="Impact" pitchFamily="34" charset="0"/>
              </a:rPr>
              <a:t> </a:t>
            </a:r>
            <a:r>
              <a:rPr lang="en-US" sz="2400" dirty="0" err="1">
                <a:latin typeface="Impact" pitchFamily="34" charset="0"/>
              </a:rPr>
              <a:t>hal</a:t>
            </a:r>
            <a:r>
              <a:rPr lang="en-US" sz="2400" dirty="0">
                <a:latin typeface="Impact" pitchFamily="34" charset="0"/>
              </a:rPr>
              <a:t> </a:t>
            </a:r>
            <a:r>
              <a:rPr lang="en-US" sz="2400" dirty="0" smtClean="0">
                <a:latin typeface="Impact" pitchFamily="34" charset="0"/>
              </a:rPr>
              <a:t>yang </a:t>
            </a:r>
            <a:r>
              <a:rPr lang="en-US" sz="2400" dirty="0" err="1" smtClean="0">
                <a:latin typeface="Impact" pitchFamily="34" charset="0"/>
              </a:rPr>
              <a:t>tidak</a:t>
            </a:r>
            <a:r>
              <a:rPr lang="en-US" sz="2400" dirty="0" smtClean="0">
                <a:latin typeface="Impact" pitchFamily="34" charset="0"/>
              </a:rPr>
              <a:t> </a:t>
            </a:r>
            <a:r>
              <a:rPr lang="en-US" sz="2400" dirty="0" err="1">
                <a:latin typeface="Impact" pitchFamily="34" charset="0"/>
              </a:rPr>
              <a:t>akan</a:t>
            </a:r>
            <a:r>
              <a:rPr lang="en-US" sz="2400" dirty="0">
                <a:latin typeface="Impact" pitchFamily="34" charset="0"/>
              </a:rPr>
              <a:t> </a:t>
            </a:r>
            <a:r>
              <a:rPr lang="en-US" sz="2400" dirty="0" err="1">
                <a:latin typeface="Impact" pitchFamily="34" charset="0"/>
              </a:rPr>
              <a:t>tergoncangkan</a:t>
            </a:r>
            <a:r>
              <a:rPr lang="en-US" sz="2400" dirty="0">
                <a:latin typeface="Impact" pitchFamily="34" charset="0"/>
              </a:rPr>
              <a:t>, </a:t>
            </a:r>
            <a:r>
              <a:rPr lang="en-US" sz="2400" dirty="0" err="1">
                <a:latin typeface="Impact" pitchFamily="34" charset="0"/>
              </a:rPr>
              <a:t>yaitu</a:t>
            </a:r>
            <a:r>
              <a:rPr lang="en-US" sz="2400" dirty="0">
                <a:latin typeface="Impact" pitchFamily="34" charset="0"/>
              </a:rPr>
              <a:t> 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524" y="1196752"/>
            <a:ext cx="8568952" cy="5472608"/>
          </a:xfr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dirty="0" smtClean="0">
                <a:latin typeface="Gill Sans Ultra Bold Condensed" pitchFamily="34" charset="0"/>
              </a:rPr>
              <a:t>Orang </a:t>
            </a:r>
            <a:r>
              <a:rPr lang="en-US" sz="2400" dirty="0" err="1">
                <a:latin typeface="Gill Sans Ultra Bold Condensed" pitchFamily="34" charset="0"/>
              </a:rPr>
              <a:t>benar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tidak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tergoncangkan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>
                <a:latin typeface="Bahnschrift SemiBold Condensed" pitchFamily="34" charset="0"/>
              </a:rPr>
              <a:t>: </a:t>
            </a:r>
            <a:r>
              <a:rPr lang="en-US" sz="2400" dirty="0" err="1">
                <a:latin typeface="Bahnschrift SemiBold Condensed" pitchFamily="34" charset="0"/>
              </a:rPr>
              <a:t>Mereka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tidak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akan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terguncang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karena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mereka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percaya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pada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Tuhan</a:t>
            </a:r>
            <a:r>
              <a:rPr lang="en-US" sz="2400" dirty="0">
                <a:latin typeface="Bahnschrift SemiBold Condensed" pitchFamily="34" charset="0"/>
              </a:rPr>
              <a:t>. Sang </a:t>
            </a:r>
            <a:r>
              <a:rPr lang="en-US" sz="2400" dirty="0" err="1">
                <a:latin typeface="Bahnschrift SemiBold Condensed" pitchFamily="34" charset="0"/>
              </a:rPr>
              <a:t>Pencipta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menopang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mereka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dan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menjamin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kelangsungan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hidup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mereka</a:t>
            </a:r>
            <a:r>
              <a:rPr lang="en-US" sz="2400" dirty="0">
                <a:latin typeface="Bahnschrift SemiBold Condensed" pitchFamily="34" charset="0"/>
              </a:rPr>
              <a:t>. </a:t>
            </a:r>
            <a:r>
              <a:rPr lang="en-US" sz="2400" dirty="0" err="1">
                <a:latin typeface="Bahnschrift SemiBold Condensed" pitchFamily="34" charset="0"/>
              </a:rPr>
              <a:t>Pada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penghakiman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terakhir</a:t>
            </a:r>
            <a:r>
              <a:rPr lang="en-US" sz="2400" dirty="0">
                <a:latin typeface="Bahnschrift SemiBold Condensed" pitchFamily="34" charset="0"/>
              </a:rPr>
              <a:t>, </a:t>
            </a:r>
            <a:r>
              <a:rPr lang="en-US" sz="2400" dirty="0" err="1">
                <a:latin typeface="Bahnschrift SemiBold Condensed" pitchFamily="34" charset="0"/>
              </a:rPr>
              <a:t>mereka</a:t>
            </a:r>
            <a:r>
              <a:rPr lang="en-US" sz="2400" dirty="0">
                <a:latin typeface="Bahnschrift SemiBold Condensed" pitchFamily="34" charset="0"/>
              </a:rPr>
              <a:t> yang "di </a:t>
            </a:r>
            <a:r>
              <a:rPr lang="en-US" sz="2400" dirty="0" err="1">
                <a:latin typeface="Bahnschrift SemiBold Condensed" pitchFamily="34" charset="0"/>
              </a:rPr>
              <a:t>dalam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Yesus</a:t>
            </a:r>
            <a:r>
              <a:rPr lang="en-US" sz="2400" dirty="0">
                <a:latin typeface="Bahnschrift SemiBold Condensed" pitchFamily="34" charset="0"/>
              </a:rPr>
              <a:t>" </a:t>
            </a:r>
            <a:r>
              <a:rPr lang="en-US" sz="2400" dirty="0" err="1">
                <a:latin typeface="Bahnschrift SemiBold Condensed" pitchFamily="34" charset="0"/>
              </a:rPr>
              <a:t>tidak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akan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terguncang</a:t>
            </a:r>
            <a:r>
              <a:rPr lang="en-US" sz="2400" dirty="0">
                <a:latin typeface="Bahnschrift SemiBold Condensed" pitchFamily="34" charset="0"/>
              </a:rPr>
              <a:t> [</a:t>
            </a:r>
            <a:r>
              <a:rPr lang="en-US" sz="2400" dirty="0" err="1" smtClean="0">
                <a:latin typeface="Bahnschrift SemiBold Condensed" pitchFamily="34" charset="0"/>
              </a:rPr>
              <a:t>Mazmur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>
                <a:latin typeface="Bahnschrift SemiBold Condensed" pitchFamily="34" charset="0"/>
              </a:rPr>
              <a:t>46:5].   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 err="1" smtClean="0">
                <a:latin typeface="Gill Sans Ultra Bold Condensed" pitchFamily="34" charset="0"/>
              </a:rPr>
              <a:t>Yesus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tak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tergoncangkan</a:t>
            </a:r>
            <a:r>
              <a:rPr lang="en-US" sz="2400" dirty="0">
                <a:latin typeface="Bahnschrift SemiBold Condensed" pitchFamily="34" charset="0"/>
              </a:rPr>
              <a:t>: </a:t>
            </a:r>
            <a:r>
              <a:rPr lang="en-US" sz="2400" dirty="0" err="1">
                <a:latin typeface="Bahnschrift SemiBold Condensed" pitchFamily="34" charset="0"/>
              </a:rPr>
              <a:t>Ibrani</a:t>
            </a:r>
            <a:r>
              <a:rPr lang="en-US" sz="2400" dirty="0">
                <a:latin typeface="Bahnschrift SemiBold Condensed" pitchFamily="34" charset="0"/>
              </a:rPr>
              <a:t> 7:3,24 "</a:t>
            </a:r>
            <a:r>
              <a:rPr lang="en-US" sz="2400" dirty="0" err="1">
                <a:latin typeface="Bahnschrift SemiBold Condensed" pitchFamily="34" charset="0"/>
              </a:rPr>
              <a:t>Ia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tidak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berbapa</a:t>
            </a:r>
            <a:r>
              <a:rPr lang="en-US" sz="2400" dirty="0">
                <a:latin typeface="Bahnschrift SemiBold Condensed" pitchFamily="34" charset="0"/>
              </a:rPr>
              <a:t>, </a:t>
            </a:r>
            <a:r>
              <a:rPr lang="en-US" sz="2400" dirty="0" err="1">
                <a:latin typeface="Bahnschrift SemiBold Condensed" pitchFamily="34" charset="0"/>
              </a:rPr>
              <a:t>tidak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beribu</a:t>
            </a:r>
            <a:r>
              <a:rPr lang="en-US" sz="2400" dirty="0">
                <a:latin typeface="Bahnschrift SemiBold Condensed" pitchFamily="34" charset="0"/>
              </a:rPr>
              <a:t>, </a:t>
            </a:r>
            <a:r>
              <a:rPr lang="en-US" sz="2400" dirty="0" err="1">
                <a:latin typeface="Bahnschrift SemiBold Condensed" pitchFamily="34" charset="0"/>
              </a:rPr>
              <a:t>tidak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bersilsilah</a:t>
            </a:r>
            <a:r>
              <a:rPr lang="en-US" sz="2400" dirty="0">
                <a:latin typeface="Bahnschrift SemiBold Condensed" pitchFamily="34" charset="0"/>
              </a:rPr>
              <a:t>, </a:t>
            </a:r>
            <a:r>
              <a:rPr lang="en-US" sz="2400" dirty="0" err="1">
                <a:latin typeface="Bahnschrift SemiBold Condensed" pitchFamily="34" charset="0"/>
              </a:rPr>
              <a:t>harinya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tidak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berawal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dan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hidupnya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tidak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berkesudahan</a:t>
            </a:r>
            <a:r>
              <a:rPr lang="en-US" sz="2400" dirty="0">
                <a:latin typeface="Bahnschrift SemiBold Condensed" pitchFamily="34" charset="0"/>
              </a:rPr>
              <a:t>, </a:t>
            </a:r>
            <a:r>
              <a:rPr lang="en-US" sz="2400" dirty="0" err="1">
                <a:latin typeface="Bahnschrift SemiBold Condensed" pitchFamily="34" charset="0"/>
              </a:rPr>
              <a:t>dan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karena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ia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dijadikan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sama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dengan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Anak</a:t>
            </a:r>
            <a:r>
              <a:rPr lang="en-US" sz="2400" dirty="0">
                <a:latin typeface="Bahnschrift SemiBold Condensed" pitchFamily="34" charset="0"/>
              </a:rPr>
              <a:t> Allah, </a:t>
            </a:r>
            <a:r>
              <a:rPr lang="en-US" sz="2400" dirty="0" err="1">
                <a:latin typeface="Bahnschrift SemiBold Condensed" pitchFamily="34" charset="0"/>
              </a:rPr>
              <a:t>ia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tetap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menjadi</a:t>
            </a:r>
            <a:r>
              <a:rPr lang="en-US" sz="2400" dirty="0">
                <a:latin typeface="Bahnschrift SemiBold Condensed" pitchFamily="34" charset="0"/>
              </a:rPr>
              <a:t> imam </a:t>
            </a:r>
            <a:r>
              <a:rPr lang="en-US" sz="2400" dirty="0" err="1">
                <a:latin typeface="Bahnschrift SemiBold Condensed" pitchFamily="34" charset="0"/>
              </a:rPr>
              <a:t>sampai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selama-lamanya</a:t>
            </a:r>
            <a:r>
              <a:rPr lang="en-US" sz="2400" dirty="0">
                <a:latin typeface="Bahnschrift SemiBold Condensed" pitchFamily="34" charset="0"/>
              </a:rPr>
              <a:t>. </a:t>
            </a:r>
            <a:r>
              <a:rPr lang="en-US" sz="2400" dirty="0" err="1">
                <a:latin typeface="Bahnschrift SemiBold Condensed" pitchFamily="34" charset="0"/>
              </a:rPr>
              <a:t>Tetapi</a:t>
            </a:r>
            <a:r>
              <a:rPr lang="en-US" sz="2400" dirty="0">
                <a:latin typeface="Bahnschrift SemiBold Condensed" pitchFamily="34" charset="0"/>
              </a:rPr>
              <a:t>, </a:t>
            </a:r>
            <a:r>
              <a:rPr lang="en-US" sz="2400" dirty="0" err="1">
                <a:latin typeface="Bahnschrift SemiBold Condensed" pitchFamily="34" charset="0"/>
              </a:rPr>
              <a:t>karena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Ia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tetap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selama-lamanya</a:t>
            </a:r>
            <a:r>
              <a:rPr lang="en-US" sz="2400" dirty="0">
                <a:latin typeface="Bahnschrift SemiBold Condensed" pitchFamily="34" charset="0"/>
              </a:rPr>
              <a:t>, </a:t>
            </a:r>
            <a:r>
              <a:rPr lang="en-US" sz="2400" dirty="0" err="1">
                <a:latin typeface="Bahnschrift SemiBold Condensed" pitchFamily="34" charset="0"/>
              </a:rPr>
              <a:t>imamat-Nya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tidak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dapat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beralih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kepada</a:t>
            </a:r>
            <a:r>
              <a:rPr lang="en-US" sz="2400" dirty="0">
                <a:latin typeface="Bahnschrift SemiBold Condensed" pitchFamily="34" charset="0"/>
              </a:rPr>
              <a:t> orang lain."   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 err="1" smtClean="0">
                <a:latin typeface="Gill Sans Ultra Bold Condensed" pitchFamily="34" charset="0"/>
              </a:rPr>
              <a:t>Kerajaan</a:t>
            </a:r>
            <a:r>
              <a:rPr lang="en-US" sz="2400" dirty="0" smtClean="0">
                <a:latin typeface="Gill Sans Ultra Bold Condensed" pitchFamily="34" charset="0"/>
              </a:rPr>
              <a:t> yang </a:t>
            </a:r>
            <a:r>
              <a:rPr lang="en-US" sz="2400" dirty="0" err="1">
                <a:latin typeface="Gill Sans Ultra Bold Condensed" pitchFamily="34" charset="0"/>
              </a:rPr>
              <a:t>akan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dimiliki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smtClean="0">
                <a:latin typeface="Gill Sans Ultra Bold Condensed" pitchFamily="34" charset="0"/>
              </a:rPr>
              <a:t>orang-orang </a:t>
            </a:r>
            <a:r>
              <a:rPr lang="en-US" sz="2400" dirty="0">
                <a:latin typeface="Gill Sans Ultra Bold Condensed" pitchFamily="34" charset="0"/>
              </a:rPr>
              <a:t>kudus </a:t>
            </a:r>
            <a:r>
              <a:rPr lang="en-US" sz="2400" dirty="0" err="1">
                <a:latin typeface="Gill Sans Ultra Bold Condensed" pitchFamily="34" charset="0"/>
              </a:rPr>
              <a:t>tidak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tergoncangkan</a:t>
            </a:r>
            <a:r>
              <a:rPr lang="en-US" sz="2400" dirty="0">
                <a:latin typeface="Bahnschrift SemiBold Condensed" pitchFamily="34" charset="0"/>
              </a:rPr>
              <a:t>: Daniel 7:18 </a:t>
            </a:r>
            <a:r>
              <a:rPr lang="en-US" sz="2400" dirty="0" err="1">
                <a:latin typeface="Bahnschrift SemiBold Condensed" pitchFamily="34" charset="0"/>
              </a:rPr>
              <a:t>mengatakan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bahwa</a:t>
            </a:r>
            <a:r>
              <a:rPr lang="en-US" sz="2400" dirty="0">
                <a:latin typeface="Bahnschrift SemiBold Condensed" pitchFamily="34" charset="0"/>
              </a:rPr>
              <a:t> orang-orang kudus </a:t>
            </a:r>
            <a:r>
              <a:rPr lang="en-US" sz="2400" dirty="0" err="1">
                <a:latin typeface="Bahnschrift SemiBold Condensed" pitchFamily="34" charset="0"/>
              </a:rPr>
              <a:t>akan</a:t>
            </a:r>
            <a:r>
              <a:rPr lang="en-US" sz="2400" dirty="0">
                <a:latin typeface="Bahnschrift SemiBold Condensed" pitchFamily="34" charset="0"/>
              </a:rPr>
              <a:t> "</a:t>
            </a:r>
            <a:r>
              <a:rPr lang="en-US" sz="2400" dirty="0" err="1">
                <a:latin typeface="Bahnschrift SemiBold Condensed" pitchFamily="34" charset="0"/>
              </a:rPr>
              <a:t>memiliki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kerajaan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selamanya</a:t>
            </a:r>
            <a:r>
              <a:rPr lang="en-US" sz="2400" dirty="0">
                <a:latin typeface="Bahnschrift SemiBold Condensed" pitchFamily="34" charset="0"/>
              </a:rPr>
              <a:t>." </a:t>
            </a:r>
            <a:r>
              <a:rPr lang="en-US" sz="2400" dirty="0" err="1">
                <a:latin typeface="Bahnschrift SemiBold Condensed" pitchFamily="34" charset="0"/>
              </a:rPr>
              <a:t>Inilah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kerajaan</a:t>
            </a:r>
            <a:r>
              <a:rPr lang="en-US" sz="2400" dirty="0">
                <a:latin typeface="Bahnschrift SemiBold Condensed" pitchFamily="34" charset="0"/>
              </a:rPr>
              <a:t> yang "</a:t>
            </a:r>
            <a:r>
              <a:rPr lang="en-US" sz="2400" dirty="0" err="1">
                <a:latin typeface="Bahnschrift SemiBold Condensed" pitchFamily="34" charset="0"/>
              </a:rPr>
              <a:t>tidak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akan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pernah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dimusnahkan</a:t>
            </a:r>
            <a:r>
              <a:rPr lang="en-US" sz="2400" dirty="0">
                <a:latin typeface="Bahnschrift SemiBold Condensed" pitchFamily="34" charset="0"/>
              </a:rPr>
              <a:t>" yang </a:t>
            </a:r>
            <a:r>
              <a:rPr lang="en-US" sz="2400" dirty="0" err="1">
                <a:latin typeface="Bahnschrift SemiBold Condensed" pitchFamily="34" charset="0"/>
              </a:rPr>
              <a:t>disebutkan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dalam</a:t>
            </a:r>
            <a:r>
              <a:rPr lang="en-US" sz="2400" dirty="0">
                <a:latin typeface="Bahnschrift SemiBold Condensed" pitchFamily="34" charset="0"/>
              </a:rPr>
              <a:t> Daniel 2: 44. </a:t>
            </a:r>
            <a:r>
              <a:rPr lang="en-US" sz="2400" dirty="0" err="1">
                <a:latin typeface="Bahnschrift SemiBold Condensed" pitchFamily="34" charset="0"/>
              </a:rPr>
              <a:t>Kerajaan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ini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milik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Anak</a:t>
            </a:r>
            <a:r>
              <a:rPr lang="en-US" sz="2400" dirty="0">
                <a:latin typeface="Bahnschrift SemiBold Condensed" pitchFamily="34" charset="0"/>
              </a:rPr>
              <a:t>, </a:t>
            </a:r>
            <a:r>
              <a:rPr lang="en-US" sz="2400" dirty="0" err="1">
                <a:latin typeface="Bahnschrift SemiBold Condensed" pitchFamily="34" charset="0"/>
              </a:rPr>
              <a:t>tetapi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Dia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akan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membaginya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dengan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kita</a:t>
            </a:r>
            <a:r>
              <a:rPr lang="en-US" sz="2400" dirty="0">
                <a:latin typeface="Bahnschrift SemiBold Condens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310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roon Background Vector Art, Icons, and Graphics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444"/>
            <a:ext cx="9144001" cy="687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224" y="908720"/>
            <a:ext cx="4824536" cy="5472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err="1">
                <a:solidFill>
                  <a:schemeClr val="bg1"/>
                </a:solidFill>
                <a:latin typeface="Britannic Bold" pitchFamily="34" charset="0"/>
              </a:rPr>
              <a:t>Mereka</a:t>
            </a:r>
            <a:r>
              <a:rPr lang="en-US" sz="36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Britannic Bold" pitchFamily="34" charset="0"/>
              </a:rPr>
              <a:t>yang </a:t>
            </a:r>
            <a:r>
              <a:rPr lang="en-US" sz="3600" dirty="0" err="1">
                <a:solidFill>
                  <a:schemeClr val="bg1"/>
                </a:solidFill>
                <a:latin typeface="Britannic Bold" pitchFamily="34" charset="0"/>
              </a:rPr>
              <a:t>menjadi</a:t>
            </a:r>
            <a:r>
              <a:rPr lang="en-US" sz="36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Britannic Bold" pitchFamily="34" charset="0"/>
              </a:rPr>
              <a:t>bagian</a:t>
            </a:r>
            <a:r>
              <a:rPr lang="en-US" sz="36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Britannic Bold" pitchFamily="34" charset="0"/>
              </a:rPr>
              <a:t>dalam</a:t>
            </a:r>
            <a:r>
              <a:rPr lang="en-US" sz="36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Britannic Bold" pitchFamily="34" charset="0"/>
              </a:rPr>
              <a:t>kerajaan</a:t>
            </a:r>
            <a:r>
              <a:rPr lang="en-US" sz="3600" dirty="0">
                <a:solidFill>
                  <a:schemeClr val="bg1"/>
                </a:solidFill>
                <a:latin typeface="Britannic Bold" pitchFamily="34" charset="0"/>
              </a:rPr>
              <a:t> Allah, </a:t>
            </a:r>
            <a:r>
              <a:rPr lang="en-US" sz="3600" dirty="0" err="1">
                <a:solidFill>
                  <a:schemeClr val="bg1"/>
                </a:solidFill>
                <a:latin typeface="Britannic Bold" pitchFamily="34" charset="0"/>
              </a:rPr>
              <a:t>tidak</a:t>
            </a:r>
            <a:r>
              <a:rPr lang="en-US" sz="36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Britannic Bold" pitchFamily="34" charset="0"/>
              </a:rPr>
              <a:t>akan</a:t>
            </a:r>
            <a:r>
              <a:rPr lang="en-US" sz="36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Britannic Bold" pitchFamily="34" charset="0"/>
              </a:rPr>
              <a:t>pernah</a:t>
            </a:r>
            <a:r>
              <a:rPr lang="en-US" sz="36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Britannic Bold" pitchFamily="34" charset="0"/>
              </a:rPr>
              <a:t>dikalahkan</a:t>
            </a:r>
            <a:r>
              <a:rPr lang="en-US" sz="36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Britannic Bold" pitchFamily="34" charset="0"/>
              </a:rPr>
              <a:t>sebab</a:t>
            </a:r>
            <a:r>
              <a:rPr lang="en-US" sz="3600" dirty="0">
                <a:solidFill>
                  <a:schemeClr val="bg1"/>
                </a:solidFill>
                <a:latin typeface="Britannic Bold" pitchFamily="34" charset="0"/>
              </a:rPr>
              <a:t> Allah </a:t>
            </a:r>
            <a:r>
              <a:rPr lang="en-US" sz="3600" dirty="0" smtClean="0">
                <a:solidFill>
                  <a:schemeClr val="bg1"/>
                </a:solidFill>
                <a:latin typeface="Britannic Bold" pitchFamily="34" charset="0"/>
              </a:rPr>
              <a:t>yang </a:t>
            </a:r>
            <a:r>
              <a:rPr lang="en-US" sz="3600" dirty="0" err="1">
                <a:solidFill>
                  <a:schemeClr val="bg1"/>
                </a:solidFill>
                <a:latin typeface="Britannic Bold" pitchFamily="34" charset="0"/>
              </a:rPr>
              <a:t>menopangnya</a:t>
            </a:r>
            <a:r>
              <a:rPr lang="en-US" sz="36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Britannic Bold" pitchFamily="34" charset="0"/>
              </a:rPr>
              <a:t>tak</a:t>
            </a:r>
            <a:r>
              <a:rPr lang="en-US" sz="36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Britannic Bold" pitchFamily="34" charset="0"/>
              </a:rPr>
              <a:t>terkalahkan</a:t>
            </a:r>
            <a:r>
              <a:rPr lang="en-US" sz="36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Britannic Bold" pitchFamily="34" charset="0"/>
              </a:rPr>
              <a:t>dan</a:t>
            </a:r>
            <a:r>
              <a:rPr lang="en-US" sz="36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Britannic Bold" pitchFamily="34" charset="0"/>
              </a:rPr>
              <a:t>tak</a:t>
            </a:r>
            <a:r>
              <a:rPr lang="en-US" sz="36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Britannic Bold" pitchFamily="34" charset="0"/>
              </a:rPr>
              <a:t>tergoncangkan</a:t>
            </a:r>
            <a:r>
              <a:rPr lang="en-US" sz="3600" dirty="0">
                <a:solidFill>
                  <a:schemeClr val="bg1"/>
                </a:solidFill>
                <a:latin typeface="Britannic Bold" pitchFamily="34" charset="0"/>
              </a:rPr>
              <a:t>.</a:t>
            </a:r>
          </a:p>
        </p:txBody>
      </p:sp>
      <p:pic>
        <p:nvPicPr>
          <p:cNvPr id="1028" name="Picture 4" descr="JESUS ARMY (@JesussArmy) / Twit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6" r="9673"/>
          <a:stretch/>
        </p:blipFill>
        <p:spPr bwMode="auto">
          <a:xfrm>
            <a:off x="5292080" y="1484784"/>
            <a:ext cx="3169788" cy="40570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1407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IBRANI 12 : 28</a:t>
            </a:r>
            <a:endParaRPr lang="en-US" dirty="0">
              <a:solidFill>
                <a:schemeClr val="bg1"/>
              </a:solidFill>
              <a:latin typeface="Berlin Sans FB Dem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844824"/>
            <a:ext cx="7056784" cy="355699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“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Jadi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karena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kita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menerima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kerajaan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yang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tidak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tergoncangkan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marilah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kita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mengucap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syukur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dan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beribadah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kepada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Allah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menurut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cara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yang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berkenan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kepada-Nya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dengan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hormat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dan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takut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”.</a:t>
            </a:r>
            <a:endParaRPr lang="en-US" dirty="0">
              <a:solidFill>
                <a:schemeClr val="bg1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7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88"/>
            <a:ext cx="7920880" cy="1554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 smtClean="0">
                <a:solidFill>
                  <a:srgbClr val="FFFF00"/>
                </a:solidFill>
                <a:latin typeface="Impact" pitchFamily="34" charset="0"/>
              </a:rPr>
              <a:t>MARILAH </a:t>
            </a:r>
            <a:r>
              <a:rPr lang="fi-FI" sz="3200" dirty="0">
                <a:solidFill>
                  <a:srgbClr val="FFFF00"/>
                </a:solidFill>
                <a:latin typeface="Impact" pitchFamily="34" charset="0"/>
              </a:rPr>
              <a:t>KITA MENGUCAP </a:t>
            </a:r>
            <a:r>
              <a:rPr lang="fi-FI" sz="3200" dirty="0" smtClean="0">
                <a:solidFill>
                  <a:srgbClr val="FFFF00"/>
                </a:solidFill>
                <a:latin typeface="Impact" pitchFamily="34" charset="0"/>
              </a:rPr>
              <a:t>SYUKUR</a:t>
            </a:r>
            <a:br>
              <a:rPr lang="fi-FI" sz="3200" dirty="0" smtClean="0">
                <a:solidFill>
                  <a:srgbClr val="FFFF00"/>
                </a:solidFill>
                <a:latin typeface="Impact" pitchFamily="34" charset="0"/>
              </a:rPr>
            </a:br>
            <a:r>
              <a:rPr lang="fi-FI" sz="2800" dirty="0">
                <a:solidFill>
                  <a:schemeClr val="bg1"/>
                </a:solidFill>
                <a:latin typeface="Bernard MT Condensed" pitchFamily="18" charset="0"/>
              </a:rPr>
              <a:t>Kamis, 17 Maret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1800" y="4444815"/>
            <a:ext cx="6120680" cy="2185404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err="1" smtClean="0">
                <a:latin typeface="Britannic Bold" pitchFamily="34" charset="0"/>
              </a:rPr>
              <a:t>Dalam</a:t>
            </a:r>
            <a:r>
              <a:rPr lang="en-US" sz="2400" dirty="0" smtClean="0">
                <a:latin typeface="Britannic Bold" pitchFamily="34" charset="0"/>
              </a:rPr>
              <a:t> </a:t>
            </a:r>
            <a:r>
              <a:rPr lang="en-US" sz="2400" dirty="0" err="1">
                <a:latin typeface="Britannic Bold" pitchFamily="34" charset="0"/>
              </a:rPr>
              <a:t>sistem</a:t>
            </a:r>
            <a:r>
              <a:rPr lang="en-US" sz="2400" dirty="0">
                <a:latin typeface="Britannic Bold" pitchFamily="34" charset="0"/>
              </a:rPr>
              <a:t> </a:t>
            </a:r>
            <a:r>
              <a:rPr lang="en-US" sz="2400" dirty="0" err="1">
                <a:latin typeface="Britannic Bold" pitchFamily="34" charset="0"/>
              </a:rPr>
              <a:t>perjanjian</a:t>
            </a:r>
            <a:r>
              <a:rPr lang="en-US" sz="2400" dirty="0">
                <a:latin typeface="Britannic Bold" pitchFamily="34" charset="0"/>
              </a:rPr>
              <a:t> lama, </a:t>
            </a:r>
            <a:r>
              <a:rPr lang="en-US" sz="2400" dirty="0" err="1">
                <a:latin typeface="Britannic Bold" pitchFamily="34" charset="0"/>
              </a:rPr>
              <a:t>pengorbanan</a:t>
            </a:r>
            <a:r>
              <a:rPr lang="en-US" sz="2400" dirty="0">
                <a:latin typeface="Britannic Bold" pitchFamily="34" charset="0"/>
              </a:rPr>
              <a:t> </a:t>
            </a:r>
            <a:r>
              <a:rPr lang="en-US" sz="2400" dirty="0" err="1">
                <a:latin typeface="Britannic Bold" pitchFamily="34" charset="0"/>
              </a:rPr>
              <a:t>hewan</a:t>
            </a:r>
            <a:r>
              <a:rPr lang="en-US" sz="2400" dirty="0">
                <a:latin typeface="Britannic Bold" pitchFamily="34" charset="0"/>
              </a:rPr>
              <a:t> </a:t>
            </a:r>
            <a:r>
              <a:rPr lang="en-US" sz="2400" dirty="0" err="1">
                <a:latin typeface="Britannic Bold" pitchFamily="34" charset="0"/>
              </a:rPr>
              <a:t>adalah</a:t>
            </a:r>
            <a:r>
              <a:rPr lang="en-US" sz="2400" dirty="0">
                <a:latin typeface="Britannic Bold" pitchFamily="34" charset="0"/>
              </a:rPr>
              <a:t> </a:t>
            </a:r>
            <a:r>
              <a:rPr lang="en-US" sz="2400" dirty="0" err="1">
                <a:latin typeface="Britannic Bold" pitchFamily="34" charset="0"/>
              </a:rPr>
              <a:t>cara</a:t>
            </a:r>
            <a:r>
              <a:rPr lang="en-US" sz="2400" dirty="0">
                <a:latin typeface="Britannic Bold" pitchFamily="34" charset="0"/>
              </a:rPr>
              <a:t> orang </a:t>
            </a:r>
            <a:r>
              <a:rPr lang="en-US" sz="2400" dirty="0" err="1">
                <a:latin typeface="Britannic Bold" pitchFamily="34" charset="0"/>
              </a:rPr>
              <a:t>menunjukkan</a:t>
            </a:r>
            <a:r>
              <a:rPr lang="en-US" sz="2400" dirty="0">
                <a:latin typeface="Britannic Bold" pitchFamily="34" charset="0"/>
              </a:rPr>
              <a:t> </a:t>
            </a:r>
            <a:r>
              <a:rPr lang="en-US" sz="2400" dirty="0" err="1">
                <a:latin typeface="Britannic Bold" pitchFamily="34" charset="0"/>
              </a:rPr>
              <a:t>pertobatan</a:t>
            </a:r>
            <a:r>
              <a:rPr lang="en-US" sz="2400" dirty="0">
                <a:latin typeface="Britannic Bold" pitchFamily="34" charset="0"/>
              </a:rPr>
              <a:t> </a:t>
            </a:r>
            <a:r>
              <a:rPr lang="en-US" sz="2400" dirty="0" err="1">
                <a:latin typeface="Britannic Bold" pitchFamily="34" charset="0"/>
              </a:rPr>
              <a:t>dan</a:t>
            </a:r>
            <a:r>
              <a:rPr lang="en-US" sz="2400" dirty="0">
                <a:latin typeface="Britannic Bold" pitchFamily="34" charset="0"/>
              </a:rPr>
              <a:t> rasa </a:t>
            </a:r>
            <a:r>
              <a:rPr lang="en-US" sz="2400" dirty="0" err="1">
                <a:latin typeface="Britannic Bold" pitchFamily="34" charset="0"/>
              </a:rPr>
              <a:t>syukur</a:t>
            </a:r>
            <a:r>
              <a:rPr lang="en-US" sz="2400" dirty="0">
                <a:latin typeface="Britannic Bold" pitchFamily="34" charset="0"/>
              </a:rPr>
              <a:t>, </a:t>
            </a:r>
            <a:r>
              <a:rPr lang="en-US" sz="2400" dirty="0" err="1">
                <a:latin typeface="Britannic Bold" pitchFamily="34" charset="0"/>
              </a:rPr>
              <a:t>tetapi</a:t>
            </a:r>
            <a:r>
              <a:rPr lang="en-US" sz="2400" dirty="0">
                <a:latin typeface="Britannic Bold" pitchFamily="34" charset="0"/>
              </a:rPr>
              <a:t> </a:t>
            </a:r>
            <a:r>
              <a:rPr lang="en-US" sz="2400" dirty="0" err="1">
                <a:latin typeface="Britannic Bold" pitchFamily="34" charset="0"/>
              </a:rPr>
              <a:t>pengorbanan</a:t>
            </a:r>
            <a:r>
              <a:rPr lang="en-US" sz="2400" dirty="0">
                <a:latin typeface="Britannic Bold" pitchFamily="34" charset="0"/>
              </a:rPr>
              <a:t> </a:t>
            </a:r>
            <a:r>
              <a:rPr lang="en-US" sz="2400" dirty="0" err="1">
                <a:latin typeface="Britannic Bold" pitchFamily="34" charset="0"/>
              </a:rPr>
              <a:t>ini</a:t>
            </a:r>
            <a:r>
              <a:rPr lang="en-US" sz="2400" dirty="0">
                <a:latin typeface="Britannic Bold" pitchFamily="34" charset="0"/>
              </a:rPr>
              <a:t> </a:t>
            </a:r>
            <a:r>
              <a:rPr lang="en-US" sz="2400" dirty="0" err="1">
                <a:latin typeface="Britannic Bold" pitchFamily="34" charset="0"/>
              </a:rPr>
              <a:t>hanyalah</a:t>
            </a:r>
            <a:r>
              <a:rPr lang="en-US" sz="2400" dirty="0">
                <a:latin typeface="Britannic Bold" pitchFamily="34" charset="0"/>
              </a:rPr>
              <a:t> </a:t>
            </a:r>
            <a:r>
              <a:rPr lang="en-US" sz="2400" dirty="0" err="1">
                <a:latin typeface="Britannic Bold" pitchFamily="34" charset="0"/>
              </a:rPr>
              <a:t>tanda</a:t>
            </a:r>
            <a:r>
              <a:rPr lang="en-US" sz="2400" dirty="0">
                <a:latin typeface="Britannic Bold" pitchFamily="34" charset="0"/>
              </a:rPr>
              <a:t> </a:t>
            </a:r>
            <a:r>
              <a:rPr lang="en-US" sz="2400" dirty="0" err="1">
                <a:latin typeface="Britannic Bold" pitchFamily="34" charset="0"/>
              </a:rPr>
              <a:t>terima</a:t>
            </a:r>
            <a:r>
              <a:rPr lang="en-US" sz="2400" dirty="0">
                <a:latin typeface="Britannic Bold" pitchFamily="34" charset="0"/>
              </a:rPr>
              <a:t> </a:t>
            </a:r>
            <a:r>
              <a:rPr lang="en-US" sz="2400" dirty="0" err="1">
                <a:latin typeface="Britannic Bold" pitchFamily="34" charset="0"/>
              </a:rPr>
              <a:t>kasih</a:t>
            </a:r>
            <a:r>
              <a:rPr lang="en-US" sz="2400" dirty="0">
                <a:latin typeface="Britannic Bold" pitchFamily="34" charset="0"/>
              </a:rPr>
              <a:t> </a:t>
            </a:r>
            <a:r>
              <a:rPr lang="en-US" sz="2400" dirty="0" err="1">
                <a:latin typeface="Britannic Bold" pitchFamily="34" charset="0"/>
              </a:rPr>
              <a:t>dan</a:t>
            </a:r>
            <a:r>
              <a:rPr lang="en-US" sz="2400" dirty="0">
                <a:latin typeface="Britannic Bold" pitchFamily="34" charset="0"/>
              </a:rPr>
              <a:t> </a:t>
            </a:r>
            <a:r>
              <a:rPr lang="en-US" sz="2400" dirty="0" err="1">
                <a:latin typeface="Britannic Bold" pitchFamily="34" charset="0"/>
              </a:rPr>
              <a:t>pertobatan</a:t>
            </a:r>
            <a:r>
              <a:rPr lang="en-US" sz="2400" dirty="0">
                <a:latin typeface="Britannic Bold" pitchFamily="34" charset="0"/>
              </a:rPr>
              <a:t> di </a:t>
            </a:r>
            <a:r>
              <a:rPr lang="en-US" sz="2400" dirty="0" err="1">
                <a:latin typeface="Britannic Bold" pitchFamily="34" charset="0"/>
              </a:rPr>
              <a:t>hati</a:t>
            </a:r>
            <a:r>
              <a:rPr lang="en-US" sz="2400" dirty="0">
                <a:latin typeface="Britannic Bold" pitchFamily="34" charset="0"/>
              </a:rPr>
              <a:t> </a:t>
            </a:r>
            <a:r>
              <a:rPr lang="en-US" sz="2400" dirty="0" err="1">
                <a:latin typeface="Britannic Bold" pitchFamily="34" charset="0"/>
              </a:rPr>
              <a:t>penyembah</a:t>
            </a:r>
            <a:r>
              <a:rPr lang="en-US" sz="2400" dirty="0">
                <a:latin typeface="Britannic Bold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771800" y="1951825"/>
            <a:ext cx="6120680" cy="249299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Ibrani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 12:28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Jadi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karena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kita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menerima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kerajaan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 yang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tidak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tergoncangkan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marilah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kita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mengucap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syukur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dan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beribadah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kepada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 Allah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menurut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cara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 yang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berkenan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kepada-Nya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dengan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hormat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dan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takut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9" r="37822"/>
          <a:stretch/>
        </p:blipFill>
        <p:spPr bwMode="auto">
          <a:xfrm>
            <a:off x="0" y="1951825"/>
            <a:ext cx="2588746" cy="490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76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err="1">
                <a:latin typeface="Eras Bold ITC" pitchFamily="34" charset="0"/>
              </a:rPr>
              <a:t>Seperti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apakah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penyembahan</a:t>
            </a:r>
            <a:r>
              <a:rPr lang="en-US" sz="2800" dirty="0">
                <a:latin typeface="Eras Bold ITC" pitchFamily="34" charset="0"/>
              </a:rPr>
              <a:t> yang </a:t>
            </a:r>
            <a:r>
              <a:rPr lang="en-US" sz="2800" dirty="0" err="1">
                <a:latin typeface="Eras Bold ITC" pitchFamily="34" charset="0"/>
              </a:rPr>
              <a:t>diterima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Tuhan</a:t>
            </a:r>
            <a:r>
              <a:rPr lang="en-US" sz="2800" dirty="0">
                <a:latin typeface="Eras Bold ITC" pitchFamily="34" charset="0"/>
              </a:rPr>
              <a:t>? </a:t>
            </a:r>
            <a:r>
              <a:rPr lang="en-US" sz="2800" dirty="0" err="1" smtClean="0">
                <a:latin typeface="Eras Bold ITC" pitchFamily="34" charset="0"/>
              </a:rPr>
              <a:t>Ibrani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>
                <a:latin typeface="Eras Bold ITC" pitchFamily="34" charset="0"/>
              </a:rPr>
              <a:t>12:28, 13:15-16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56184"/>
            <a:ext cx="8496944" cy="4925144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Tuhan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menjelaskan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dalam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Mazmur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dan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melalui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para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nabi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bahwa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apa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yang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benar-benar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menyenangkan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Dia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bukanlah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darah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hewan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tetapi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rasa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syukur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perbuatan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baik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dan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kebenaran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dari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para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penyembah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[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Mazmur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50:7-23,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Yesaya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1:11-17].   </a:t>
            </a:r>
            <a:endParaRPr lang="en-US" sz="2300" dirty="0" smtClean="0">
              <a:solidFill>
                <a:schemeClr val="bg1"/>
              </a:solidFill>
              <a:latin typeface="Bahnschrift SemiBold Condensed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2300" dirty="0">
              <a:solidFill>
                <a:schemeClr val="bg1"/>
              </a:solidFill>
              <a:latin typeface="Bahnschrift SemiBold Condensed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Paulus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menjelaskan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bahwa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ibadah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sejati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yang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menyenangkan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Tuhan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adalah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mempersembahkan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korban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pujian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pengakuan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ucapan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syukur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dan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perbuatan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baik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[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Ibrani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3:1, 4:14, 6:10-12, 10:23, 13:1-2,16].   </a:t>
            </a:r>
            <a:endParaRPr lang="en-US" sz="2300" dirty="0" smtClean="0">
              <a:solidFill>
                <a:schemeClr val="bg1"/>
              </a:solidFill>
              <a:latin typeface="Bahnschrift SemiBold Condensed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2300" dirty="0">
              <a:solidFill>
                <a:schemeClr val="bg1"/>
              </a:solidFill>
              <a:latin typeface="Bahnschrift SemiBold Condensed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Ketika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orang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percaya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benar-benar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menjadi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bangsa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imamat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[1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Petrus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2:9-10] 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yang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telah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disempurnakan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dan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dikuduskan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melalui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pengorbanan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Yesus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[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Ibrani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10:10-14, 19-23],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dan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melalui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kehidupan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perbuatan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dan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kesaksian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mereka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Tuhan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mengumumkan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kabar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baik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keselamatan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kepada</a:t>
            </a:r>
            <a:r>
              <a:rPr lang="en-US" sz="23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dunia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[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Keluaran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19:4-6,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itchFamily="34" charset="0"/>
              </a:rPr>
              <a:t>Wahyu</a:t>
            </a:r>
            <a:r>
              <a:rPr lang="en-US" sz="2300" dirty="0">
                <a:solidFill>
                  <a:schemeClr val="bg1"/>
                </a:solidFill>
                <a:latin typeface="Bahnschrift SemiBold Condensed" pitchFamily="34" charset="0"/>
              </a:rPr>
              <a:t> 1:6, 5:10].</a:t>
            </a:r>
          </a:p>
        </p:txBody>
      </p:sp>
    </p:spTree>
    <p:extLst>
      <p:ext uri="{BB962C8B-B14F-4D97-AF65-F5344CB8AC3E}">
        <p14:creationId xmlns:p14="http://schemas.microsoft.com/office/powerpoint/2010/main" val="119370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764704"/>
            <a:ext cx="8106072" cy="4248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Ibrani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13:1-6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menjelaskan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apa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artinya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melakukan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kebaikan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dan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membagikan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apa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yang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kita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miliki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yaitu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dengan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Eras Bold ITC" pitchFamily="34" charset="0"/>
              </a:rPr>
              <a:t>menunjukkan</a:t>
            </a:r>
            <a:r>
              <a:rPr lang="en-US" sz="2800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Eras Bold ITC" pitchFamily="34" charset="0"/>
              </a:rPr>
              <a:t>kasih</a:t>
            </a:r>
            <a:r>
              <a:rPr lang="en-US" sz="2800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Eras Bold ITC" pitchFamily="34" charset="0"/>
              </a:rPr>
              <a:t>persaudaraan</a:t>
            </a:r>
            <a:r>
              <a:rPr lang="en-US" sz="2800" dirty="0">
                <a:solidFill>
                  <a:srgbClr val="FFFF00"/>
                </a:solidFill>
                <a:latin typeface="Eras Bold ITC" pitchFamily="34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Eras Bold ITC" pitchFamily="34" charset="0"/>
              </a:rPr>
              <a:t>seperti</a:t>
            </a:r>
            <a:r>
              <a:rPr lang="en-US" sz="2800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Eras Bold ITC" pitchFamily="34" charset="0"/>
              </a:rPr>
              <a:t>Yesus</a:t>
            </a:r>
            <a:r>
              <a:rPr lang="en-US" sz="2800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yang </a:t>
            </a:r>
            <a:r>
              <a:rPr lang="en-US" sz="2800" dirty="0" err="1">
                <a:solidFill>
                  <a:srgbClr val="FFFF00"/>
                </a:solidFill>
                <a:latin typeface="Eras Bold ITC" pitchFamily="34" charset="0"/>
              </a:rPr>
              <a:t>menunjukkan</a:t>
            </a:r>
            <a:r>
              <a:rPr lang="en-US" sz="2800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Eras Bold ITC" pitchFamily="34" charset="0"/>
              </a:rPr>
              <a:t>kasih</a:t>
            </a:r>
            <a:r>
              <a:rPr lang="en-US" sz="2800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Eras Bold ITC" pitchFamily="34" charset="0"/>
              </a:rPr>
              <a:t>persaudaraan</a:t>
            </a:r>
            <a:r>
              <a:rPr lang="en-US" sz="2800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Eras Bold ITC" pitchFamily="34" charset="0"/>
              </a:rPr>
              <a:t>kepada</a:t>
            </a:r>
            <a:r>
              <a:rPr lang="en-US" sz="2800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Eras Bold ITC" pitchFamily="34" charset="0"/>
              </a:rPr>
              <a:t>kita</a:t>
            </a:r>
            <a:r>
              <a:rPr lang="en-US" sz="2800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[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Ibrani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2: 11-12]. </a:t>
            </a:r>
            <a:endParaRPr lang="en-US" sz="2800" dirty="0" smtClean="0">
              <a:solidFill>
                <a:schemeClr val="bg1"/>
              </a:solidFill>
              <a:latin typeface="Berlin Sans FB" pitchFamily="34" charset="0"/>
            </a:endParaRPr>
          </a:p>
          <a:p>
            <a:pPr marL="0" indent="0">
              <a:buNone/>
            </a:pP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Itu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berarti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Bernard MT Condensed" pitchFamily="18" charset="0"/>
              </a:rPr>
              <a:t>bersikap</a:t>
            </a:r>
            <a:r>
              <a:rPr lang="en-US" sz="2800" dirty="0">
                <a:solidFill>
                  <a:srgbClr val="00B0F0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Bernard MT Condensed" pitchFamily="18" charset="0"/>
              </a:rPr>
              <a:t>ramah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dan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Bernard MT Condensed" pitchFamily="18" charset="0"/>
              </a:rPr>
              <a:t>mengunjungi</a:t>
            </a:r>
            <a:r>
              <a:rPr lang="en-US" sz="2800" dirty="0">
                <a:solidFill>
                  <a:srgbClr val="00B0F0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Bernard MT Condensed" pitchFamily="18" charset="0"/>
              </a:rPr>
              <a:t>mereka</a:t>
            </a:r>
            <a:r>
              <a:rPr lang="en-US" sz="2800" dirty="0">
                <a:solidFill>
                  <a:srgbClr val="00B0F0"/>
                </a:solidFill>
                <a:latin typeface="Bernard MT Condensed" pitchFamily="18" charset="0"/>
              </a:rPr>
              <a:t> yang </a:t>
            </a:r>
            <a:r>
              <a:rPr lang="en-US" sz="2800" dirty="0" err="1">
                <a:solidFill>
                  <a:srgbClr val="00B0F0"/>
                </a:solidFill>
                <a:latin typeface="Bernard MT Condensed" pitchFamily="18" charset="0"/>
              </a:rPr>
              <a:t>dipenjara</a:t>
            </a:r>
            <a:r>
              <a:rPr lang="en-US" sz="2800" dirty="0">
                <a:solidFill>
                  <a:srgbClr val="00B0F0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Bernard MT Condensed" pitchFamily="18" charset="0"/>
              </a:rPr>
              <a:t>atau</a:t>
            </a:r>
            <a:r>
              <a:rPr lang="en-US" sz="2800" dirty="0">
                <a:solidFill>
                  <a:srgbClr val="00B0F0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Bernard MT Condensed" pitchFamily="18" charset="0"/>
              </a:rPr>
              <a:t>dianiaya</a:t>
            </a:r>
            <a:r>
              <a:rPr lang="en-US" sz="2800" dirty="0">
                <a:solidFill>
                  <a:srgbClr val="00B0F0"/>
                </a:solidFill>
                <a:latin typeface="Bernard MT Condensed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[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Ibrani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13:3],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serta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Eras Bold ITC" pitchFamily="34" charset="0"/>
              </a:rPr>
              <a:t>menolak</a:t>
            </a:r>
            <a:r>
              <a:rPr lang="en-US" sz="2800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Eras Bold ITC" pitchFamily="34" charset="0"/>
              </a:rPr>
              <a:t>perzinahan</a:t>
            </a:r>
            <a:r>
              <a:rPr lang="en-US" sz="2800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dan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Eras Bold ITC" pitchFamily="34" charset="0"/>
              </a:rPr>
              <a:t>ketamakan</a:t>
            </a:r>
            <a:r>
              <a:rPr lang="en-US" sz="2800" dirty="0">
                <a:solidFill>
                  <a:srgbClr val="FFFF00"/>
                </a:solidFill>
                <a:latin typeface="Eras Bold ITC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819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03" b="13132"/>
          <a:stretch/>
        </p:blipFill>
        <p:spPr bwMode="auto">
          <a:xfrm>
            <a:off x="-6351" y="0"/>
            <a:ext cx="9143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574" y="404664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FFFF00"/>
                </a:solidFill>
                <a:latin typeface="Berlin Sans FB Demi" pitchFamily="34" charset="0"/>
              </a:rPr>
              <a:t>Ibrani</a:t>
            </a:r>
            <a:r>
              <a:rPr lang="en-US" dirty="0">
                <a:solidFill>
                  <a:srgbClr val="FFFF00"/>
                </a:solidFill>
                <a:latin typeface="Berlin Sans FB Demi" pitchFamily="34" charset="0"/>
              </a:rPr>
              <a:t> 13:15-16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Sebab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 Demi" pitchFamily="34" charset="0"/>
              </a:rPr>
              <a:t>itu</a:t>
            </a:r>
            <a:r>
              <a:rPr lang="en-US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 Demi" pitchFamily="34" charset="0"/>
              </a:rPr>
              <a:t>marilah</a:t>
            </a:r>
            <a:r>
              <a:rPr lang="en-US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 Demi" pitchFamily="34" charset="0"/>
              </a:rPr>
              <a:t>kita</a:t>
            </a:r>
            <a:r>
              <a:rPr lang="en-US" dirty="0">
                <a:solidFill>
                  <a:schemeClr val="bg1"/>
                </a:solidFill>
                <a:latin typeface="Berlin Sans FB Demi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Berlin Sans FB Demi" pitchFamily="34" charset="0"/>
              </a:rPr>
              <a:t>oleh</a:t>
            </a:r>
            <a:r>
              <a:rPr lang="en-US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 Demi" pitchFamily="34" charset="0"/>
              </a:rPr>
              <a:t>Dia</a:t>
            </a:r>
            <a:r>
              <a:rPr lang="en-US" dirty="0">
                <a:solidFill>
                  <a:schemeClr val="bg1"/>
                </a:solidFill>
                <a:latin typeface="Berlin Sans FB Demi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Berlin Sans FB Demi" pitchFamily="34" charset="0"/>
              </a:rPr>
              <a:t>senantiasa</a:t>
            </a:r>
            <a:r>
              <a:rPr lang="en-US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 Demi" pitchFamily="34" charset="0"/>
              </a:rPr>
              <a:t>mempersembahkan</a:t>
            </a:r>
            <a:r>
              <a:rPr lang="en-US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 Demi" pitchFamily="34" charset="0"/>
              </a:rPr>
              <a:t>korban</a:t>
            </a:r>
            <a:r>
              <a:rPr lang="en-US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 Demi" pitchFamily="34" charset="0"/>
              </a:rPr>
              <a:t>syukur</a:t>
            </a:r>
            <a:r>
              <a:rPr lang="en-US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 Demi" pitchFamily="34" charset="0"/>
              </a:rPr>
              <a:t>kepada</a:t>
            </a:r>
            <a:r>
              <a:rPr lang="en-US" dirty="0">
                <a:solidFill>
                  <a:schemeClr val="bg1"/>
                </a:solidFill>
                <a:latin typeface="Berlin Sans FB Demi" pitchFamily="34" charset="0"/>
              </a:rPr>
              <a:t> Allah, </a:t>
            </a:r>
            <a:r>
              <a:rPr lang="en-US" dirty="0" err="1">
                <a:solidFill>
                  <a:schemeClr val="bg1"/>
                </a:solidFill>
                <a:latin typeface="Berlin Sans FB Demi" pitchFamily="34" charset="0"/>
              </a:rPr>
              <a:t>yaitu</a:t>
            </a:r>
            <a:r>
              <a:rPr lang="en-US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 Demi" pitchFamily="34" charset="0"/>
              </a:rPr>
              <a:t>ucapan</a:t>
            </a:r>
            <a:r>
              <a:rPr lang="en-US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 Demi" pitchFamily="34" charset="0"/>
              </a:rPr>
              <a:t>bibir</a:t>
            </a:r>
            <a:r>
              <a:rPr lang="en-US" dirty="0">
                <a:solidFill>
                  <a:schemeClr val="bg1"/>
                </a:solidFill>
                <a:latin typeface="Berlin Sans FB Demi" pitchFamily="34" charset="0"/>
              </a:rPr>
              <a:t> yang </a:t>
            </a:r>
            <a:r>
              <a:rPr lang="en-US" dirty="0" err="1">
                <a:solidFill>
                  <a:schemeClr val="bg1"/>
                </a:solidFill>
                <a:latin typeface="Berlin Sans FB Demi" pitchFamily="34" charset="0"/>
              </a:rPr>
              <a:t>memuliakan</a:t>
            </a:r>
            <a:r>
              <a:rPr lang="en-US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 Demi" pitchFamily="34" charset="0"/>
              </a:rPr>
              <a:t>nama-Nya.Dan</a:t>
            </a:r>
            <a:r>
              <a:rPr lang="en-US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 Demi" pitchFamily="34" charset="0"/>
              </a:rPr>
              <a:t>janganlah</a:t>
            </a:r>
            <a:r>
              <a:rPr lang="en-US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 Demi" pitchFamily="34" charset="0"/>
              </a:rPr>
              <a:t>kamu</a:t>
            </a:r>
            <a:r>
              <a:rPr lang="en-US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 Demi" pitchFamily="34" charset="0"/>
              </a:rPr>
              <a:t>lupa</a:t>
            </a:r>
            <a:r>
              <a:rPr lang="en-US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 Demi" pitchFamily="34" charset="0"/>
              </a:rPr>
              <a:t>berbuat</a:t>
            </a:r>
            <a:r>
              <a:rPr lang="en-US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 Demi" pitchFamily="34" charset="0"/>
              </a:rPr>
              <a:t>baik</a:t>
            </a:r>
            <a:r>
              <a:rPr lang="en-US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 Demi" pitchFamily="34" charset="0"/>
              </a:rPr>
              <a:t>dan</a:t>
            </a:r>
            <a:r>
              <a:rPr lang="en-US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 Demi" pitchFamily="34" charset="0"/>
              </a:rPr>
              <a:t>memberi</a:t>
            </a:r>
            <a:r>
              <a:rPr lang="en-US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 Demi" pitchFamily="34" charset="0"/>
              </a:rPr>
              <a:t>bantuan</a:t>
            </a:r>
            <a:r>
              <a:rPr lang="en-US" dirty="0">
                <a:solidFill>
                  <a:schemeClr val="bg1"/>
                </a:solidFill>
                <a:latin typeface="Berlin Sans FB Demi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Berlin Sans FB Demi" pitchFamily="34" charset="0"/>
              </a:rPr>
              <a:t>sebab</a:t>
            </a:r>
            <a:r>
              <a:rPr lang="en-US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 Demi" pitchFamily="34" charset="0"/>
              </a:rPr>
              <a:t>korban-korban</a:t>
            </a:r>
            <a:r>
              <a:rPr lang="en-US" dirty="0">
                <a:solidFill>
                  <a:schemeClr val="bg1"/>
                </a:solidFill>
                <a:latin typeface="Berlin Sans FB Demi" pitchFamily="34" charset="0"/>
              </a:rPr>
              <a:t> yang </a:t>
            </a:r>
            <a:r>
              <a:rPr lang="en-US" dirty="0" err="1">
                <a:solidFill>
                  <a:schemeClr val="bg1"/>
                </a:solidFill>
                <a:latin typeface="Berlin Sans FB Demi" pitchFamily="34" charset="0"/>
              </a:rPr>
              <a:t>demikianlah</a:t>
            </a:r>
            <a:r>
              <a:rPr lang="en-US" dirty="0">
                <a:solidFill>
                  <a:schemeClr val="bg1"/>
                </a:solidFill>
                <a:latin typeface="Berlin Sans FB Demi" pitchFamily="34" charset="0"/>
              </a:rPr>
              <a:t> yang </a:t>
            </a:r>
            <a:r>
              <a:rPr lang="en-US" dirty="0" err="1">
                <a:solidFill>
                  <a:schemeClr val="bg1"/>
                </a:solidFill>
                <a:latin typeface="Berlin Sans FB Demi" pitchFamily="34" charset="0"/>
              </a:rPr>
              <a:t>berkenan</a:t>
            </a:r>
            <a:r>
              <a:rPr lang="en-US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 Demi" pitchFamily="34" charset="0"/>
              </a:rPr>
              <a:t>kepada</a:t>
            </a:r>
            <a:r>
              <a:rPr lang="en-US" dirty="0">
                <a:solidFill>
                  <a:schemeClr val="bg1"/>
                </a:solidFill>
                <a:latin typeface="Berlin Sans FB Demi" pitchFamily="34" charset="0"/>
              </a:rPr>
              <a:t> Allah.</a:t>
            </a:r>
          </a:p>
        </p:txBody>
      </p:sp>
    </p:spTree>
    <p:extLst>
      <p:ext uri="{BB962C8B-B14F-4D97-AF65-F5344CB8AC3E}">
        <p14:creationId xmlns:p14="http://schemas.microsoft.com/office/powerpoint/2010/main" val="242392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644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47664" y="908720"/>
            <a:ext cx="7416824" cy="110799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Eras Demi ITC" pitchFamily="34" charset="0"/>
              </a:rPr>
              <a:t>Bukit </a:t>
            </a:r>
            <a:r>
              <a:rPr lang="en-US" sz="2200" dirty="0" err="1" smtClean="0">
                <a:solidFill>
                  <a:schemeClr val="bg1"/>
                </a:solidFill>
                <a:latin typeface="Eras Demi ITC" pitchFamily="34" charset="0"/>
              </a:rPr>
              <a:t>Sion</a:t>
            </a:r>
            <a:r>
              <a:rPr lang="en-US" sz="22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Eras Demi ITC" pitchFamily="34" charset="0"/>
              </a:rPr>
              <a:t>adalah</a:t>
            </a:r>
            <a:r>
              <a:rPr lang="en-US" sz="22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Eras Demi ITC" pitchFamily="34" charset="0"/>
              </a:rPr>
              <a:t>tempat</a:t>
            </a:r>
            <a:r>
              <a:rPr lang="en-US" sz="22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Eras Demi ITC" pitchFamily="34" charset="0"/>
              </a:rPr>
              <a:t>berkumpul</a:t>
            </a:r>
            <a:r>
              <a:rPr lang="en-US" sz="22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Eras Demi ITC" pitchFamily="34" charset="0"/>
              </a:rPr>
              <a:t>untuk</a:t>
            </a:r>
            <a:r>
              <a:rPr lang="en-US" sz="22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Eras Demi ITC" pitchFamily="34" charset="0"/>
              </a:rPr>
              <a:t>perayaan</a:t>
            </a:r>
            <a:r>
              <a:rPr lang="en-US" sz="2200" dirty="0" smtClean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sz="2200" dirty="0" err="1" smtClean="0">
                <a:solidFill>
                  <a:schemeClr val="bg1"/>
                </a:solidFill>
                <a:latin typeface="Eras Demi ITC" pitchFamily="34" charset="0"/>
              </a:rPr>
              <a:t>karena</a:t>
            </a:r>
            <a:r>
              <a:rPr lang="en-US" sz="2200" dirty="0" smtClean="0">
                <a:solidFill>
                  <a:schemeClr val="bg1"/>
                </a:solidFill>
                <a:latin typeface="Eras Demi ITC" pitchFamily="34" charset="0"/>
              </a:rPr>
              <a:t> di </a:t>
            </a:r>
            <a:r>
              <a:rPr lang="en-US" sz="2200" dirty="0" err="1" smtClean="0">
                <a:solidFill>
                  <a:schemeClr val="bg1"/>
                </a:solidFill>
                <a:latin typeface="Eras Demi ITC" pitchFamily="34" charset="0"/>
              </a:rPr>
              <a:t>sana</a:t>
            </a:r>
            <a:r>
              <a:rPr lang="en-US" sz="2200" dirty="0" smtClean="0">
                <a:solidFill>
                  <a:schemeClr val="bg1"/>
                </a:solidFill>
                <a:latin typeface="Eras Demi ITC" pitchFamily="34" charset="0"/>
              </a:rPr>
              <a:t> orang-orang </a:t>
            </a:r>
            <a:r>
              <a:rPr lang="en-US" sz="2200" dirty="0" err="1" smtClean="0">
                <a:solidFill>
                  <a:schemeClr val="bg1"/>
                </a:solidFill>
                <a:latin typeface="Eras Demi ITC" pitchFamily="34" charset="0"/>
              </a:rPr>
              <a:t>percaya</a:t>
            </a:r>
            <a:r>
              <a:rPr lang="en-US" sz="22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Eras Demi ITC" pitchFamily="34" charset="0"/>
              </a:rPr>
              <a:t>memiliki</a:t>
            </a:r>
            <a:r>
              <a:rPr lang="en-US" sz="22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Eras Demi ITC" pitchFamily="34" charset="0"/>
              </a:rPr>
              <a:t>akses</a:t>
            </a:r>
            <a:r>
              <a:rPr lang="en-US" sz="22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Eras Demi ITC" pitchFamily="34" charset="0"/>
              </a:rPr>
              <a:t>kepada</a:t>
            </a:r>
            <a:r>
              <a:rPr lang="en-US" sz="22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Eras Demi ITC" pitchFamily="34" charset="0"/>
              </a:rPr>
              <a:t>Tuhan</a:t>
            </a:r>
            <a:r>
              <a:rPr lang="en-US" sz="2200" dirty="0" smtClean="0">
                <a:solidFill>
                  <a:schemeClr val="bg1"/>
                </a:solidFill>
                <a:latin typeface="Eras Demi ITC" pitchFamily="34" charset="0"/>
              </a:rPr>
              <a:t>. </a:t>
            </a:r>
            <a:endParaRPr lang="en-US" sz="2200" dirty="0"/>
          </a:p>
        </p:txBody>
      </p:sp>
      <p:sp>
        <p:nvSpPr>
          <p:cNvPr id="6" name="Rectangle 5"/>
          <p:cNvSpPr/>
          <p:nvPr/>
        </p:nvSpPr>
        <p:spPr>
          <a:xfrm>
            <a:off x="1547664" y="2132856"/>
            <a:ext cx="7416824" cy="1107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 err="1" smtClean="0">
                <a:solidFill>
                  <a:srgbClr val="C00000"/>
                </a:solidFill>
                <a:latin typeface="Eras Bold ITC" pitchFamily="34" charset="0"/>
              </a:rPr>
              <a:t>Penghakiman</a:t>
            </a:r>
            <a:r>
              <a:rPr lang="en-US" sz="22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Eras Bold ITC" pitchFamily="34" charset="0"/>
              </a:rPr>
              <a:t>adalah</a:t>
            </a:r>
            <a:r>
              <a:rPr lang="en-US" sz="22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Eras Bold ITC" pitchFamily="34" charset="0"/>
              </a:rPr>
              <a:t>kabar</a:t>
            </a:r>
            <a:r>
              <a:rPr lang="en-US" sz="22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Eras Bold ITC" pitchFamily="34" charset="0"/>
              </a:rPr>
              <a:t>baik</a:t>
            </a:r>
            <a:r>
              <a:rPr lang="en-US" sz="22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Eras Bold ITC" pitchFamily="34" charset="0"/>
              </a:rPr>
              <a:t>bagi</a:t>
            </a:r>
            <a:r>
              <a:rPr lang="en-US" sz="2200" dirty="0" smtClean="0">
                <a:solidFill>
                  <a:srgbClr val="C00000"/>
                </a:solidFill>
                <a:latin typeface="Eras Bold ITC" pitchFamily="34" charset="0"/>
              </a:rPr>
              <a:t> orang </a:t>
            </a:r>
            <a:r>
              <a:rPr lang="en-US" sz="2200" dirty="0" err="1" smtClean="0">
                <a:solidFill>
                  <a:srgbClr val="C00000"/>
                </a:solidFill>
                <a:latin typeface="Eras Bold ITC" pitchFamily="34" charset="0"/>
              </a:rPr>
              <a:t>percaya</a:t>
            </a:r>
            <a:r>
              <a:rPr lang="en-US" sz="2200" dirty="0" smtClean="0">
                <a:solidFill>
                  <a:srgbClr val="C00000"/>
                </a:solidFill>
                <a:latin typeface="Eras Bold ITC" pitchFamily="34" charset="0"/>
              </a:rPr>
              <a:t> yang </a:t>
            </a:r>
            <a:r>
              <a:rPr lang="en-US" sz="2200" dirty="0" err="1" smtClean="0">
                <a:solidFill>
                  <a:srgbClr val="C00000"/>
                </a:solidFill>
                <a:latin typeface="Eras Bold ITC" pitchFamily="34" charset="0"/>
              </a:rPr>
              <a:t>namanya</a:t>
            </a:r>
            <a:r>
              <a:rPr lang="en-US" sz="22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Eras Bold ITC" pitchFamily="34" charset="0"/>
              </a:rPr>
              <a:t>terdaftar</a:t>
            </a:r>
            <a:r>
              <a:rPr lang="en-US" sz="22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Eras Bold ITC" pitchFamily="34" charset="0"/>
              </a:rPr>
              <a:t>dalam</a:t>
            </a:r>
            <a:r>
              <a:rPr lang="en-US" sz="22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Eras Bold ITC" pitchFamily="34" charset="0"/>
              </a:rPr>
              <a:t>kitab</a:t>
            </a:r>
            <a:r>
              <a:rPr lang="en-US" sz="22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Eras Bold ITC" pitchFamily="34" charset="0"/>
              </a:rPr>
              <a:t>kehidupan</a:t>
            </a:r>
            <a:r>
              <a:rPr lang="en-US" sz="2200" dirty="0" smtClean="0">
                <a:solidFill>
                  <a:srgbClr val="C00000"/>
                </a:solidFill>
                <a:latin typeface="Eras Bold ITC" pitchFamily="34" charset="0"/>
              </a:rPr>
              <a:t>.</a:t>
            </a:r>
            <a:endParaRPr lang="en-US" sz="2200" dirty="0">
              <a:solidFill>
                <a:srgbClr val="C00000"/>
              </a:solidFill>
              <a:latin typeface="Eras Bold ITC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7664" y="3352055"/>
            <a:ext cx="7416824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 err="1" smtClean="0">
                <a:latin typeface="Gill Sans Ultra Bold Condensed" pitchFamily="34" charset="0"/>
              </a:rPr>
              <a:t>Penggoncangan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adalah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sinyal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penghakiman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Tuhan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saat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Dia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menegaskan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otoritas-Nya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atas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bangsa-bangsa</a:t>
            </a:r>
            <a:r>
              <a:rPr lang="en-US" sz="2200" dirty="0" smtClean="0">
                <a:latin typeface="Gill Sans Ultra Bold Condensed" pitchFamily="34" charset="0"/>
              </a:rPr>
              <a:t> di </a:t>
            </a:r>
            <a:r>
              <a:rPr lang="en-US" sz="2200" dirty="0" err="1" smtClean="0">
                <a:latin typeface="Gill Sans Ultra Bold Condensed" pitchFamily="34" charset="0"/>
              </a:rPr>
              <a:t>bumi</a:t>
            </a:r>
            <a:r>
              <a:rPr lang="en-US" sz="2200" dirty="0" smtClean="0">
                <a:latin typeface="Gill Sans Ultra Bold Condensed" pitchFamily="34" charset="0"/>
              </a:rPr>
              <a:t>. </a:t>
            </a:r>
            <a:endParaRPr lang="en-US" sz="2200" dirty="0">
              <a:latin typeface="Gill Sans Ultra Bold Condensed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547664" y="4221088"/>
            <a:ext cx="7416824" cy="10801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200" dirty="0" err="1" smtClean="0">
                <a:latin typeface="Britannic Bold" pitchFamily="34" charset="0"/>
              </a:rPr>
              <a:t>Mereka</a:t>
            </a:r>
            <a:r>
              <a:rPr lang="en-US" sz="2200" dirty="0" smtClean="0">
                <a:latin typeface="Britannic Bold" pitchFamily="34" charset="0"/>
              </a:rPr>
              <a:t> yang </a:t>
            </a:r>
            <a:r>
              <a:rPr lang="en-US" sz="2200" dirty="0" err="1" smtClean="0">
                <a:latin typeface="Britannic Bold" pitchFamily="34" charset="0"/>
              </a:rPr>
              <a:t>menjadi</a:t>
            </a:r>
            <a:r>
              <a:rPr lang="en-US" sz="2200" dirty="0" smtClean="0">
                <a:latin typeface="Britannic Bold" pitchFamily="34" charset="0"/>
              </a:rPr>
              <a:t> </a:t>
            </a:r>
            <a:r>
              <a:rPr lang="en-US" sz="2200" dirty="0" err="1" smtClean="0">
                <a:latin typeface="Britannic Bold" pitchFamily="34" charset="0"/>
              </a:rPr>
              <a:t>bagian</a:t>
            </a:r>
            <a:r>
              <a:rPr lang="en-US" sz="2200" dirty="0" smtClean="0">
                <a:latin typeface="Britannic Bold" pitchFamily="34" charset="0"/>
              </a:rPr>
              <a:t> </a:t>
            </a:r>
            <a:r>
              <a:rPr lang="en-US" sz="2200" dirty="0" err="1" smtClean="0">
                <a:latin typeface="Britannic Bold" pitchFamily="34" charset="0"/>
              </a:rPr>
              <a:t>dalam</a:t>
            </a:r>
            <a:r>
              <a:rPr lang="en-US" sz="2200" dirty="0" smtClean="0">
                <a:latin typeface="Britannic Bold" pitchFamily="34" charset="0"/>
              </a:rPr>
              <a:t> </a:t>
            </a:r>
            <a:r>
              <a:rPr lang="en-US" sz="2200" dirty="0" err="1" smtClean="0">
                <a:latin typeface="Britannic Bold" pitchFamily="34" charset="0"/>
              </a:rPr>
              <a:t>kerajaan</a:t>
            </a:r>
            <a:r>
              <a:rPr lang="en-US" sz="2200" dirty="0" smtClean="0">
                <a:latin typeface="Britannic Bold" pitchFamily="34" charset="0"/>
              </a:rPr>
              <a:t> Allah, </a:t>
            </a:r>
            <a:r>
              <a:rPr lang="en-US" sz="2200" dirty="0" err="1" smtClean="0">
                <a:latin typeface="Britannic Bold" pitchFamily="34" charset="0"/>
              </a:rPr>
              <a:t>tidak</a:t>
            </a:r>
            <a:r>
              <a:rPr lang="en-US" sz="2200" dirty="0" smtClean="0">
                <a:latin typeface="Britannic Bold" pitchFamily="34" charset="0"/>
              </a:rPr>
              <a:t> </a:t>
            </a:r>
            <a:r>
              <a:rPr lang="en-US" sz="2200" dirty="0" err="1" smtClean="0">
                <a:latin typeface="Britannic Bold" pitchFamily="34" charset="0"/>
              </a:rPr>
              <a:t>akan</a:t>
            </a:r>
            <a:r>
              <a:rPr lang="en-US" sz="2200" dirty="0" smtClean="0">
                <a:latin typeface="Britannic Bold" pitchFamily="34" charset="0"/>
              </a:rPr>
              <a:t> </a:t>
            </a:r>
            <a:r>
              <a:rPr lang="en-US" sz="2200" dirty="0" err="1" smtClean="0">
                <a:latin typeface="Britannic Bold" pitchFamily="34" charset="0"/>
              </a:rPr>
              <a:t>pernah</a:t>
            </a:r>
            <a:r>
              <a:rPr lang="en-US" sz="2200" dirty="0" smtClean="0">
                <a:latin typeface="Britannic Bold" pitchFamily="34" charset="0"/>
              </a:rPr>
              <a:t> </a:t>
            </a:r>
            <a:r>
              <a:rPr lang="en-US" sz="2200" dirty="0" err="1" smtClean="0">
                <a:latin typeface="Britannic Bold" pitchFamily="34" charset="0"/>
              </a:rPr>
              <a:t>dikalahkan</a:t>
            </a:r>
            <a:r>
              <a:rPr lang="en-US" sz="2200" dirty="0" smtClean="0">
                <a:latin typeface="Britannic Bold" pitchFamily="34" charset="0"/>
              </a:rPr>
              <a:t> </a:t>
            </a:r>
            <a:r>
              <a:rPr lang="en-US" sz="2200" dirty="0" err="1" smtClean="0">
                <a:latin typeface="Britannic Bold" pitchFamily="34" charset="0"/>
              </a:rPr>
              <a:t>sebab</a:t>
            </a:r>
            <a:r>
              <a:rPr lang="en-US" sz="2200" dirty="0" smtClean="0">
                <a:latin typeface="Britannic Bold" pitchFamily="34" charset="0"/>
              </a:rPr>
              <a:t> Allah yang </a:t>
            </a:r>
            <a:r>
              <a:rPr lang="en-US" sz="2200" dirty="0" err="1" smtClean="0">
                <a:latin typeface="Britannic Bold" pitchFamily="34" charset="0"/>
              </a:rPr>
              <a:t>menopangnya</a:t>
            </a:r>
            <a:r>
              <a:rPr lang="en-US" sz="2200" dirty="0" smtClean="0">
                <a:latin typeface="Britannic Bold" pitchFamily="34" charset="0"/>
              </a:rPr>
              <a:t> </a:t>
            </a:r>
            <a:r>
              <a:rPr lang="en-US" sz="2200" dirty="0" err="1" smtClean="0">
                <a:latin typeface="Britannic Bold" pitchFamily="34" charset="0"/>
              </a:rPr>
              <a:t>tak</a:t>
            </a:r>
            <a:r>
              <a:rPr lang="en-US" sz="2200" dirty="0" smtClean="0">
                <a:latin typeface="Britannic Bold" pitchFamily="34" charset="0"/>
              </a:rPr>
              <a:t> </a:t>
            </a:r>
            <a:r>
              <a:rPr lang="en-US" sz="2200" dirty="0" err="1" smtClean="0">
                <a:latin typeface="Britannic Bold" pitchFamily="34" charset="0"/>
              </a:rPr>
              <a:t>terkalahkan</a:t>
            </a:r>
            <a:r>
              <a:rPr lang="en-US" sz="2200" dirty="0" smtClean="0">
                <a:latin typeface="Britannic Bold" pitchFamily="34" charset="0"/>
              </a:rPr>
              <a:t> </a:t>
            </a:r>
            <a:r>
              <a:rPr lang="en-US" sz="2200" dirty="0" err="1" smtClean="0">
                <a:latin typeface="Britannic Bold" pitchFamily="34" charset="0"/>
              </a:rPr>
              <a:t>dan</a:t>
            </a:r>
            <a:r>
              <a:rPr lang="en-US" sz="2200" dirty="0" smtClean="0">
                <a:latin typeface="Britannic Bold" pitchFamily="34" charset="0"/>
              </a:rPr>
              <a:t> </a:t>
            </a:r>
            <a:r>
              <a:rPr lang="en-US" sz="2200" dirty="0" err="1" smtClean="0">
                <a:latin typeface="Britannic Bold" pitchFamily="34" charset="0"/>
              </a:rPr>
              <a:t>tak</a:t>
            </a:r>
            <a:r>
              <a:rPr lang="en-US" sz="2200" dirty="0" smtClean="0">
                <a:latin typeface="Britannic Bold" pitchFamily="34" charset="0"/>
              </a:rPr>
              <a:t> </a:t>
            </a:r>
            <a:r>
              <a:rPr lang="en-US" sz="2200" dirty="0" err="1" smtClean="0">
                <a:latin typeface="Britannic Bold" pitchFamily="34" charset="0"/>
              </a:rPr>
              <a:t>tergoncangkan</a:t>
            </a:r>
            <a:r>
              <a:rPr lang="en-US" sz="2200" dirty="0" smtClean="0">
                <a:latin typeface="Britannic Bold" pitchFamily="34" charset="0"/>
              </a:rPr>
              <a:t>.</a:t>
            </a:r>
            <a:endParaRPr lang="en-US" sz="2200" dirty="0">
              <a:latin typeface="Britannic Bol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47664" y="5445224"/>
            <a:ext cx="7416824" cy="110799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rgbClr val="C00000"/>
                </a:solidFill>
                <a:latin typeface="Eras Bold ITC" pitchFamily="34" charset="0"/>
              </a:rPr>
              <a:t>I</a:t>
            </a:r>
            <a:r>
              <a:rPr lang="en-US" sz="2200" dirty="0" err="1" smtClean="0">
                <a:solidFill>
                  <a:srgbClr val="C00000"/>
                </a:solidFill>
                <a:latin typeface="Eras Bold ITC" pitchFamily="34" charset="0"/>
              </a:rPr>
              <a:t>badah</a:t>
            </a:r>
            <a:r>
              <a:rPr lang="en-US" sz="22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Bold ITC" pitchFamily="34" charset="0"/>
              </a:rPr>
              <a:t>sejati</a:t>
            </a:r>
            <a:r>
              <a:rPr lang="en-US" sz="2200" dirty="0">
                <a:solidFill>
                  <a:srgbClr val="C00000"/>
                </a:solidFill>
                <a:latin typeface="Eras Bold ITC" pitchFamily="34" charset="0"/>
              </a:rPr>
              <a:t> yang </a:t>
            </a:r>
            <a:r>
              <a:rPr lang="en-US" sz="2200" dirty="0" err="1">
                <a:solidFill>
                  <a:srgbClr val="C00000"/>
                </a:solidFill>
                <a:latin typeface="Eras Bold ITC" pitchFamily="34" charset="0"/>
              </a:rPr>
              <a:t>menyenangkan</a:t>
            </a:r>
            <a:r>
              <a:rPr lang="en-US" sz="22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Bold ITC" pitchFamily="34" charset="0"/>
              </a:rPr>
              <a:t>Tuhan</a:t>
            </a:r>
            <a:r>
              <a:rPr lang="en-US" sz="22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Bold ITC" pitchFamily="34" charset="0"/>
              </a:rPr>
              <a:t>adalah</a:t>
            </a:r>
            <a:r>
              <a:rPr lang="en-US" sz="22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Bold ITC" pitchFamily="34" charset="0"/>
              </a:rPr>
              <a:t>mempersembahkan</a:t>
            </a:r>
            <a:r>
              <a:rPr lang="en-US" sz="22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Bold ITC" pitchFamily="34" charset="0"/>
              </a:rPr>
              <a:t>korban</a:t>
            </a:r>
            <a:r>
              <a:rPr lang="en-US" sz="22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Bold ITC" pitchFamily="34" charset="0"/>
              </a:rPr>
              <a:t>pujian</a:t>
            </a:r>
            <a:r>
              <a:rPr lang="en-US" sz="2200" dirty="0">
                <a:solidFill>
                  <a:srgbClr val="C00000"/>
                </a:solidFill>
                <a:latin typeface="Eras Bold ITC" pitchFamily="34" charset="0"/>
              </a:rPr>
              <a:t>, </a:t>
            </a:r>
            <a:r>
              <a:rPr lang="en-US" sz="2200" dirty="0" err="1">
                <a:solidFill>
                  <a:srgbClr val="C00000"/>
                </a:solidFill>
                <a:latin typeface="Eras Bold ITC" pitchFamily="34" charset="0"/>
              </a:rPr>
              <a:t>pengakuan</a:t>
            </a:r>
            <a:r>
              <a:rPr lang="en-US" sz="2200" dirty="0">
                <a:solidFill>
                  <a:srgbClr val="C00000"/>
                </a:solidFill>
                <a:latin typeface="Eras Bold ITC" pitchFamily="34" charset="0"/>
              </a:rPr>
              <a:t>, </a:t>
            </a:r>
            <a:r>
              <a:rPr lang="en-US" sz="2200" dirty="0" err="1">
                <a:solidFill>
                  <a:srgbClr val="C00000"/>
                </a:solidFill>
                <a:latin typeface="Eras Bold ITC" pitchFamily="34" charset="0"/>
              </a:rPr>
              <a:t>ucapan</a:t>
            </a:r>
            <a:r>
              <a:rPr lang="en-US" sz="22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Bold ITC" pitchFamily="34" charset="0"/>
              </a:rPr>
              <a:t>syukur</a:t>
            </a:r>
            <a:r>
              <a:rPr lang="en-US" sz="2200" dirty="0">
                <a:solidFill>
                  <a:srgbClr val="C00000"/>
                </a:solidFill>
                <a:latin typeface="Eras Bold ITC" pitchFamily="34" charset="0"/>
              </a:rPr>
              <a:t>, </a:t>
            </a:r>
            <a:r>
              <a:rPr lang="en-US" sz="2200" dirty="0" err="1">
                <a:solidFill>
                  <a:srgbClr val="C00000"/>
                </a:solidFill>
                <a:latin typeface="Eras Bold ITC" pitchFamily="34" charset="0"/>
              </a:rPr>
              <a:t>dan</a:t>
            </a:r>
            <a:r>
              <a:rPr lang="en-US" sz="22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Bold ITC" pitchFamily="34" charset="0"/>
              </a:rPr>
              <a:t>perbuatan</a:t>
            </a:r>
            <a:r>
              <a:rPr lang="en-US" sz="22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Eras Bold ITC" pitchFamily="34" charset="0"/>
              </a:rPr>
              <a:t>baik</a:t>
            </a:r>
            <a:r>
              <a:rPr lang="en-US" sz="22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388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3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2B930ED3-0525-4F02-868B-7042305E959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851920" y="936673"/>
            <a:ext cx="519492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800" b="1" dirty="0" smtClean="0">
                <a:solidFill>
                  <a:schemeClr val="bg1"/>
                </a:solidFill>
                <a:latin typeface="Bahnschrift SemiBold Condensed" pitchFamily="34" charset="0"/>
              </a:rPr>
              <a:t>Paulus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itchFamily="34" charset="0"/>
              </a:rPr>
              <a:t>mengingatkan</a:t>
            </a:r>
            <a:r>
              <a:rPr lang="en-US" sz="2800" b="1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itchFamily="34" charset="0"/>
              </a:rPr>
              <a:t>kita</a:t>
            </a:r>
            <a:r>
              <a:rPr lang="en-US" sz="2800" b="1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itchFamily="34" charset="0"/>
              </a:rPr>
              <a:t>bahwa</a:t>
            </a:r>
            <a:r>
              <a:rPr lang="en-US" sz="2800" b="1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itchFamily="34" charset="0"/>
              </a:rPr>
              <a:t>kita</a:t>
            </a:r>
            <a:r>
              <a:rPr lang="en-US" sz="2800" b="1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itchFamily="34" charset="0"/>
              </a:rPr>
              <a:t>berada</a:t>
            </a:r>
            <a:r>
              <a:rPr lang="en-US" sz="2800" b="1" dirty="0">
                <a:solidFill>
                  <a:schemeClr val="bg1"/>
                </a:solidFill>
                <a:latin typeface="Bahnschrift SemiBold Condensed" pitchFamily="34" charset="0"/>
              </a:rPr>
              <a:t> di Bukit Sion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itchFamily="34" charset="0"/>
              </a:rPr>
              <a:t>melalui</a:t>
            </a:r>
            <a:r>
              <a:rPr lang="en-US" sz="2800" b="1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itchFamily="34" charset="0"/>
              </a:rPr>
              <a:t>Perwakilan</a:t>
            </a:r>
            <a:r>
              <a:rPr lang="en-US" sz="2800" b="1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itchFamily="34" charset="0"/>
              </a:rPr>
              <a:t>kita</a:t>
            </a:r>
            <a:r>
              <a:rPr lang="en-US" sz="2800" b="1" dirty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itchFamily="34" charset="0"/>
              </a:rPr>
              <a:t>Yesus</a:t>
            </a:r>
            <a:r>
              <a:rPr lang="en-US" sz="2800" b="1" dirty="0">
                <a:solidFill>
                  <a:schemeClr val="bg1"/>
                </a:solidFill>
                <a:latin typeface="Bahnschrift SemiBold Condensed" pitchFamily="34" charset="0"/>
              </a:rPr>
              <a:t>;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itchFamily="34" charset="0"/>
              </a:rPr>
              <a:t>dikelilingi</a:t>
            </a:r>
            <a:r>
              <a:rPr lang="en-US" sz="2800" b="1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itchFamily="34" charset="0"/>
              </a:rPr>
              <a:t>oleh</a:t>
            </a:r>
            <a:r>
              <a:rPr lang="en-US" sz="2800" b="1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itchFamily="34" charset="0"/>
              </a:rPr>
              <a:t>jutaan</a:t>
            </a:r>
            <a:r>
              <a:rPr lang="en-US" sz="2800" b="1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itchFamily="34" charset="0"/>
              </a:rPr>
              <a:t>malaikat</a:t>
            </a:r>
            <a:r>
              <a:rPr lang="en-US" sz="2800" b="1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itchFamily="34" charset="0"/>
              </a:rPr>
              <a:t>dan</a:t>
            </a:r>
            <a:r>
              <a:rPr lang="en-US" sz="2800" b="1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itchFamily="34" charset="0"/>
              </a:rPr>
              <a:t>mereka</a:t>
            </a:r>
            <a:r>
              <a:rPr lang="en-US" sz="2800" b="1" dirty="0">
                <a:solidFill>
                  <a:schemeClr val="bg1"/>
                </a:solidFill>
                <a:latin typeface="Bahnschrift SemiBold Condensed" pitchFamily="34" charset="0"/>
              </a:rPr>
              <a:t> yang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itchFamily="34" charset="0"/>
              </a:rPr>
              <a:t>telah</a:t>
            </a:r>
            <a:r>
              <a:rPr lang="en-US" sz="2800" b="1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itchFamily="34" charset="0"/>
              </a:rPr>
              <a:t>dibenarkan</a:t>
            </a:r>
            <a:r>
              <a:rPr lang="en-US" sz="2800" b="1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itchFamily="34" charset="0"/>
              </a:rPr>
              <a:t>oleh</a:t>
            </a:r>
            <a:r>
              <a:rPr lang="en-US" sz="2800" b="1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itchFamily="34" charset="0"/>
              </a:rPr>
              <a:t>iman</a:t>
            </a:r>
            <a:r>
              <a:rPr lang="en-US" sz="2800" b="1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itchFamily="34" charset="0"/>
              </a:rPr>
              <a:t>seperti</a:t>
            </a:r>
            <a:r>
              <a:rPr lang="en-US" sz="2800" b="1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itchFamily="34" charset="0"/>
              </a:rPr>
              <a:t>kita</a:t>
            </a:r>
            <a:r>
              <a:rPr lang="en-US" sz="2800" b="1" dirty="0" smtClean="0">
                <a:solidFill>
                  <a:schemeClr val="bg1"/>
                </a:solidFill>
                <a:latin typeface="Bahnschrift SemiBold Condensed" pitchFamily="34" charset="0"/>
              </a:rPr>
              <a:t>.</a:t>
            </a:r>
          </a:p>
          <a:p>
            <a:pPr marL="0" indent="0">
              <a:spcBef>
                <a:spcPts val="600"/>
              </a:spcBef>
              <a:buNone/>
            </a:pPr>
            <a:endParaRPr lang="es-ES" sz="2800" b="1" dirty="0">
              <a:solidFill>
                <a:schemeClr val="bg1"/>
              </a:solidFill>
              <a:latin typeface="Bahnschrift SemiBold Condensed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2800" b="1" dirty="0" err="1" smtClean="0">
                <a:solidFill>
                  <a:schemeClr val="bg1"/>
                </a:solidFill>
                <a:latin typeface="Bahnschrift SemiBold Condensed" pitchFamily="34" charset="0"/>
              </a:rPr>
              <a:t>Pengumpulan</a:t>
            </a:r>
            <a:r>
              <a:rPr lang="en-US" sz="2800" b="1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itchFamily="34" charset="0"/>
              </a:rPr>
              <a:t>ini</a:t>
            </a:r>
            <a:r>
              <a:rPr lang="en-US" sz="2800" b="1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itchFamily="34" charset="0"/>
              </a:rPr>
              <a:t>dimulai</a:t>
            </a:r>
            <a:r>
              <a:rPr lang="en-US" sz="2800" b="1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itchFamily="34" charset="0"/>
              </a:rPr>
              <a:t>setelah</a:t>
            </a:r>
            <a:r>
              <a:rPr lang="en-US" sz="2800" b="1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itchFamily="34" charset="0"/>
              </a:rPr>
              <a:t>Yesus</a:t>
            </a:r>
            <a:r>
              <a:rPr lang="en-US" sz="2800" b="1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itchFamily="34" charset="0"/>
              </a:rPr>
              <a:t>naik</a:t>
            </a:r>
            <a:r>
              <a:rPr lang="en-US" sz="2800" b="1" dirty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itchFamily="34" charset="0"/>
              </a:rPr>
              <a:t>dan</a:t>
            </a:r>
            <a:r>
              <a:rPr lang="en-US" sz="2800" b="1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itchFamily="34" charset="0"/>
              </a:rPr>
              <a:t>itu</a:t>
            </a:r>
            <a:r>
              <a:rPr lang="en-US" sz="2800" b="1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itchFamily="34" charset="0"/>
              </a:rPr>
              <a:t>akan</a:t>
            </a:r>
            <a:r>
              <a:rPr lang="en-US" sz="2800" b="1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itchFamily="34" charset="0"/>
              </a:rPr>
              <a:t>berlanjut</a:t>
            </a:r>
            <a:r>
              <a:rPr lang="en-US" sz="2800" b="1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itchFamily="34" charset="0"/>
              </a:rPr>
              <a:t>melalui</a:t>
            </a:r>
            <a:r>
              <a:rPr lang="en-US" sz="2800" b="1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itchFamily="34" charset="0"/>
              </a:rPr>
              <a:t>saat</a:t>
            </a:r>
            <a:r>
              <a:rPr lang="en-US" sz="2800" b="1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itchFamily="34" charset="0"/>
              </a:rPr>
              <a:t>penghakiman</a:t>
            </a:r>
            <a:r>
              <a:rPr lang="en-US" sz="2800" b="1" dirty="0">
                <a:solidFill>
                  <a:schemeClr val="bg1"/>
                </a:solidFill>
                <a:latin typeface="Bahnschrift SemiBold Condensed" pitchFamily="34" charset="0"/>
              </a:rPr>
              <a:t> yang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itchFamily="34" charset="0"/>
              </a:rPr>
              <a:t>singkat</a:t>
            </a:r>
            <a:r>
              <a:rPr lang="en-US" sz="2800" b="1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itchFamily="34" charset="0"/>
              </a:rPr>
              <a:t>hingga</a:t>
            </a:r>
            <a:r>
              <a:rPr lang="en-US" sz="2800" b="1" dirty="0">
                <a:solidFill>
                  <a:schemeClr val="bg1"/>
                </a:solidFill>
                <a:latin typeface="Bahnschrift SemiBold Condensed" pitchFamily="34" charset="0"/>
              </a:rPr>
              <a:t> “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itchFamily="34" charset="0"/>
              </a:rPr>
              <a:t>bukan</a:t>
            </a:r>
            <a:r>
              <a:rPr lang="en-US" sz="2800" b="1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itchFamily="34" charset="0"/>
              </a:rPr>
              <a:t>hanya</a:t>
            </a:r>
            <a:r>
              <a:rPr lang="en-US" sz="2800" b="1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itchFamily="34" charset="0"/>
              </a:rPr>
              <a:t>bumi</a:t>
            </a:r>
            <a:r>
              <a:rPr lang="en-US" sz="2800" b="1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itchFamily="34" charset="0"/>
              </a:rPr>
              <a:t>saja</a:t>
            </a:r>
            <a:r>
              <a:rPr lang="en-US" sz="2800" b="1" dirty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itchFamily="34" charset="0"/>
              </a:rPr>
              <a:t>melainkan</a:t>
            </a:r>
            <a:r>
              <a:rPr lang="en-US" sz="2800" b="1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itchFamily="34" charset="0"/>
              </a:rPr>
              <a:t>langit</a:t>
            </a:r>
            <a:r>
              <a:rPr lang="en-US" sz="2800" b="1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itchFamily="34" charset="0"/>
              </a:rPr>
              <a:t>juga</a:t>
            </a:r>
            <a:r>
              <a:rPr lang="en-US" sz="2800" b="1" dirty="0">
                <a:solidFill>
                  <a:schemeClr val="bg1"/>
                </a:solidFill>
                <a:latin typeface="Bahnschrift SemiBold Condensed" pitchFamily="34" charset="0"/>
              </a:rPr>
              <a:t>”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itchFamily="34" charset="0"/>
              </a:rPr>
              <a:t>diguncang</a:t>
            </a:r>
            <a:r>
              <a:rPr lang="en-US" sz="2800" b="1" dirty="0">
                <a:solidFill>
                  <a:schemeClr val="bg1"/>
                </a:solidFill>
                <a:latin typeface="Bahnschrift SemiBold Condensed" pitchFamily="34" charset="0"/>
              </a:rPr>
              <a:t> (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itchFamily="34" charset="0"/>
              </a:rPr>
              <a:t>Ibr</a:t>
            </a:r>
            <a:r>
              <a:rPr lang="en-US" sz="2800" b="1" dirty="0">
                <a:solidFill>
                  <a:schemeClr val="bg1"/>
                </a:solidFill>
                <a:latin typeface="Bahnschrift SemiBold Condensed" pitchFamily="34" charset="0"/>
              </a:rPr>
              <a:t> 12:26).</a:t>
            </a:r>
            <a:endParaRPr lang="es-ES" sz="2800" b="1" dirty="0">
              <a:solidFill>
                <a:schemeClr val="bg1"/>
              </a:solidFill>
              <a:latin typeface="Bahnschrift SemiBold Condensed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3096344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 descr="Un dibujo de una persona&#10;&#10;Descripción generada automáticamente con confianza baja">
            <a:extLst>
              <a:ext uri="{FF2B5EF4-FFF2-40B4-BE49-F238E27FC236}">
                <a16:creationId xmlns="" xmlns:a16="http://schemas.microsoft.com/office/drawing/2014/main" id="{995DA1DD-11AB-49BE-B4AA-B95F32C743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3933056"/>
            <a:ext cx="2994096" cy="1781057"/>
          </a:xfrm>
          <a:prstGeom prst="rect">
            <a:avLst/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218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88"/>
            <a:ext cx="7920880" cy="1554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KAMU SUDAH DATANG KE BUKIT SION</a:t>
            </a:r>
            <a:b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</a:b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Minggu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, 13 </a:t>
            </a: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Maret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1771" y="2204864"/>
            <a:ext cx="5472608" cy="4032448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latin typeface="Eras Bold ITC" pitchFamily="34" charset="0"/>
              </a:rPr>
              <a:t>Ibrani</a:t>
            </a:r>
            <a:r>
              <a:rPr lang="en-US" dirty="0" smtClean="0">
                <a:latin typeface="Eras Bold ITC" pitchFamily="34" charset="0"/>
              </a:rPr>
              <a:t> 12:22 </a:t>
            </a:r>
          </a:p>
          <a:p>
            <a:pPr marL="0" indent="0">
              <a:buNone/>
            </a:pPr>
            <a:r>
              <a:rPr lang="en-US" dirty="0" err="1" smtClean="0">
                <a:latin typeface="Eras Demi ITC" pitchFamily="34" charset="0"/>
              </a:rPr>
              <a:t>Tetapi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kamu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sudah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datang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ke</a:t>
            </a:r>
            <a:r>
              <a:rPr lang="en-US" dirty="0" smtClean="0">
                <a:latin typeface="Eras Demi ITC" pitchFamily="34" charset="0"/>
              </a:rPr>
              <a:t> Bukit </a:t>
            </a:r>
            <a:r>
              <a:rPr lang="en-US" dirty="0" err="1" smtClean="0">
                <a:latin typeface="Eras Demi ITC" pitchFamily="34" charset="0"/>
              </a:rPr>
              <a:t>Sion</a:t>
            </a:r>
            <a:r>
              <a:rPr lang="en-US" dirty="0" smtClean="0">
                <a:latin typeface="Eras Demi ITC" pitchFamily="34" charset="0"/>
              </a:rPr>
              <a:t>, </a:t>
            </a:r>
            <a:r>
              <a:rPr lang="en-US" dirty="0" err="1" smtClean="0">
                <a:latin typeface="Eras Demi ITC" pitchFamily="34" charset="0"/>
              </a:rPr>
              <a:t>ke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kota</a:t>
            </a:r>
            <a:r>
              <a:rPr lang="en-US" dirty="0" smtClean="0">
                <a:latin typeface="Eras Demi ITC" pitchFamily="34" charset="0"/>
              </a:rPr>
              <a:t> Allah yang </a:t>
            </a:r>
            <a:r>
              <a:rPr lang="en-US" dirty="0" err="1" smtClean="0">
                <a:latin typeface="Eras Demi ITC" pitchFamily="34" charset="0"/>
              </a:rPr>
              <a:t>hidup</a:t>
            </a:r>
            <a:r>
              <a:rPr lang="en-US" dirty="0" smtClean="0">
                <a:latin typeface="Eras Demi ITC" pitchFamily="34" charset="0"/>
              </a:rPr>
              <a:t>, </a:t>
            </a:r>
            <a:r>
              <a:rPr lang="en-US" dirty="0" err="1" smtClean="0">
                <a:latin typeface="Eras Demi ITC" pitchFamily="34" charset="0"/>
              </a:rPr>
              <a:t>Yerusalem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sorgawi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dan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kepada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beribu-ribu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malaikat</a:t>
            </a:r>
            <a:r>
              <a:rPr lang="en-US" dirty="0" smtClean="0">
                <a:latin typeface="Eras Demi ITC" pitchFamily="34" charset="0"/>
              </a:rPr>
              <a:t>, </a:t>
            </a:r>
            <a:r>
              <a:rPr lang="en-US" dirty="0" err="1" smtClean="0">
                <a:latin typeface="Eras Demi ITC" pitchFamily="34" charset="0"/>
              </a:rPr>
              <a:t>suatu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kumpulan</a:t>
            </a:r>
            <a:r>
              <a:rPr lang="en-US" dirty="0" smtClean="0">
                <a:latin typeface="Eras Demi ITC" pitchFamily="34" charset="0"/>
              </a:rPr>
              <a:t> yang </a:t>
            </a:r>
            <a:r>
              <a:rPr lang="en-US" dirty="0" err="1" smtClean="0">
                <a:latin typeface="Eras Demi ITC" pitchFamily="34" charset="0"/>
              </a:rPr>
              <a:t>meriah</a:t>
            </a:r>
            <a:r>
              <a:rPr lang="en-US" dirty="0" smtClean="0">
                <a:latin typeface="Eras Demi ITC" pitchFamily="34" charset="0"/>
              </a:rPr>
              <a:t>.</a:t>
            </a:r>
            <a:endParaRPr lang="en-US" dirty="0">
              <a:latin typeface="Eras Demi ITC" pitchFamily="34" charset="0"/>
            </a:endParaRPr>
          </a:p>
        </p:txBody>
      </p:sp>
      <p:pic>
        <p:nvPicPr>
          <p:cNvPr id="6" name="Picture 2" descr="OPINION: How the Bible works – Cranbrook Daily Townsma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74"/>
          <a:stretch/>
        </p:blipFill>
        <p:spPr bwMode="auto">
          <a:xfrm>
            <a:off x="131168" y="2737908"/>
            <a:ext cx="3153188" cy="2498794"/>
          </a:xfrm>
          <a:prstGeom prst="teardrop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4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800200"/>
          </a:xfrm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en-US" sz="2600" dirty="0" err="1" smtClean="0">
                <a:solidFill>
                  <a:schemeClr val="bg1"/>
                </a:solidFill>
                <a:latin typeface="Impact" pitchFamily="34" charset="0"/>
              </a:rPr>
              <a:t>Apa</a:t>
            </a:r>
            <a:r>
              <a:rPr lang="en-US" sz="2600" dirty="0" smtClean="0">
                <a:solidFill>
                  <a:schemeClr val="bg1"/>
                </a:solidFill>
                <a:latin typeface="Impact" pitchFamily="34" charset="0"/>
              </a:rPr>
              <a:t> yang </a:t>
            </a:r>
            <a:r>
              <a:rPr lang="en-US" sz="2600" dirty="0" err="1" smtClean="0">
                <a:solidFill>
                  <a:schemeClr val="bg1"/>
                </a:solidFill>
                <a:latin typeface="Impact" pitchFamily="34" charset="0"/>
              </a:rPr>
              <a:t>menjadi</a:t>
            </a:r>
            <a:r>
              <a:rPr lang="en-US" sz="26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Impact" pitchFamily="34" charset="0"/>
              </a:rPr>
              <a:t>dasar</a:t>
            </a:r>
            <a:r>
              <a:rPr lang="en-US" sz="26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Impact" pitchFamily="34" charset="0"/>
              </a:rPr>
              <a:t>bagi</a:t>
            </a:r>
            <a:r>
              <a:rPr lang="en-US" sz="26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Impact" pitchFamily="34" charset="0"/>
              </a:rPr>
              <a:t>kita</a:t>
            </a:r>
            <a:r>
              <a:rPr lang="en-US" sz="26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Impact" pitchFamily="34" charset="0"/>
              </a:rPr>
              <a:t>sehingga</a:t>
            </a:r>
            <a:r>
              <a:rPr lang="en-US" sz="26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Impact" pitchFamily="34" charset="0"/>
              </a:rPr>
              <a:t>kita</a:t>
            </a:r>
            <a:r>
              <a:rPr lang="en-US" sz="26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Impact" pitchFamily="34" charset="0"/>
              </a:rPr>
              <a:t>dimungkinkan</a:t>
            </a:r>
            <a:r>
              <a:rPr lang="en-US" sz="26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Impact" pitchFamily="34" charset="0"/>
              </a:rPr>
              <a:t>untuk</a:t>
            </a:r>
            <a:r>
              <a:rPr lang="en-US" sz="26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Impact" pitchFamily="34" charset="0"/>
              </a:rPr>
              <a:t>datang</a:t>
            </a:r>
            <a:r>
              <a:rPr lang="en-US" sz="26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Impact" pitchFamily="34" charset="0"/>
              </a:rPr>
              <a:t>ke</a:t>
            </a:r>
            <a:r>
              <a:rPr lang="en-US" sz="2600" dirty="0" smtClean="0">
                <a:solidFill>
                  <a:schemeClr val="bg1"/>
                </a:solidFill>
                <a:latin typeface="Impact" pitchFamily="34" charset="0"/>
              </a:rPr>
              <a:t> Bukit </a:t>
            </a:r>
            <a:r>
              <a:rPr lang="en-US" sz="2600" dirty="0" err="1" smtClean="0">
                <a:solidFill>
                  <a:schemeClr val="bg1"/>
                </a:solidFill>
                <a:latin typeface="Impact" pitchFamily="34" charset="0"/>
              </a:rPr>
              <a:t>Sion</a:t>
            </a:r>
            <a:r>
              <a:rPr lang="en-US" sz="2600" dirty="0" smtClean="0">
                <a:solidFill>
                  <a:schemeClr val="bg1"/>
                </a:solidFill>
                <a:latin typeface="Impact" pitchFamily="34" charset="0"/>
              </a:rPr>
              <a:t>, </a:t>
            </a:r>
            <a:r>
              <a:rPr lang="en-US" sz="2600" dirty="0" err="1" smtClean="0">
                <a:solidFill>
                  <a:schemeClr val="bg1"/>
                </a:solidFill>
                <a:latin typeface="Impact" pitchFamily="34" charset="0"/>
              </a:rPr>
              <a:t>ke</a:t>
            </a:r>
            <a:r>
              <a:rPr lang="en-US" sz="26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Impact" pitchFamily="34" charset="0"/>
              </a:rPr>
              <a:t>kota</a:t>
            </a:r>
            <a:r>
              <a:rPr lang="en-US" sz="2600" dirty="0" smtClean="0">
                <a:solidFill>
                  <a:schemeClr val="bg1"/>
                </a:solidFill>
                <a:latin typeface="Impact" pitchFamily="34" charset="0"/>
              </a:rPr>
              <a:t> Allah yang </a:t>
            </a:r>
            <a:r>
              <a:rPr lang="en-US" sz="2600" dirty="0" err="1" smtClean="0">
                <a:solidFill>
                  <a:schemeClr val="bg1"/>
                </a:solidFill>
                <a:latin typeface="Impact" pitchFamily="34" charset="0"/>
              </a:rPr>
              <a:t>hidup</a:t>
            </a:r>
            <a:r>
              <a:rPr lang="en-US" sz="2600" dirty="0" smtClean="0">
                <a:solidFill>
                  <a:schemeClr val="bg1"/>
                </a:solidFill>
                <a:latin typeface="Impact" pitchFamily="34" charset="0"/>
              </a:rPr>
              <a:t>, </a:t>
            </a:r>
            <a:r>
              <a:rPr lang="en-US" sz="2600" dirty="0" err="1" smtClean="0">
                <a:solidFill>
                  <a:schemeClr val="bg1"/>
                </a:solidFill>
                <a:latin typeface="Impact" pitchFamily="34" charset="0"/>
              </a:rPr>
              <a:t>Yerusalem</a:t>
            </a:r>
            <a:r>
              <a:rPr lang="en-US" sz="26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Impact" pitchFamily="34" charset="0"/>
              </a:rPr>
              <a:t>sorgawi</a:t>
            </a:r>
            <a:r>
              <a:rPr lang="en-US" sz="2600" dirty="0" smtClean="0">
                <a:solidFill>
                  <a:schemeClr val="bg1"/>
                </a:solidFill>
                <a:latin typeface="Impact" pitchFamily="34" charset="0"/>
              </a:rPr>
              <a:t>, </a:t>
            </a:r>
            <a:r>
              <a:rPr lang="en-US" sz="2600" dirty="0" err="1" smtClean="0">
                <a:solidFill>
                  <a:schemeClr val="bg1"/>
                </a:solidFill>
                <a:latin typeface="Impact" pitchFamily="34" charset="0"/>
              </a:rPr>
              <a:t>dalam</a:t>
            </a:r>
            <a:r>
              <a:rPr lang="en-US" sz="26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Impact" pitchFamily="34" charset="0"/>
              </a:rPr>
              <a:t>pesta</a:t>
            </a:r>
            <a:r>
              <a:rPr lang="en-US" sz="26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Impact" pitchFamily="34" charset="0"/>
              </a:rPr>
              <a:t>perayaan</a:t>
            </a:r>
            <a:r>
              <a:rPr lang="en-US" sz="26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Impact" pitchFamily="34" charset="0"/>
              </a:rPr>
              <a:t>atau</a:t>
            </a:r>
            <a:r>
              <a:rPr lang="en-US" sz="26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Impact" pitchFamily="34" charset="0"/>
              </a:rPr>
              <a:t>kumpulan</a:t>
            </a:r>
            <a:r>
              <a:rPr lang="en-US" sz="2600" dirty="0" smtClean="0">
                <a:solidFill>
                  <a:schemeClr val="bg1"/>
                </a:solidFill>
                <a:latin typeface="Impact" pitchFamily="34" charset="0"/>
              </a:rPr>
              <a:t> yang </a:t>
            </a:r>
            <a:r>
              <a:rPr lang="en-US" sz="2600" dirty="0" err="1" smtClean="0">
                <a:solidFill>
                  <a:schemeClr val="bg1"/>
                </a:solidFill>
                <a:latin typeface="Impact" pitchFamily="34" charset="0"/>
              </a:rPr>
              <a:t>meriah</a:t>
            </a:r>
            <a:r>
              <a:rPr lang="en-US" sz="2600" dirty="0" smtClean="0">
                <a:solidFill>
                  <a:schemeClr val="bg1"/>
                </a:solidFill>
                <a:latin typeface="Impact" pitchFamily="34" charset="0"/>
              </a:rPr>
              <a:t>? </a:t>
            </a:r>
            <a:r>
              <a:rPr lang="en-US" sz="2600" dirty="0" err="1" smtClean="0">
                <a:solidFill>
                  <a:schemeClr val="bg1"/>
                </a:solidFill>
                <a:latin typeface="Impact" pitchFamily="34" charset="0"/>
              </a:rPr>
              <a:t>Ibrani</a:t>
            </a:r>
            <a:r>
              <a:rPr lang="en-US" sz="2600" dirty="0" smtClean="0">
                <a:solidFill>
                  <a:schemeClr val="bg1"/>
                </a:solidFill>
                <a:latin typeface="Impact" pitchFamily="34" charset="0"/>
              </a:rPr>
              <a:t> 12:22-24</a:t>
            </a:r>
            <a:endParaRPr lang="en-US" sz="26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548" y="2276872"/>
            <a:ext cx="8136904" cy="4176464"/>
          </a:xfrm>
          <a:solidFill>
            <a:schemeClr val="bg1">
              <a:alpha val="84000"/>
            </a:schemeClr>
          </a:solidFill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800" dirty="0" smtClean="0">
                <a:latin typeface="Bahnschrift SemiBold Condensed" pitchFamily="34" charset="0"/>
              </a:rPr>
              <a:t>Kita </a:t>
            </a:r>
            <a:r>
              <a:rPr lang="en-US" sz="2800" dirty="0" err="1" smtClean="0">
                <a:latin typeface="Bahnschrift SemiBold Condensed" pitchFamily="34" charset="0"/>
              </a:rPr>
              <a:t>datang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melalui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iman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dalam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pribadi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wakil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kita</a:t>
            </a:r>
            <a:r>
              <a:rPr lang="en-US" sz="2800" dirty="0" smtClean="0">
                <a:latin typeface="Bahnschrift SemiBold Condensed" pitchFamily="34" charset="0"/>
              </a:rPr>
              <a:t>, </a:t>
            </a:r>
            <a:r>
              <a:rPr lang="en-US" sz="2800" dirty="0" err="1" smtClean="0">
                <a:latin typeface="Bahnschrift SemiBold Condensed" pitchFamily="34" charset="0"/>
              </a:rPr>
              <a:t>yaitu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Yesus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Kristus</a:t>
            </a:r>
            <a:r>
              <a:rPr lang="en-US" sz="2800" dirty="0" smtClean="0">
                <a:latin typeface="Bahnschrift SemiBold Condensed" pitchFamily="34" charset="0"/>
              </a:rPr>
              <a:t>. </a:t>
            </a:r>
            <a:r>
              <a:rPr lang="en-US" sz="2800" dirty="0" err="1" smtClean="0">
                <a:latin typeface="Bahnschrift SemiBold Condensed" pitchFamily="34" charset="0"/>
              </a:rPr>
              <a:t>Dalam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perayaan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ini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kita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menemukan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sejumlah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besar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malaikat</a:t>
            </a:r>
            <a:r>
              <a:rPr lang="en-US" sz="2800" dirty="0" smtClean="0">
                <a:latin typeface="Bahnschrift SemiBold Condensed" pitchFamily="34" charset="0"/>
              </a:rPr>
              <a:t>, </a:t>
            </a:r>
            <a:r>
              <a:rPr lang="en-US" sz="2800" dirty="0" err="1" smtClean="0">
                <a:latin typeface="Bahnschrift SemiBold Condensed" pitchFamily="34" charset="0"/>
              </a:rPr>
              <a:t>Tuhan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sendiri</a:t>
            </a:r>
            <a:r>
              <a:rPr lang="en-US" sz="2800" dirty="0" smtClean="0">
                <a:latin typeface="Bahnschrift SemiBold Condensed" pitchFamily="34" charset="0"/>
              </a:rPr>
              <a:t>, </a:t>
            </a:r>
            <a:r>
              <a:rPr lang="en-US" sz="2800" dirty="0" err="1" smtClean="0">
                <a:latin typeface="Bahnschrift SemiBold Condensed" pitchFamily="34" charset="0"/>
              </a:rPr>
              <a:t>dan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Yesus</a:t>
            </a:r>
            <a:r>
              <a:rPr lang="en-US" sz="2800" dirty="0" smtClean="0">
                <a:latin typeface="Bahnschrift SemiBold Condensed" pitchFamily="34" charset="0"/>
              </a:rPr>
              <a:t>, yang </a:t>
            </a:r>
            <a:r>
              <a:rPr lang="en-US" sz="2800" dirty="0" err="1" smtClean="0">
                <a:latin typeface="Bahnschrift SemiBold Condensed" pitchFamily="34" charset="0"/>
              </a:rPr>
              <a:t>menjadi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pusat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perayaan</a:t>
            </a:r>
            <a:r>
              <a:rPr lang="en-US" sz="2800" dirty="0" smtClean="0">
                <a:latin typeface="Bahnschrift SemiBold Condensed" pitchFamily="34" charset="0"/>
              </a:rPr>
              <a:t>.   </a:t>
            </a:r>
          </a:p>
          <a:p>
            <a:pPr>
              <a:buFont typeface="Wingdings" pitchFamily="2" charset="2"/>
              <a:buChar char="q"/>
            </a:pPr>
            <a:r>
              <a:rPr lang="en-US" sz="2800" dirty="0" smtClean="0">
                <a:latin typeface="Bahnschrift SemiBold Condensed" pitchFamily="34" charset="0"/>
              </a:rPr>
              <a:t>Kita </a:t>
            </a:r>
            <a:r>
              <a:rPr lang="en-US" sz="2800" dirty="0" err="1" smtClean="0">
                <a:latin typeface="Bahnschrift SemiBold Condensed" pitchFamily="34" charset="0"/>
              </a:rPr>
              <a:t>datang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sebagai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bagian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dari</a:t>
            </a:r>
            <a:r>
              <a:rPr lang="en-US" sz="2800" dirty="0" smtClean="0">
                <a:latin typeface="Bahnschrift SemiBold Condensed" pitchFamily="34" charset="0"/>
              </a:rPr>
              <a:t> "</a:t>
            </a:r>
            <a:r>
              <a:rPr lang="en-US" sz="2800" dirty="0" err="1" smtClean="0">
                <a:latin typeface="Bahnschrift SemiBold Condensed" pitchFamily="34" charset="0"/>
              </a:rPr>
              <a:t>jemaat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anak-anak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sulung</a:t>
            </a:r>
            <a:r>
              <a:rPr lang="en-US" sz="2800" dirty="0" smtClean="0">
                <a:latin typeface="Bahnschrift SemiBold Condensed" pitchFamily="34" charset="0"/>
              </a:rPr>
              <a:t> yang </a:t>
            </a:r>
            <a:r>
              <a:rPr lang="en-US" sz="2800" dirty="0" err="1" smtClean="0">
                <a:latin typeface="Bahnschrift SemiBold Condensed" pitchFamily="34" charset="0"/>
              </a:rPr>
              <a:t>namanya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terdaftar</a:t>
            </a:r>
            <a:r>
              <a:rPr lang="en-US" sz="2800" dirty="0" smtClean="0">
                <a:latin typeface="Bahnschrift SemiBold Condensed" pitchFamily="34" charset="0"/>
              </a:rPr>
              <a:t> di </a:t>
            </a:r>
            <a:r>
              <a:rPr lang="en-US" sz="2800" dirty="0" err="1" smtClean="0">
                <a:latin typeface="Bahnschrift SemiBold Condensed" pitchFamily="34" charset="0"/>
              </a:rPr>
              <a:t>sorga</a:t>
            </a:r>
            <a:r>
              <a:rPr lang="en-US" sz="2800" dirty="0" smtClean="0">
                <a:latin typeface="Bahnschrift SemiBold Condensed" pitchFamily="34" charset="0"/>
              </a:rPr>
              <a:t>" [</a:t>
            </a:r>
            <a:r>
              <a:rPr lang="en-US" sz="2800" dirty="0" err="1" smtClean="0">
                <a:latin typeface="Bahnschrift SemiBold Condensed" pitchFamily="34" charset="0"/>
              </a:rPr>
              <a:t>Ibrani</a:t>
            </a:r>
            <a:r>
              <a:rPr lang="en-US" sz="2800" dirty="0" smtClean="0">
                <a:latin typeface="Bahnschrift SemiBold Condensed" pitchFamily="34" charset="0"/>
              </a:rPr>
              <a:t> 12: 23]. </a:t>
            </a:r>
            <a:r>
              <a:rPr lang="en-US" sz="2800" dirty="0" err="1" smtClean="0">
                <a:latin typeface="Bahnschrift SemiBold Condensed" pitchFamily="34" charset="0"/>
              </a:rPr>
              <a:t>Nama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kita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terdaftar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dalam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kitab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surga</a:t>
            </a:r>
            <a:r>
              <a:rPr lang="en-US" sz="2800" dirty="0" smtClean="0">
                <a:latin typeface="Bahnschrift SemiBold Condensed" pitchFamily="34" charset="0"/>
              </a:rPr>
              <a:t>, di </a:t>
            </a:r>
            <a:r>
              <a:rPr lang="en-US" sz="2800" dirty="0" err="1" smtClean="0">
                <a:latin typeface="Bahnschrift SemiBold Condensed" pitchFamily="34" charset="0"/>
              </a:rPr>
              <a:t>mana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umat</a:t>
            </a:r>
            <a:r>
              <a:rPr lang="en-US" sz="2800" dirty="0" smtClean="0">
                <a:latin typeface="Bahnschrift SemiBold Condensed" pitchFamily="34" charset="0"/>
              </a:rPr>
              <a:t> yang </a:t>
            </a:r>
            <a:r>
              <a:rPr lang="en-US" sz="2800" dirty="0" err="1" smtClean="0">
                <a:latin typeface="Bahnschrift SemiBold Condensed" pitchFamily="34" charset="0"/>
              </a:rPr>
              <a:t>mengakui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Tuhan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terdaftar</a:t>
            </a:r>
            <a:r>
              <a:rPr lang="en-US" sz="2800" dirty="0" smtClean="0">
                <a:latin typeface="Bahnschrift SemiBold Condensed" pitchFamily="34" charset="0"/>
              </a:rPr>
              <a:t> [</a:t>
            </a:r>
            <a:r>
              <a:rPr lang="en-US" sz="2800" dirty="0" err="1" smtClean="0">
                <a:latin typeface="Bahnschrift SemiBold Condensed" pitchFamily="34" charset="0"/>
              </a:rPr>
              <a:t>Keluaran</a:t>
            </a:r>
            <a:r>
              <a:rPr lang="en-US" sz="2800" dirty="0" smtClean="0">
                <a:latin typeface="Bahnschrift SemiBold Condensed" pitchFamily="34" charset="0"/>
              </a:rPr>
              <a:t> 32:32, </a:t>
            </a:r>
            <a:r>
              <a:rPr lang="en-US" sz="2800" dirty="0" err="1" smtClean="0">
                <a:latin typeface="Bahnschrift SemiBold Condensed" pitchFamily="34" charset="0"/>
              </a:rPr>
              <a:t>Mazmur</a:t>
            </a:r>
            <a:r>
              <a:rPr lang="en-US" sz="2800" dirty="0" smtClean="0">
                <a:latin typeface="Bahnschrift SemiBold Condensed" pitchFamily="34" charset="0"/>
              </a:rPr>
              <a:t> 56:8, Daniel 12:1, </a:t>
            </a:r>
            <a:r>
              <a:rPr lang="en-US" sz="2800" dirty="0" err="1" smtClean="0">
                <a:latin typeface="Bahnschrift SemiBold Condensed" pitchFamily="34" charset="0"/>
              </a:rPr>
              <a:t>Maleaki</a:t>
            </a:r>
            <a:r>
              <a:rPr lang="en-US" sz="2800" dirty="0" smtClean="0">
                <a:latin typeface="Bahnschrift SemiBold Condensed" pitchFamily="34" charset="0"/>
              </a:rPr>
              <a:t> 3:16, Lukas 10:20, </a:t>
            </a:r>
            <a:r>
              <a:rPr lang="en-US" sz="2800" dirty="0" err="1" smtClean="0">
                <a:latin typeface="Bahnschrift SemiBold Condensed" pitchFamily="34" charset="0"/>
              </a:rPr>
              <a:t>Wahy</a:t>
            </a:r>
            <a:r>
              <a:rPr lang="en-US" sz="2800" dirty="0" err="1">
                <a:latin typeface="Bahnschrift SemiBold Condensed" pitchFamily="34" charset="0"/>
              </a:rPr>
              <a:t>u</a:t>
            </a:r>
            <a:r>
              <a:rPr lang="en-US" sz="2800" dirty="0" smtClean="0">
                <a:latin typeface="Bahnschrift SemiBold Condensed" pitchFamily="34" charset="0"/>
              </a:rPr>
              <a:t> 13:8].   </a:t>
            </a:r>
          </a:p>
        </p:txBody>
      </p:sp>
    </p:spTree>
    <p:extLst>
      <p:ext uri="{BB962C8B-B14F-4D97-AF65-F5344CB8AC3E}">
        <p14:creationId xmlns:p14="http://schemas.microsoft.com/office/powerpoint/2010/main" val="140784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348880"/>
            <a:ext cx="8208912" cy="4104456"/>
          </a:xfrm>
          <a:solidFill>
            <a:schemeClr val="bg1">
              <a:alpha val="81000"/>
            </a:schemeClr>
          </a:solidFill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800" dirty="0" smtClean="0">
                <a:latin typeface="Bahnschrift SemiBold Condensed" pitchFamily="34" charset="0"/>
              </a:rPr>
              <a:t>Kita </a:t>
            </a:r>
            <a:r>
              <a:rPr lang="en-US" sz="2800" dirty="0" err="1" smtClean="0">
                <a:latin typeface="Bahnschrift SemiBold Condensed" pitchFamily="34" charset="0"/>
              </a:rPr>
              <a:t>adalah</a:t>
            </a:r>
            <a:r>
              <a:rPr lang="en-US" sz="2800" dirty="0" smtClean="0">
                <a:latin typeface="Bahnschrift SemiBold Condensed" pitchFamily="34" charset="0"/>
              </a:rPr>
              <a:t> "</a:t>
            </a:r>
            <a:r>
              <a:rPr lang="en-US" sz="2800" dirty="0" err="1" smtClean="0">
                <a:latin typeface="Bahnschrift SemiBold Condensed" pitchFamily="34" charset="0"/>
              </a:rPr>
              <a:t>anak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sulung</a:t>
            </a:r>
            <a:r>
              <a:rPr lang="en-US" sz="2800" dirty="0" smtClean="0">
                <a:latin typeface="Bahnschrift SemiBold Condensed" pitchFamily="34" charset="0"/>
              </a:rPr>
              <a:t>" </a:t>
            </a:r>
            <a:r>
              <a:rPr lang="en-US" sz="2800" dirty="0" err="1" smtClean="0">
                <a:latin typeface="Bahnschrift SemiBold Condensed" pitchFamily="34" charset="0"/>
              </a:rPr>
              <a:t>karena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kita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berbagi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warisan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dari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Anak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Sulung</a:t>
            </a:r>
            <a:r>
              <a:rPr lang="en-US" sz="2800" dirty="0" smtClean="0">
                <a:latin typeface="Bahnschrift SemiBold Condensed" pitchFamily="34" charset="0"/>
              </a:rPr>
              <a:t> yang </a:t>
            </a:r>
            <a:r>
              <a:rPr lang="en-US" sz="2800" dirty="0" err="1" smtClean="0">
                <a:latin typeface="Bahnschrift SemiBold Condensed" pitchFamily="34" charset="0"/>
              </a:rPr>
              <a:t>terutama</a:t>
            </a:r>
            <a:r>
              <a:rPr lang="en-US" sz="2800" dirty="0" smtClean="0">
                <a:latin typeface="Bahnschrift SemiBold Condensed" pitchFamily="34" charset="0"/>
              </a:rPr>
              <a:t>, </a:t>
            </a:r>
            <a:r>
              <a:rPr lang="en-US" sz="2800" dirty="0" err="1" smtClean="0">
                <a:latin typeface="Bahnschrift SemiBold Condensed" pitchFamily="34" charset="0"/>
              </a:rPr>
              <a:t>yaitu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Yesus</a:t>
            </a:r>
            <a:r>
              <a:rPr lang="en-US" sz="2800" dirty="0" smtClean="0">
                <a:latin typeface="Bahnschrift SemiBold Condensed" pitchFamily="34" charset="0"/>
              </a:rPr>
              <a:t> [</a:t>
            </a:r>
            <a:r>
              <a:rPr lang="en-US" sz="2800" dirty="0" err="1" smtClean="0">
                <a:latin typeface="Bahnschrift SemiBold Condensed" pitchFamily="34" charset="0"/>
              </a:rPr>
              <a:t>Ibrani</a:t>
            </a:r>
            <a:r>
              <a:rPr lang="en-US" sz="2800" dirty="0" smtClean="0">
                <a:latin typeface="Bahnschrift SemiBold Condensed" pitchFamily="34" charset="0"/>
              </a:rPr>
              <a:t> 1: 6]. </a:t>
            </a:r>
            <a:r>
              <a:rPr lang="en-US" sz="2800" dirty="0" err="1" smtClean="0">
                <a:latin typeface="Bahnschrift SemiBold Condensed" pitchFamily="34" charset="0"/>
              </a:rPr>
              <a:t>Jadi</a:t>
            </a:r>
            <a:r>
              <a:rPr lang="en-US" sz="2800" dirty="0" smtClean="0">
                <a:latin typeface="Bahnschrift SemiBold Condensed" pitchFamily="34" charset="0"/>
              </a:rPr>
              <a:t>, </a:t>
            </a:r>
            <a:r>
              <a:rPr lang="en-US" sz="2800" dirty="0" err="1" smtClean="0">
                <a:latin typeface="Bahnschrift SemiBold Condensed" pitchFamily="34" charset="0"/>
              </a:rPr>
              <a:t>kita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datang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bukan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sebagai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tamu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tetapi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sebagai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warga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negara</a:t>
            </a:r>
            <a:r>
              <a:rPr lang="en-US" sz="2800" dirty="0" smtClean="0">
                <a:latin typeface="Bahnschrift SemiBold Condensed" pitchFamily="34" charset="0"/>
              </a:rPr>
              <a:t> (</a:t>
            </a:r>
            <a:r>
              <a:rPr lang="en-US" sz="2800" dirty="0" err="1" smtClean="0">
                <a:latin typeface="Bahnschrift SemiBold Condensed" pitchFamily="34" charset="0"/>
              </a:rPr>
              <a:t>Filipi</a:t>
            </a:r>
            <a:r>
              <a:rPr lang="en-US" sz="2800" dirty="0" smtClean="0">
                <a:latin typeface="Bahnschrift SemiBold Condensed" pitchFamily="34" charset="0"/>
              </a:rPr>
              <a:t> 3:20].    </a:t>
            </a:r>
          </a:p>
          <a:p>
            <a:pPr>
              <a:buFont typeface="Wingdings" pitchFamily="2" charset="2"/>
              <a:buChar char="q"/>
            </a:pPr>
            <a:r>
              <a:rPr lang="en-US" sz="2800" dirty="0" smtClean="0">
                <a:latin typeface="Bahnschrift SemiBold Condensed" pitchFamily="34" charset="0"/>
              </a:rPr>
              <a:t>Kita </a:t>
            </a:r>
            <a:r>
              <a:rPr lang="en-US" sz="2800" dirty="0" err="1" smtClean="0">
                <a:latin typeface="Bahnschrift SemiBold Condensed" pitchFamily="34" charset="0"/>
              </a:rPr>
              <a:t>juga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digambarkan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sebagai</a:t>
            </a:r>
            <a:r>
              <a:rPr lang="en-US" sz="2800" dirty="0" smtClean="0">
                <a:latin typeface="Bahnschrift SemiBold Condensed" pitchFamily="34" charset="0"/>
              </a:rPr>
              <a:t> "</a:t>
            </a:r>
            <a:r>
              <a:rPr lang="en-US" sz="2800" dirty="0" err="1" smtClean="0">
                <a:latin typeface="Bahnschrift SemiBold Condensed" pitchFamily="34" charset="0"/>
              </a:rPr>
              <a:t>roh-roh</a:t>
            </a:r>
            <a:r>
              <a:rPr lang="en-US" sz="2800" dirty="0" smtClean="0">
                <a:latin typeface="Bahnschrift SemiBold Condensed" pitchFamily="34" charset="0"/>
              </a:rPr>
              <a:t> orang-orang </a:t>
            </a:r>
            <a:r>
              <a:rPr lang="en-US" sz="2800" dirty="0" err="1" smtClean="0">
                <a:latin typeface="Bahnschrift SemiBold Condensed" pitchFamily="34" charset="0"/>
              </a:rPr>
              <a:t>benar</a:t>
            </a:r>
            <a:r>
              <a:rPr lang="en-US" sz="2800" dirty="0" smtClean="0">
                <a:latin typeface="Bahnschrift SemiBold Condensed" pitchFamily="34" charset="0"/>
              </a:rPr>
              <a:t> yang </a:t>
            </a:r>
            <a:r>
              <a:rPr lang="en-US" sz="2800" dirty="0" err="1" smtClean="0">
                <a:latin typeface="Bahnschrift SemiBold Condensed" pitchFamily="34" charset="0"/>
              </a:rPr>
              <a:t>telah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menjadi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sempurna</a:t>
            </a:r>
            <a:r>
              <a:rPr lang="en-US" sz="2800" dirty="0" smtClean="0">
                <a:latin typeface="Bahnschrift SemiBold Condensed" pitchFamily="34" charset="0"/>
              </a:rPr>
              <a:t>" [</a:t>
            </a:r>
            <a:r>
              <a:rPr lang="en-US" sz="2800" dirty="0" err="1" smtClean="0">
                <a:latin typeface="Bahnschrift SemiBold Condensed" pitchFamily="34" charset="0"/>
              </a:rPr>
              <a:t>Ibrani</a:t>
            </a:r>
            <a:r>
              <a:rPr lang="en-US" sz="2800" dirty="0" smtClean="0">
                <a:latin typeface="Bahnschrift SemiBold Condensed" pitchFamily="34" charset="0"/>
              </a:rPr>
              <a:t> 12:23]. </a:t>
            </a:r>
            <a:r>
              <a:rPr lang="en-US" sz="2800" dirty="0" err="1" smtClean="0">
                <a:latin typeface="Bahnschrift SemiBold Condensed" pitchFamily="34" charset="0"/>
              </a:rPr>
              <a:t>Ungkapan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ini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adalah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kiasan</a:t>
            </a:r>
            <a:r>
              <a:rPr lang="en-US" sz="2800" dirty="0" smtClean="0">
                <a:latin typeface="Bahnschrift SemiBold Condensed" pitchFamily="34" charset="0"/>
              </a:rPr>
              <a:t> di </a:t>
            </a:r>
            <a:r>
              <a:rPr lang="en-US" sz="2800" dirty="0" err="1" smtClean="0">
                <a:latin typeface="Bahnschrift SemiBold Condensed" pitchFamily="34" charset="0"/>
              </a:rPr>
              <a:t>mana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dimensi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sifat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manusia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kita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mewakili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keseluruhan</a:t>
            </a:r>
            <a:r>
              <a:rPr lang="en-US" sz="2800" dirty="0" smtClean="0">
                <a:latin typeface="Bahnschrift SemiBold Condensed" pitchFamily="34" charset="0"/>
              </a:rPr>
              <a:t>. </a:t>
            </a:r>
            <a:r>
              <a:rPr lang="en-US" sz="2800" dirty="0" err="1" smtClean="0">
                <a:latin typeface="Bahnschrift SemiBold Condensed" pitchFamily="34" charset="0"/>
              </a:rPr>
              <a:t>Yesus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telah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membawa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iman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kita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kepada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kesempurnaan</a:t>
            </a:r>
            <a:r>
              <a:rPr lang="en-US" sz="2800" dirty="0" smtClean="0">
                <a:latin typeface="Bahnschrift SemiBold Condensed" pitchFamily="34" charset="0"/>
              </a:rPr>
              <a:t>, </a:t>
            </a:r>
            <a:r>
              <a:rPr lang="en-US" sz="2800" dirty="0" err="1" smtClean="0">
                <a:latin typeface="Bahnschrift SemiBold Condensed" pitchFamily="34" charset="0"/>
              </a:rPr>
              <a:t>kini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kita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dimungkinkan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untuk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datang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ke</a:t>
            </a:r>
            <a:r>
              <a:rPr lang="en-US" sz="2800" dirty="0" smtClean="0">
                <a:latin typeface="Bahnschrift SemiBold Condensed" pitchFamily="34" charset="0"/>
              </a:rPr>
              <a:t> Bukit </a:t>
            </a:r>
            <a:r>
              <a:rPr lang="en-US" sz="2800" dirty="0" err="1" smtClean="0">
                <a:latin typeface="Bahnschrift SemiBold Condensed" pitchFamily="34" charset="0"/>
              </a:rPr>
              <a:t>Sion</a:t>
            </a:r>
            <a:r>
              <a:rPr lang="en-US" sz="2800" dirty="0" smtClean="0">
                <a:latin typeface="Bahnschrift SemiBold Condensed" pitchFamily="34" charset="0"/>
              </a:rPr>
              <a:t>.</a:t>
            </a:r>
          </a:p>
          <a:p>
            <a:endParaRPr lang="en-US" sz="28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714202"/>
          </a:xfrm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en-US" sz="2600" dirty="0" err="1" smtClean="0">
                <a:solidFill>
                  <a:schemeClr val="bg1"/>
                </a:solidFill>
                <a:latin typeface="Impact" pitchFamily="34" charset="0"/>
              </a:rPr>
              <a:t>Apa</a:t>
            </a:r>
            <a:r>
              <a:rPr lang="en-US" sz="2600" dirty="0" smtClean="0">
                <a:solidFill>
                  <a:schemeClr val="bg1"/>
                </a:solidFill>
                <a:latin typeface="Impact" pitchFamily="34" charset="0"/>
              </a:rPr>
              <a:t> yang </a:t>
            </a:r>
            <a:r>
              <a:rPr lang="en-US" sz="2600" dirty="0" err="1" smtClean="0">
                <a:solidFill>
                  <a:schemeClr val="bg1"/>
                </a:solidFill>
                <a:latin typeface="Impact" pitchFamily="34" charset="0"/>
              </a:rPr>
              <a:t>menjadi</a:t>
            </a:r>
            <a:r>
              <a:rPr lang="en-US" sz="26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Impact" pitchFamily="34" charset="0"/>
              </a:rPr>
              <a:t>dasar</a:t>
            </a:r>
            <a:r>
              <a:rPr lang="en-US" sz="26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Impact" pitchFamily="34" charset="0"/>
              </a:rPr>
              <a:t>bagi</a:t>
            </a:r>
            <a:r>
              <a:rPr lang="en-US" sz="26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Impact" pitchFamily="34" charset="0"/>
              </a:rPr>
              <a:t>kita</a:t>
            </a:r>
            <a:r>
              <a:rPr lang="en-US" sz="26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Impact" pitchFamily="34" charset="0"/>
              </a:rPr>
              <a:t>sehingga</a:t>
            </a:r>
            <a:r>
              <a:rPr lang="en-US" sz="26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Impact" pitchFamily="34" charset="0"/>
              </a:rPr>
              <a:t>kita</a:t>
            </a:r>
            <a:r>
              <a:rPr lang="en-US" sz="26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Impact" pitchFamily="34" charset="0"/>
              </a:rPr>
              <a:t>dimungkinkan</a:t>
            </a:r>
            <a:r>
              <a:rPr lang="en-US" sz="26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Impact" pitchFamily="34" charset="0"/>
              </a:rPr>
              <a:t>untuk</a:t>
            </a:r>
            <a:r>
              <a:rPr lang="en-US" sz="26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Impact" pitchFamily="34" charset="0"/>
              </a:rPr>
              <a:t>datang</a:t>
            </a:r>
            <a:r>
              <a:rPr lang="en-US" sz="26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Impact" pitchFamily="34" charset="0"/>
              </a:rPr>
              <a:t>ke</a:t>
            </a:r>
            <a:r>
              <a:rPr lang="en-US" sz="2600" dirty="0" smtClean="0">
                <a:solidFill>
                  <a:schemeClr val="bg1"/>
                </a:solidFill>
                <a:latin typeface="Impact" pitchFamily="34" charset="0"/>
              </a:rPr>
              <a:t> Bukit </a:t>
            </a:r>
            <a:r>
              <a:rPr lang="en-US" sz="2600" dirty="0" err="1" smtClean="0">
                <a:solidFill>
                  <a:schemeClr val="bg1"/>
                </a:solidFill>
                <a:latin typeface="Impact" pitchFamily="34" charset="0"/>
              </a:rPr>
              <a:t>Sion</a:t>
            </a:r>
            <a:r>
              <a:rPr lang="en-US" sz="2600" dirty="0" smtClean="0">
                <a:solidFill>
                  <a:schemeClr val="bg1"/>
                </a:solidFill>
                <a:latin typeface="Impact" pitchFamily="34" charset="0"/>
              </a:rPr>
              <a:t>, </a:t>
            </a:r>
            <a:r>
              <a:rPr lang="en-US" sz="2600" dirty="0" err="1" smtClean="0">
                <a:solidFill>
                  <a:schemeClr val="bg1"/>
                </a:solidFill>
                <a:latin typeface="Impact" pitchFamily="34" charset="0"/>
              </a:rPr>
              <a:t>ke</a:t>
            </a:r>
            <a:r>
              <a:rPr lang="en-US" sz="26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Impact" pitchFamily="34" charset="0"/>
              </a:rPr>
              <a:t>kota</a:t>
            </a:r>
            <a:r>
              <a:rPr lang="en-US" sz="2600" dirty="0" smtClean="0">
                <a:solidFill>
                  <a:schemeClr val="bg1"/>
                </a:solidFill>
                <a:latin typeface="Impact" pitchFamily="34" charset="0"/>
              </a:rPr>
              <a:t> Allah yang </a:t>
            </a:r>
            <a:r>
              <a:rPr lang="en-US" sz="2600" dirty="0" err="1" smtClean="0">
                <a:solidFill>
                  <a:schemeClr val="bg1"/>
                </a:solidFill>
                <a:latin typeface="Impact" pitchFamily="34" charset="0"/>
              </a:rPr>
              <a:t>hidup</a:t>
            </a:r>
            <a:r>
              <a:rPr lang="en-US" sz="2600" dirty="0" smtClean="0">
                <a:solidFill>
                  <a:schemeClr val="bg1"/>
                </a:solidFill>
                <a:latin typeface="Impact" pitchFamily="34" charset="0"/>
              </a:rPr>
              <a:t>, </a:t>
            </a:r>
            <a:r>
              <a:rPr lang="en-US" sz="2600" dirty="0" err="1" smtClean="0">
                <a:solidFill>
                  <a:schemeClr val="bg1"/>
                </a:solidFill>
                <a:latin typeface="Impact" pitchFamily="34" charset="0"/>
              </a:rPr>
              <a:t>Yerusalem</a:t>
            </a:r>
            <a:r>
              <a:rPr lang="en-US" sz="26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Impact" pitchFamily="34" charset="0"/>
              </a:rPr>
              <a:t>sorgawi</a:t>
            </a:r>
            <a:r>
              <a:rPr lang="en-US" sz="2600" dirty="0" smtClean="0">
                <a:solidFill>
                  <a:schemeClr val="bg1"/>
                </a:solidFill>
                <a:latin typeface="Impact" pitchFamily="34" charset="0"/>
              </a:rPr>
              <a:t>, </a:t>
            </a:r>
            <a:r>
              <a:rPr lang="en-US" sz="2600" dirty="0" err="1" smtClean="0">
                <a:solidFill>
                  <a:schemeClr val="bg1"/>
                </a:solidFill>
                <a:latin typeface="Impact" pitchFamily="34" charset="0"/>
              </a:rPr>
              <a:t>dalam</a:t>
            </a:r>
            <a:r>
              <a:rPr lang="en-US" sz="26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Impact" pitchFamily="34" charset="0"/>
              </a:rPr>
              <a:t>pesta</a:t>
            </a:r>
            <a:r>
              <a:rPr lang="en-US" sz="26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Impact" pitchFamily="34" charset="0"/>
              </a:rPr>
              <a:t>perayaan</a:t>
            </a:r>
            <a:r>
              <a:rPr lang="en-US" sz="26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Impact" pitchFamily="34" charset="0"/>
              </a:rPr>
              <a:t>atau</a:t>
            </a:r>
            <a:r>
              <a:rPr lang="en-US" sz="26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Impact" pitchFamily="34" charset="0"/>
              </a:rPr>
              <a:t>kumpulan</a:t>
            </a:r>
            <a:r>
              <a:rPr lang="en-US" sz="2600" dirty="0" smtClean="0">
                <a:solidFill>
                  <a:schemeClr val="bg1"/>
                </a:solidFill>
                <a:latin typeface="Impact" pitchFamily="34" charset="0"/>
              </a:rPr>
              <a:t> yang </a:t>
            </a:r>
            <a:r>
              <a:rPr lang="en-US" sz="2600" dirty="0" err="1" smtClean="0">
                <a:solidFill>
                  <a:schemeClr val="bg1"/>
                </a:solidFill>
                <a:latin typeface="Impact" pitchFamily="34" charset="0"/>
              </a:rPr>
              <a:t>meriah</a:t>
            </a:r>
            <a:r>
              <a:rPr lang="en-US" sz="2600" dirty="0" smtClean="0">
                <a:solidFill>
                  <a:schemeClr val="bg1"/>
                </a:solidFill>
                <a:latin typeface="Impact" pitchFamily="34" charset="0"/>
              </a:rPr>
              <a:t>? </a:t>
            </a:r>
            <a:r>
              <a:rPr lang="en-US" sz="2600" dirty="0" err="1" smtClean="0">
                <a:solidFill>
                  <a:schemeClr val="bg1"/>
                </a:solidFill>
                <a:latin typeface="Impact" pitchFamily="34" charset="0"/>
              </a:rPr>
              <a:t>Ibrani</a:t>
            </a:r>
            <a:r>
              <a:rPr lang="en-US" sz="2600" dirty="0" smtClean="0">
                <a:solidFill>
                  <a:schemeClr val="bg1"/>
                </a:solidFill>
                <a:latin typeface="Impact" pitchFamily="34" charset="0"/>
              </a:rPr>
              <a:t> 12:22-24</a:t>
            </a:r>
            <a:endParaRPr lang="en-US" sz="2600" dirty="0">
              <a:solidFill>
                <a:schemeClr val="bg1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06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3200" dirty="0" err="1" smtClean="0">
                <a:latin typeface="Eras Bold ITC" pitchFamily="34" charset="0"/>
              </a:rPr>
              <a:t>Pesta</a:t>
            </a:r>
            <a:r>
              <a:rPr lang="en-US" sz="3200" dirty="0" smtClean="0">
                <a:latin typeface="Eras Bold ITC" pitchFamily="34" charset="0"/>
              </a:rPr>
              <a:t> </a:t>
            </a:r>
            <a:r>
              <a:rPr lang="en-US" sz="3200" dirty="0" err="1" smtClean="0">
                <a:latin typeface="Eras Bold ITC" pitchFamily="34" charset="0"/>
              </a:rPr>
              <a:t>perayaan</a:t>
            </a:r>
            <a:r>
              <a:rPr lang="en-US" sz="3200" dirty="0" smtClean="0">
                <a:latin typeface="Eras Bold ITC" pitchFamily="34" charset="0"/>
              </a:rPr>
              <a:t> </a:t>
            </a:r>
            <a:r>
              <a:rPr lang="en-US" sz="3200" dirty="0" err="1" smtClean="0">
                <a:latin typeface="Eras Bold ITC" pitchFamily="34" charset="0"/>
              </a:rPr>
              <a:t>apakah</a:t>
            </a:r>
            <a:r>
              <a:rPr lang="en-US" sz="3200" dirty="0" smtClean="0">
                <a:latin typeface="Eras Bold ITC" pitchFamily="34" charset="0"/>
              </a:rPr>
              <a:t> yang </a:t>
            </a:r>
            <a:r>
              <a:rPr lang="en-US" sz="3200" dirty="0" err="1" smtClean="0">
                <a:latin typeface="Eras Bold ITC" pitchFamily="34" charset="0"/>
              </a:rPr>
              <a:t>terjadi</a:t>
            </a:r>
            <a:r>
              <a:rPr lang="en-US" sz="3200" dirty="0" smtClean="0">
                <a:latin typeface="Eras Bold ITC" pitchFamily="34" charset="0"/>
              </a:rPr>
              <a:t> di Bukit </a:t>
            </a:r>
            <a:r>
              <a:rPr lang="en-US" sz="3200" dirty="0" err="1" smtClean="0">
                <a:latin typeface="Eras Bold ITC" pitchFamily="34" charset="0"/>
              </a:rPr>
              <a:t>Sion</a:t>
            </a:r>
            <a:r>
              <a:rPr lang="en-US" sz="3200" dirty="0" smtClean="0">
                <a:latin typeface="Eras Bold ITC" pitchFamily="34" charset="0"/>
              </a:rPr>
              <a:t> </a:t>
            </a:r>
            <a:r>
              <a:rPr lang="en-US" sz="3200" dirty="0" err="1" smtClean="0">
                <a:latin typeface="Eras Bold ITC" pitchFamily="34" charset="0"/>
              </a:rPr>
              <a:t>dan</a:t>
            </a:r>
            <a:r>
              <a:rPr lang="en-US" sz="3200" dirty="0" smtClean="0">
                <a:latin typeface="Eras Bold ITC" pitchFamily="34" charset="0"/>
              </a:rPr>
              <a:t> </a:t>
            </a:r>
            <a:r>
              <a:rPr lang="en-US" sz="3200" dirty="0" err="1" smtClean="0">
                <a:latin typeface="Eras Bold ITC" pitchFamily="34" charset="0"/>
              </a:rPr>
              <a:t>mengapa</a:t>
            </a:r>
            <a:r>
              <a:rPr lang="en-US" sz="3200" dirty="0" smtClean="0">
                <a:latin typeface="Eras Bold ITC" pitchFamily="34" charset="0"/>
              </a:rPr>
              <a:t> di Bukit </a:t>
            </a:r>
            <a:r>
              <a:rPr lang="en-US" sz="3200" dirty="0" err="1" smtClean="0">
                <a:latin typeface="Eras Bold ITC" pitchFamily="34" charset="0"/>
              </a:rPr>
              <a:t>Sion</a:t>
            </a:r>
            <a:r>
              <a:rPr lang="en-US" sz="3200" dirty="0" smtClean="0">
                <a:latin typeface="Eras Bold ITC" pitchFamily="34" charset="0"/>
              </a:rPr>
              <a:t>?</a:t>
            </a:r>
            <a:endParaRPr lang="en-US" sz="3200" dirty="0">
              <a:latin typeface="Eras Bold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00808"/>
            <a:ext cx="7344816" cy="3312368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400" dirty="0" err="1" smtClean="0">
                <a:solidFill>
                  <a:srgbClr val="C00000"/>
                </a:solidFill>
                <a:latin typeface="Arial Rounded MT Bold" pitchFamily="34" charset="0"/>
              </a:rPr>
              <a:t>Pesta</a:t>
            </a:r>
            <a:r>
              <a:rPr lang="en-US" sz="2400" dirty="0" smtClean="0">
                <a:solidFill>
                  <a:srgbClr val="C00000"/>
                </a:solidFill>
                <a:latin typeface="Arial Rounded MT Bol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 Rounded MT Bold" pitchFamily="34" charset="0"/>
              </a:rPr>
              <a:t>perayaan</a:t>
            </a:r>
            <a:r>
              <a:rPr lang="en-US" sz="2400" dirty="0" smtClean="0">
                <a:solidFill>
                  <a:srgbClr val="C00000"/>
                </a:solidFill>
                <a:latin typeface="Arial Rounded MT Bol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 Rounded MT Bold" pitchFamily="34" charset="0"/>
              </a:rPr>
              <a:t>ini</a:t>
            </a:r>
            <a:r>
              <a:rPr lang="en-US" sz="2400" dirty="0" smtClean="0">
                <a:solidFill>
                  <a:srgbClr val="C00000"/>
                </a:solidFill>
                <a:latin typeface="Arial Rounded MT Bol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 Rounded MT Bold" pitchFamily="34" charset="0"/>
              </a:rPr>
              <a:t>adalah</a:t>
            </a:r>
            <a:r>
              <a:rPr lang="en-US" sz="2400" dirty="0" smtClean="0">
                <a:solidFill>
                  <a:srgbClr val="C00000"/>
                </a:solidFill>
                <a:latin typeface="Arial Rounded MT Bol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 Rounded MT Bold" pitchFamily="34" charset="0"/>
              </a:rPr>
              <a:t>sebuah</a:t>
            </a:r>
            <a:r>
              <a:rPr lang="en-US" sz="2400" dirty="0" smtClean="0">
                <a:solidFill>
                  <a:srgbClr val="C00000"/>
                </a:solidFill>
                <a:latin typeface="Arial Rounded MT Bol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 Rounded MT Bold" pitchFamily="34" charset="0"/>
              </a:rPr>
              <a:t>pengukuhan</a:t>
            </a:r>
            <a:r>
              <a:rPr lang="en-US" sz="2400" dirty="0" smtClean="0">
                <a:solidFill>
                  <a:srgbClr val="C00000"/>
                </a:solidFill>
                <a:latin typeface="Arial Rounded MT Bol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 Rounded MT Bold" pitchFamily="34" charset="0"/>
              </a:rPr>
              <a:t>pemerintahan</a:t>
            </a:r>
            <a:r>
              <a:rPr lang="en-US" sz="2400" dirty="0" smtClean="0">
                <a:solidFill>
                  <a:srgbClr val="C00000"/>
                </a:solidFill>
                <a:latin typeface="Arial Rounded MT Bold" pitchFamily="34" charset="0"/>
              </a:rPr>
              <a:t> Raja </a:t>
            </a:r>
            <a:r>
              <a:rPr lang="en-US" sz="2400" dirty="0" err="1" smtClean="0">
                <a:solidFill>
                  <a:srgbClr val="C00000"/>
                </a:solidFill>
                <a:latin typeface="Arial Rounded MT Bold" pitchFamily="34" charset="0"/>
              </a:rPr>
              <a:t>Yesus</a:t>
            </a:r>
            <a:r>
              <a:rPr lang="en-US" sz="2400" dirty="0" smtClean="0">
                <a:solidFill>
                  <a:srgbClr val="C00000"/>
                </a:solidFill>
                <a:latin typeface="Arial Rounded MT Bold" pitchFamily="34" charset="0"/>
              </a:rPr>
              <a:t> [</a:t>
            </a:r>
            <a:r>
              <a:rPr lang="en-US" sz="2400" dirty="0" err="1" smtClean="0">
                <a:solidFill>
                  <a:srgbClr val="C00000"/>
                </a:solidFill>
                <a:latin typeface="Arial Rounded MT Bold" pitchFamily="34" charset="0"/>
              </a:rPr>
              <a:t>Ibrani</a:t>
            </a:r>
            <a:r>
              <a:rPr lang="en-US" sz="2400" dirty="0" smtClean="0">
                <a:solidFill>
                  <a:srgbClr val="C00000"/>
                </a:solidFill>
                <a:latin typeface="Arial Rounded MT Bold" pitchFamily="34" charset="0"/>
              </a:rPr>
              <a:t> 1:5-14] </a:t>
            </a:r>
            <a:r>
              <a:rPr lang="en-US" sz="2400" dirty="0" err="1" smtClean="0">
                <a:solidFill>
                  <a:srgbClr val="C00000"/>
                </a:solidFill>
                <a:latin typeface="Arial Rounded MT Bold" pitchFamily="34" charset="0"/>
              </a:rPr>
              <a:t>dan</a:t>
            </a:r>
            <a:r>
              <a:rPr lang="en-US" sz="2400" dirty="0" smtClean="0">
                <a:solidFill>
                  <a:srgbClr val="C00000"/>
                </a:solidFill>
                <a:latin typeface="Arial Rounded MT Bold" pitchFamily="34" charset="0"/>
              </a:rPr>
              <a:t> Bukit </a:t>
            </a:r>
            <a:r>
              <a:rPr lang="en-US" sz="2400" dirty="0" err="1" smtClean="0">
                <a:solidFill>
                  <a:srgbClr val="C00000"/>
                </a:solidFill>
                <a:latin typeface="Arial Rounded MT Bold" pitchFamily="34" charset="0"/>
              </a:rPr>
              <a:t>sion</a:t>
            </a:r>
            <a:r>
              <a:rPr lang="en-US" sz="2400" dirty="0" smtClean="0">
                <a:solidFill>
                  <a:srgbClr val="C00000"/>
                </a:solidFill>
                <a:latin typeface="Arial Rounded MT Bol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 Rounded MT Bold" pitchFamily="34" charset="0"/>
              </a:rPr>
              <a:t>adalah</a:t>
            </a:r>
            <a:r>
              <a:rPr lang="en-US" sz="2400" dirty="0" smtClean="0">
                <a:solidFill>
                  <a:srgbClr val="C00000"/>
                </a:solidFill>
                <a:latin typeface="Arial Rounded MT Bol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 Rounded MT Bold" pitchFamily="34" charset="0"/>
              </a:rPr>
              <a:t>tempat</a:t>
            </a:r>
            <a:r>
              <a:rPr lang="en-US" sz="2400" dirty="0" smtClean="0">
                <a:solidFill>
                  <a:srgbClr val="C00000"/>
                </a:solidFill>
                <a:latin typeface="Arial Rounded MT Bold" pitchFamily="34" charset="0"/>
              </a:rPr>
              <a:t> di </a:t>
            </a:r>
            <a:r>
              <a:rPr lang="en-US" sz="2400" dirty="0" err="1" smtClean="0">
                <a:solidFill>
                  <a:srgbClr val="C00000"/>
                </a:solidFill>
                <a:latin typeface="Arial Rounded MT Bold" pitchFamily="34" charset="0"/>
              </a:rPr>
              <a:t>mana</a:t>
            </a:r>
            <a:r>
              <a:rPr lang="en-US" sz="2400" dirty="0" smtClean="0">
                <a:solidFill>
                  <a:srgbClr val="C00000"/>
                </a:solidFill>
                <a:latin typeface="Arial Rounded MT Bol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 Rounded MT Bold" pitchFamily="34" charset="0"/>
              </a:rPr>
              <a:t>peristiwa</a:t>
            </a:r>
            <a:r>
              <a:rPr lang="en-US" sz="2400" dirty="0" smtClean="0">
                <a:solidFill>
                  <a:srgbClr val="C00000"/>
                </a:solidFill>
                <a:latin typeface="Arial Rounded MT Bol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 Rounded MT Bold" pitchFamily="34" charset="0"/>
              </a:rPr>
              <a:t>ini</a:t>
            </a:r>
            <a:r>
              <a:rPr lang="en-US" sz="2400" dirty="0" smtClean="0">
                <a:solidFill>
                  <a:srgbClr val="C00000"/>
                </a:solidFill>
                <a:latin typeface="Arial Rounded MT Bol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 Rounded MT Bold" pitchFamily="34" charset="0"/>
              </a:rPr>
              <a:t>terjadi</a:t>
            </a:r>
            <a:r>
              <a:rPr lang="en-US" sz="2400" dirty="0" smtClean="0">
                <a:solidFill>
                  <a:srgbClr val="C00000"/>
                </a:solidFill>
                <a:latin typeface="Arial Rounded MT Bold" pitchFamily="34" charset="0"/>
              </a:rPr>
              <a:t> [</a:t>
            </a:r>
            <a:r>
              <a:rPr lang="en-US" sz="2400" dirty="0" err="1" smtClean="0">
                <a:solidFill>
                  <a:srgbClr val="C00000"/>
                </a:solidFill>
                <a:latin typeface="Arial Rounded MT Bold" pitchFamily="34" charset="0"/>
              </a:rPr>
              <a:t>Mazmur</a:t>
            </a:r>
            <a:r>
              <a:rPr lang="en-US" sz="2400" dirty="0" smtClean="0">
                <a:solidFill>
                  <a:srgbClr val="C00000"/>
                </a:solidFill>
                <a:latin typeface="Arial Rounded MT Bold" pitchFamily="34" charset="0"/>
              </a:rPr>
              <a:t> 2:6-7, 110:1-2, 102:21-27].   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 err="1" smtClean="0">
                <a:latin typeface="Eras Demi ITC" pitchFamily="34" charset="0"/>
              </a:rPr>
              <a:t>Pesta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perayaan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ini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adalah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pengangkatan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Anak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sebagai</a:t>
            </a:r>
            <a:r>
              <a:rPr lang="en-US" sz="2400" dirty="0" smtClean="0">
                <a:latin typeface="Eras Demi ITC" pitchFamily="34" charset="0"/>
              </a:rPr>
              <a:t> Imam </a:t>
            </a:r>
            <a:r>
              <a:rPr lang="en-US" sz="2400" dirty="0" err="1" smtClean="0">
                <a:latin typeface="Eras Demi ITC" pitchFamily="34" charset="0"/>
              </a:rPr>
              <a:t>Besar</a:t>
            </a:r>
            <a:r>
              <a:rPr lang="en-US" sz="2400" dirty="0" smtClean="0">
                <a:latin typeface="Eras Demi ITC" pitchFamily="34" charset="0"/>
              </a:rPr>
              <a:t> [</a:t>
            </a:r>
            <a:r>
              <a:rPr lang="en-US" sz="2400" dirty="0" err="1" smtClean="0">
                <a:latin typeface="Eras Demi ITC" pitchFamily="34" charset="0"/>
              </a:rPr>
              <a:t>Ibrani</a:t>
            </a:r>
            <a:r>
              <a:rPr lang="en-US" sz="2400" dirty="0" smtClean="0">
                <a:latin typeface="Eras Demi ITC" pitchFamily="34" charset="0"/>
              </a:rPr>
              <a:t> 5:6] yang </a:t>
            </a:r>
            <a:r>
              <a:rPr lang="en-US" sz="2400" dirty="0" err="1" smtClean="0">
                <a:latin typeface="Eras Demi ITC" pitchFamily="34" charset="0"/>
              </a:rPr>
              <a:t>juga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terjadi</a:t>
            </a:r>
            <a:r>
              <a:rPr lang="en-US" sz="2400" dirty="0" smtClean="0">
                <a:latin typeface="Eras Demi ITC" pitchFamily="34" charset="0"/>
              </a:rPr>
              <a:t> di Bukit </a:t>
            </a:r>
            <a:r>
              <a:rPr lang="en-US" sz="2400" dirty="0" err="1" smtClean="0">
                <a:latin typeface="Eras Demi ITC" pitchFamily="34" charset="0"/>
              </a:rPr>
              <a:t>Sion</a:t>
            </a:r>
            <a:r>
              <a:rPr lang="en-US" sz="2400" dirty="0" smtClean="0">
                <a:latin typeface="Eras Demi ITC" pitchFamily="34" charset="0"/>
              </a:rPr>
              <a:t> [</a:t>
            </a:r>
            <a:r>
              <a:rPr lang="en-US" sz="2400" dirty="0" err="1" smtClean="0">
                <a:latin typeface="Eras Demi ITC" pitchFamily="34" charset="0"/>
              </a:rPr>
              <a:t>Mazmur</a:t>
            </a:r>
            <a:r>
              <a:rPr lang="en-US" sz="2400" dirty="0" smtClean="0">
                <a:latin typeface="Eras Demi ITC" pitchFamily="34" charset="0"/>
              </a:rPr>
              <a:t> 110:2].   </a:t>
            </a:r>
          </a:p>
        </p:txBody>
      </p:sp>
      <p:pic>
        <p:nvPicPr>
          <p:cNvPr id="5" name="Imagen 9" descr="Imagen que contiene Patrón de fondo&#10;&#10;Descripción generada automáticamente">
            <a:extLst>
              <a:ext uri="{FF2B5EF4-FFF2-40B4-BE49-F238E27FC236}">
                <a16:creationId xmlns="" xmlns:a16="http://schemas.microsoft.com/office/drawing/2014/main" id="{CC64EA4D-F167-4788-A017-86328307B2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" y="5013176"/>
            <a:ext cx="2433855" cy="15514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reflection blurRad="12700" stA="58000" endPos="23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2627783" y="5052232"/>
            <a:ext cx="64087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400" dirty="0" err="1">
                <a:solidFill>
                  <a:srgbClr val="002060"/>
                </a:solidFill>
                <a:latin typeface="Bahnschrift SemiBold" pitchFamily="34" charset="0"/>
              </a:rPr>
              <a:t>Pesta</a:t>
            </a:r>
            <a:r>
              <a:rPr lang="en-US" sz="2400" dirty="0">
                <a:solidFill>
                  <a:srgbClr val="002060"/>
                </a:solidFill>
                <a:latin typeface="Bahnschrift Semi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SemiBold" pitchFamily="34" charset="0"/>
              </a:rPr>
              <a:t>perayaan</a:t>
            </a:r>
            <a:r>
              <a:rPr lang="en-US" sz="2400" dirty="0">
                <a:solidFill>
                  <a:srgbClr val="002060"/>
                </a:solidFill>
                <a:latin typeface="Bahnschrift Semi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SemiBold" pitchFamily="34" charset="0"/>
              </a:rPr>
              <a:t>ini</a:t>
            </a:r>
            <a:r>
              <a:rPr lang="en-US" sz="2400" dirty="0">
                <a:solidFill>
                  <a:srgbClr val="002060"/>
                </a:solidFill>
                <a:latin typeface="Bahnschrift Semi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SemiBold" pitchFamily="34" charset="0"/>
              </a:rPr>
              <a:t>juga</a:t>
            </a:r>
            <a:r>
              <a:rPr lang="en-US" sz="2400" dirty="0">
                <a:solidFill>
                  <a:srgbClr val="002060"/>
                </a:solidFill>
                <a:latin typeface="Bahnschrift Semi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SemiBold" pitchFamily="34" charset="0"/>
              </a:rPr>
              <a:t>adalah</a:t>
            </a:r>
            <a:r>
              <a:rPr lang="en-US" sz="2400" dirty="0">
                <a:solidFill>
                  <a:srgbClr val="002060"/>
                </a:solidFill>
                <a:latin typeface="Bahnschrift Semi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SemiBold" pitchFamily="34" charset="0"/>
              </a:rPr>
              <a:t>pengesahan</a:t>
            </a:r>
            <a:r>
              <a:rPr lang="en-US" sz="2400" dirty="0">
                <a:solidFill>
                  <a:srgbClr val="002060"/>
                </a:solidFill>
                <a:latin typeface="Bahnschrift Semi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SemiBold" pitchFamily="34" charset="0"/>
              </a:rPr>
              <a:t>perjanjian</a:t>
            </a:r>
            <a:r>
              <a:rPr lang="en-US" sz="2400" dirty="0">
                <a:solidFill>
                  <a:srgbClr val="002060"/>
                </a:solidFill>
                <a:latin typeface="Bahnschrift Semi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SemiBold" pitchFamily="34" charset="0"/>
              </a:rPr>
              <a:t>baru</a:t>
            </a:r>
            <a:r>
              <a:rPr lang="en-US" sz="2400" dirty="0">
                <a:solidFill>
                  <a:srgbClr val="002060"/>
                </a:solidFill>
                <a:latin typeface="Bahnschrift SemiBold" pitchFamily="34" charset="0"/>
              </a:rPr>
              <a:t> [</a:t>
            </a:r>
            <a:r>
              <a:rPr lang="en-US" sz="2400" dirty="0" err="1">
                <a:solidFill>
                  <a:srgbClr val="002060"/>
                </a:solidFill>
                <a:latin typeface="Bahnschrift SemiBold" pitchFamily="34" charset="0"/>
              </a:rPr>
              <a:t>Ibrani</a:t>
            </a:r>
            <a:r>
              <a:rPr lang="en-US" sz="2400" dirty="0">
                <a:solidFill>
                  <a:srgbClr val="002060"/>
                </a:solidFill>
                <a:latin typeface="Bahnschrift SemiBold" pitchFamily="34" charset="0"/>
              </a:rPr>
              <a:t> 7:11-22], </a:t>
            </a:r>
            <a:r>
              <a:rPr lang="en-US" sz="2400" dirty="0" err="1">
                <a:solidFill>
                  <a:srgbClr val="002060"/>
                </a:solidFill>
                <a:latin typeface="Bahnschrift SemiBold" pitchFamily="34" charset="0"/>
              </a:rPr>
              <a:t>hal</a:t>
            </a:r>
            <a:r>
              <a:rPr lang="en-US" sz="2400" dirty="0">
                <a:solidFill>
                  <a:srgbClr val="002060"/>
                </a:solidFill>
                <a:latin typeface="Bahnschrift Semi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SemiBold" pitchFamily="34" charset="0"/>
              </a:rPr>
              <a:t>ini</a:t>
            </a:r>
            <a:r>
              <a:rPr lang="en-US" sz="2400" dirty="0">
                <a:solidFill>
                  <a:srgbClr val="002060"/>
                </a:solidFill>
                <a:latin typeface="Bahnschrift Semi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SemiBold" pitchFamily="34" charset="0"/>
              </a:rPr>
              <a:t>terjadi</a:t>
            </a:r>
            <a:r>
              <a:rPr lang="en-US" sz="2400" dirty="0">
                <a:solidFill>
                  <a:srgbClr val="002060"/>
                </a:solidFill>
                <a:latin typeface="Bahnschrift Semi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SemiBold" pitchFamily="34" charset="0"/>
              </a:rPr>
              <a:t>karena</a:t>
            </a:r>
            <a:r>
              <a:rPr lang="en-US" sz="2400" dirty="0">
                <a:solidFill>
                  <a:srgbClr val="002060"/>
                </a:solidFill>
                <a:latin typeface="Bahnschrift Semi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SemiBold" pitchFamily="34" charset="0"/>
              </a:rPr>
              <a:t>pelayanan</a:t>
            </a:r>
            <a:r>
              <a:rPr lang="en-US" sz="2400" dirty="0">
                <a:solidFill>
                  <a:srgbClr val="002060"/>
                </a:solidFill>
                <a:latin typeface="Bahnschrift Semi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SemiBold" pitchFamily="34" charset="0"/>
              </a:rPr>
              <a:t>keimamatan</a:t>
            </a:r>
            <a:r>
              <a:rPr lang="en-US" sz="2400" dirty="0">
                <a:solidFill>
                  <a:srgbClr val="002060"/>
                </a:solidFill>
                <a:latin typeface="Bahnschrift Semi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SemiBold" pitchFamily="34" charset="0"/>
              </a:rPr>
              <a:t>telah</a:t>
            </a:r>
            <a:r>
              <a:rPr lang="en-US" sz="2400" dirty="0">
                <a:solidFill>
                  <a:srgbClr val="002060"/>
                </a:solidFill>
                <a:latin typeface="Bahnschrift Semi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SemiBold" pitchFamily="34" charset="0"/>
              </a:rPr>
              <a:t>disahkan</a:t>
            </a:r>
            <a:r>
              <a:rPr lang="en-US" sz="2400" dirty="0" smtClean="0">
                <a:solidFill>
                  <a:srgbClr val="002060"/>
                </a:solidFill>
                <a:latin typeface="Bahnschrift SemiBold" pitchFamily="34" charset="0"/>
              </a:rPr>
              <a:t>.</a:t>
            </a:r>
          </a:p>
          <a:p>
            <a:pPr>
              <a:buFont typeface="Wingdings" pitchFamily="2" charset="2"/>
              <a:buChar char="ü"/>
            </a:pPr>
            <a:endParaRPr lang="en-US" sz="2400" dirty="0">
              <a:solidFill>
                <a:srgbClr val="002060"/>
              </a:solidFill>
              <a:latin typeface="Bahnschrift Semi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58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08719"/>
            <a:ext cx="5251956" cy="556540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Bukit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Sion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bukanlah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tempat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yang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menakutkan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tetapi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tempat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berkumpul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untuk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perayaan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karena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di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sana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orang-orang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percaya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memiliki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akses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kepada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Tuhan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. </a:t>
            </a:r>
            <a:r>
              <a:rPr lang="en-US" dirty="0" err="1" smtClean="0">
                <a:solidFill>
                  <a:srgbClr val="FFFF00"/>
                </a:solidFill>
                <a:latin typeface="Gill Sans Ultra Bold Condensed" pitchFamily="34" charset="0"/>
              </a:rPr>
              <a:t>Marilah</a:t>
            </a:r>
            <a:r>
              <a:rPr lang="en-US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ill Sans Ultra Bold Condensed" pitchFamily="34" charset="0"/>
              </a:rPr>
              <a:t>kita</a:t>
            </a:r>
            <a:r>
              <a:rPr lang="en-US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ill Sans Ultra Bold Condensed" pitchFamily="34" charset="0"/>
              </a:rPr>
              <a:t>bersukacita</a:t>
            </a:r>
            <a:r>
              <a:rPr lang="en-US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ill Sans Ultra Bold Condensed" pitchFamily="34" charset="0"/>
              </a:rPr>
              <a:t>dan</a:t>
            </a:r>
            <a:r>
              <a:rPr lang="en-US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ill Sans Ultra Bold Condensed" pitchFamily="34" charset="0"/>
              </a:rPr>
              <a:t>bergabung</a:t>
            </a:r>
            <a:r>
              <a:rPr lang="en-US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ill Sans Ultra Bold Condensed" pitchFamily="34" charset="0"/>
              </a:rPr>
              <a:t>dengan</a:t>
            </a:r>
            <a:r>
              <a:rPr lang="en-US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ill Sans Ultra Bold Condensed" pitchFamily="34" charset="0"/>
              </a:rPr>
              <a:t>umat</a:t>
            </a:r>
            <a:r>
              <a:rPr lang="en-US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ill Sans Ultra Bold Condensed" pitchFamily="34" charset="0"/>
              </a:rPr>
              <a:t>tebusan</a:t>
            </a:r>
            <a:r>
              <a:rPr lang="en-US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ill Sans Ultra Bold Condensed" pitchFamily="34" charset="0"/>
              </a:rPr>
              <a:t>untuk</a:t>
            </a:r>
            <a:r>
              <a:rPr lang="en-US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ill Sans Ultra Bold Condensed" pitchFamily="34" charset="0"/>
              </a:rPr>
              <a:t>ke</a:t>
            </a:r>
            <a:r>
              <a:rPr lang="en-US" dirty="0" smtClean="0">
                <a:solidFill>
                  <a:srgbClr val="FFFF00"/>
                </a:solidFill>
                <a:latin typeface="Gill Sans Ultra Bold Condensed" pitchFamily="34" charset="0"/>
              </a:rPr>
              <a:t> Bukit </a:t>
            </a:r>
            <a:r>
              <a:rPr lang="en-US" dirty="0" err="1" smtClean="0">
                <a:solidFill>
                  <a:srgbClr val="FFFF00"/>
                </a:solidFill>
                <a:latin typeface="Gill Sans Ultra Bold Condensed" pitchFamily="34" charset="0"/>
              </a:rPr>
              <a:t>Sion</a:t>
            </a:r>
            <a:r>
              <a:rPr lang="en-US" dirty="0" smtClean="0">
                <a:solidFill>
                  <a:srgbClr val="FFFF00"/>
                </a:solidFill>
                <a:latin typeface="Gill Sans Ultra Bold Condensed" pitchFamily="34" charset="0"/>
              </a:rPr>
              <a:t>.</a:t>
            </a:r>
            <a:endParaRPr lang="en-US" dirty="0">
              <a:solidFill>
                <a:srgbClr val="FFFF00"/>
              </a:solidFill>
              <a:latin typeface="Gill Sans Ultra Bold Condensed" pitchFamily="34" charset="0"/>
            </a:endParaRPr>
          </a:p>
        </p:txBody>
      </p:sp>
      <p:pic>
        <p:nvPicPr>
          <p:cNvPr id="4098" name="Picture 2" descr="11 Alasan Mengapa kita harus senantiasa memuji TUHAN | Ps Bobby Butar Butar  MTh bl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72816"/>
            <a:ext cx="2960459" cy="38372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3800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-171400"/>
            <a:ext cx="7272808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27" y="267643"/>
            <a:ext cx="9144000" cy="142617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Impact" pitchFamily="34" charset="0"/>
              </a:rPr>
              <a:t>KAMU TELAH DATANG KEPADA ALLAH, </a:t>
            </a:r>
            <a:br>
              <a:rPr lang="en-US" sz="3600" dirty="0" smtClean="0">
                <a:solidFill>
                  <a:srgbClr val="FFFF00"/>
                </a:solidFill>
                <a:latin typeface="Impact" pitchFamily="34" charset="0"/>
              </a:rPr>
            </a:br>
            <a:r>
              <a:rPr lang="en-US" sz="3600" dirty="0" smtClean="0">
                <a:solidFill>
                  <a:srgbClr val="FFFF00"/>
                </a:solidFill>
                <a:latin typeface="Impact" pitchFamily="34" charset="0"/>
              </a:rPr>
              <a:t>HAKIM DARI SEMUA</a:t>
            </a:r>
            <a:r>
              <a:rPr lang="en-US" sz="3600" dirty="0" smtClean="0">
                <a:solidFill>
                  <a:srgbClr val="FFFF00"/>
                </a:solidFill>
              </a:rPr>
              <a:t/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100" dirty="0" err="1" smtClean="0">
                <a:solidFill>
                  <a:schemeClr val="bg1"/>
                </a:solidFill>
                <a:latin typeface="Bernard MT Condensed" pitchFamily="18" charset="0"/>
              </a:rPr>
              <a:t>Senin</a:t>
            </a:r>
            <a:r>
              <a:rPr lang="en-US" sz="3100" dirty="0" smtClean="0">
                <a:solidFill>
                  <a:schemeClr val="bg1"/>
                </a:solidFill>
                <a:latin typeface="Bernard MT Condensed" pitchFamily="18" charset="0"/>
              </a:rPr>
              <a:t>, 14 </a:t>
            </a:r>
            <a:r>
              <a:rPr lang="en-US" sz="3100" dirty="0" err="1" smtClean="0">
                <a:solidFill>
                  <a:schemeClr val="bg1"/>
                </a:solidFill>
                <a:latin typeface="Bernard MT Condensed" pitchFamily="18" charset="0"/>
              </a:rPr>
              <a:t>Maret</a:t>
            </a:r>
            <a:r>
              <a:rPr lang="en-US" sz="3100" dirty="0" smtClean="0">
                <a:solidFill>
                  <a:schemeClr val="bg1"/>
                </a:solidFill>
                <a:latin typeface="Bernard MT Condensed" pitchFamily="18" charset="0"/>
              </a:rPr>
              <a:t> 2022</a:t>
            </a:r>
            <a:endParaRPr lang="en-US" sz="31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88840"/>
            <a:ext cx="5760640" cy="4525963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latin typeface="Berlin Sans FB Demi" pitchFamily="34" charset="0"/>
              </a:rPr>
              <a:t>Ibrani</a:t>
            </a:r>
            <a:r>
              <a:rPr lang="en-US" dirty="0" smtClean="0">
                <a:latin typeface="Berlin Sans FB Demi" pitchFamily="34" charset="0"/>
              </a:rPr>
              <a:t> 12:23 </a:t>
            </a:r>
          </a:p>
          <a:p>
            <a:pPr marL="0" indent="0">
              <a:buNone/>
            </a:pPr>
            <a:r>
              <a:rPr lang="en-US" dirty="0" smtClean="0">
                <a:latin typeface="Berlin Sans FB" pitchFamily="34" charset="0"/>
              </a:rPr>
              <a:t>“</a:t>
            </a:r>
            <a:r>
              <a:rPr lang="en-US" dirty="0" err="1" smtClean="0">
                <a:latin typeface="Berlin Sans FB" pitchFamily="34" charset="0"/>
              </a:rPr>
              <a:t>dan</a:t>
            </a:r>
            <a:r>
              <a:rPr lang="en-US" dirty="0" smtClean="0">
                <a:latin typeface="Berlin Sans FB" pitchFamily="34" charset="0"/>
              </a:rPr>
              <a:t> </a:t>
            </a:r>
            <a:r>
              <a:rPr lang="en-US" dirty="0" err="1" smtClean="0">
                <a:latin typeface="Berlin Sans FB" pitchFamily="34" charset="0"/>
              </a:rPr>
              <a:t>kepada</a:t>
            </a:r>
            <a:r>
              <a:rPr lang="en-US" dirty="0" smtClean="0">
                <a:latin typeface="Berlin Sans FB" pitchFamily="34" charset="0"/>
              </a:rPr>
              <a:t> </a:t>
            </a:r>
            <a:r>
              <a:rPr lang="en-US" dirty="0" err="1" smtClean="0">
                <a:latin typeface="Berlin Sans FB" pitchFamily="34" charset="0"/>
              </a:rPr>
              <a:t>jemaat</a:t>
            </a:r>
            <a:r>
              <a:rPr lang="en-US" dirty="0" smtClean="0">
                <a:latin typeface="Berlin Sans FB" pitchFamily="34" charset="0"/>
              </a:rPr>
              <a:t> </a:t>
            </a:r>
            <a:r>
              <a:rPr lang="en-US" dirty="0" err="1" smtClean="0">
                <a:latin typeface="Berlin Sans FB" pitchFamily="34" charset="0"/>
              </a:rPr>
              <a:t>anak-anak</a:t>
            </a:r>
            <a:r>
              <a:rPr lang="en-US" dirty="0" smtClean="0">
                <a:latin typeface="Berlin Sans FB" pitchFamily="34" charset="0"/>
              </a:rPr>
              <a:t> </a:t>
            </a:r>
            <a:r>
              <a:rPr lang="en-US" dirty="0" err="1" smtClean="0">
                <a:latin typeface="Berlin Sans FB" pitchFamily="34" charset="0"/>
              </a:rPr>
              <a:t>sulung</a:t>
            </a:r>
            <a:r>
              <a:rPr lang="en-US" dirty="0" smtClean="0">
                <a:latin typeface="Berlin Sans FB" pitchFamily="34" charset="0"/>
              </a:rPr>
              <a:t>, yang </a:t>
            </a:r>
            <a:r>
              <a:rPr lang="en-US" dirty="0" err="1" smtClean="0">
                <a:latin typeface="Berlin Sans FB" pitchFamily="34" charset="0"/>
              </a:rPr>
              <a:t>namanya</a:t>
            </a:r>
            <a:r>
              <a:rPr lang="en-US" dirty="0" smtClean="0">
                <a:latin typeface="Berlin Sans FB" pitchFamily="34" charset="0"/>
              </a:rPr>
              <a:t> </a:t>
            </a:r>
            <a:r>
              <a:rPr lang="en-US" dirty="0" err="1" smtClean="0">
                <a:latin typeface="Berlin Sans FB" pitchFamily="34" charset="0"/>
              </a:rPr>
              <a:t>terdaftar</a:t>
            </a:r>
            <a:r>
              <a:rPr lang="en-US" dirty="0" smtClean="0">
                <a:latin typeface="Berlin Sans FB" pitchFamily="34" charset="0"/>
              </a:rPr>
              <a:t> di </a:t>
            </a:r>
            <a:r>
              <a:rPr lang="en-US" dirty="0" err="1" smtClean="0">
                <a:latin typeface="Berlin Sans FB" pitchFamily="34" charset="0"/>
              </a:rPr>
              <a:t>sorga</a:t>
            </a:r>
            <a:r>
              <a:rPr lang="en-US" dirty="0" smtClean="0">
                <a:latin typeface="Berlin Sans FB" pitchFamily="34" charset="0"/>
              </a:rPr>
              <a:t>, </a:t>
            </a:r>
            <a:r>
              <a:rPr lang="en-US" dirty="0" err="1" smtClean="0">
                <a:latin typeface="Berlin Sans FB" pitchFamily="34" charset="0"/>
              </a:rPr>
              <a:t>dan</a:t>
            </a:r>
            <a:r>
              <a:rPr lang="en-US" dirty="0" smtClean="0">
                <a:latin typeface="Berlin Sans FB" pitchFamily="34" charset="0"/>
              </a:rPr>
              <a:t> </a:t>
            </a:r>
            <a:r>
              <a:rPr lang="en-US" dirty="0" err="1" smtClean="0">
                <a:latin typeface="Berlin Sans FB" pitchFamily="34" charset="0"/>
              </a:rPr>
              <a:t>kepada</a:t>
            </a:r>
            <a:r>
              <a:rPr lang="en-US" dirty="0" smtClean="0">
                <a:latin typeface="Berlin Sans FB" pitchFamily="34" charset="0"/>
              </a:rPr>
              <a:t> Allah, yang </a:t>
            </a:r>
            <a:r>
              <a:rPr lang="en-US" dirty="0" err="1" smtClean="0">
                <a:latin typeface="Berlin Sans FB" pitchFamily="34" charset="0"/>
              </a:rPr>
              <a:t>menghakimi</a:t>
            </a:r>
            <a:r>
              <a:rPr lang="en-US" dirty="0" smtClean="0">
                <a:latin typeface="Berlin Sans FB" pitchFamily="34" charset="0"/>
              </a:rPr>
              <a:t> </a:t>
            </a:r>
            <a:r>
              <a:rPr lang="en-US" dirty="0" err="1" smtClean="0">
                <a:latin typeface="Berlin Sans FB" pitchFamily="34" charset="0"/>
              </a:rPr>
              <a:t>semua</a:t>
            </a:r>
            <a:r>
              <a:rPr lang="en-US" dirty="0" smtClean="0">
                <a:latin typeface="Berlin Sans FB" pitchFamily="34" charset="0"/>
              </a:rPr>
              <a:t> orang, </a:t>
            </a:r>
            <a:r>
              <a:rPr lang="en-US" dirty="0" err="1" smtClean="0">
                <a:latin typeface="Berlin Sans FB" pitchFamily="34" charset="0"/>
              </a:rPr>
              <a:t>dan</a:t>
            </a:r>
            <a:r>
              <a:rPr lang="en-US" dirty="0" smtClean="0">
                <a:latin typeface="Berlin Sans FB" pitchFamily="34" charset="0"/>
              </a:rPr>
              <a:t> </a:t>
            </a:r>
            <a:r>
              <a:rPr lang="en-US" dirty="0" err="1" smtClean="0">
                <a:latin typeface="Berlin Sans FB" pitchFamily="34" charset="0"/>
              </a:rPr>
              <a:t>kepada</a:t>
            </a:r>
            <a:r>
              <a:rPr lang="en-US" dirty="0" smtClean="0">
                <a:latin typeface="Berlin Sans FB" pitchFamily="34" charset="0"/>
              </a:rPr>
              <a:t> </a:t>
            </a:r>
            <a:r>
              <a:rPr lang="en-US" dirty="0" err="1" smtClean="0">
                <a:latin typeface="Berlin Sans FB" pitchFamily="34" charset="0"/>
              </a:rPr>
              <a:t>roh-roh</a:t>
            </a:r>
            <a:r>
              <a:rPr lang="en-US" dirty="0" smtClean="0">
                <a:latin typeface="Berlin Sans FB" pitchFamily="34" charset="0"/>
              </a:rPr>
              <a:t> orang-orang </a:t>
            </a:r>
            <a:r>
              <a:rPr lang="en-US" dirty="0" err="1" smtClean="0">
                <a:latin typeface="Berlin Sans FB" pitchFamily="34" charset="0"/>
              </a:rPr>
              <a:t>benar</a:t>
            </a:r>
            <a:r>
              <a:rPr lang="en-US" dirty="0" smtClean="0">
                <a:latin typeface="Berlin Sans FB" pitchFamily="34" charset="0"/>
              </a:rPr>
              <a:t> yang </a:t>
            </a:r>
            <a:r>
              <a:rPr lang="en-US" dirty="0" err="1" smtClean="0">
                <a:latin typeface="Berlin Sans FB" pitchFamily="34" charset="0"/>
              </a:rPr>
              <a:t>telah</a:t>
            </a:r>
            <a:r>
              <a:rPr lang="en-US" dirty="0" smtClean="0">
                <a:latin typeface="Berlin Sans FB" pitchFamily="34" charset="0"/>
              </a:rPr>
              <a:t> </a:t>
            </a:r>
            <a:r>
              <a:rPr lang="en-US" dirty="0" err="1" smtClean="0">
                <a:latin typeface="Berlin Sans FB" pitchFamily="34" charset="0"/>
              </a:rPr>
              <a:t>menjadi</a:t>
            </a:r>
            <a:r>
              <a:rPr lang="en-US" dirty="0" smtClean="0">
                <a:latin typeface="Berlin Sans FB" pitchFamily="34" charset="0"/>
              </a:rPr>
              <a:t> </a:t>
            </a:r>
            <a:r>
              <a:rPr lang="en-US" dirty="0" err="1" smtClean="0">
                <a:latin typeface="Berlin Sans FB" pitchFamily="34" charset="0"/>
              </a:rPr>
              <a:t>sempurna</a:t>
            </a:r>
            <a:r>
              <a:rPr lang="en-US" dirty="0" smtClean="0">
                <a:latin typeface="Berlin Sans FB" pitchFamily="34" charset="0"/>
              </a:rPr>
              <a:t>”.</a:t>
            </a:r>
            <a:endParaRPr lang="en-US" dirty="0">
              <a:latin typeface="Berlin Sans FB" pitchFamily="34" charset="0"/>
            </a:endParaRPr>
          </a:p>
        </p:txBody>
      </p:sp>
      <p:pic>
        <p:nvPicPr>
          <p:cNvPr id="6" name="Picture 2" descr="OPINION: How the Bible works – Cranbrook Daily Townsma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5" r="28013" b="10505"/>
          <a:stretch/>
        </p:blipFill>
        <p:spPr bwMode="auto">
          <a:xfrm>
            <a:off x="5969349" y="2615952"/>
            <a:ext cx="2897641" cy="31856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49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1853</Words>
  <Application>Microsoft Office PowerPoint</Application>
  <PresentationFormat>On-screen Show (4:3)</PresentationFormat>
  <Paragraphs>76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MENERIMA KERAJAAN  YANG TIDAK </vt:lpstr>
      <vt:lpstr>IBRANI 12 : 28</vt:lpstr>
      <vt:lpstr>PowerPoint Presentation</vt:lpstr>
      <vt:lpstr>KAMU SUDAH DATANG KE BUKIT SION Minggu, 13 Maret 2022</vt:lpstr>
      <vt:lpstr>Apa yang menjadi dasar bagi kita sehingga kita dimungkinkan untuk datang ke Bukit Sion, ke kota Allah yang hidup, Yerusalem sorgawi, dalam pesta perayaan atau kumpulan yang meriah? Ibrani 12:22-24</vt:lpstr>
      <vt:lpstr>Apa yang menjadi dasar bagi kita sehingga kita dimungkinkan untuk datang ke Bukit Sion, ke kota Allah yang hidup, Yerusalem sorgawi, dalam pesta perayaan atau kumpulan yang meriah? Ibrani 12:22-24</vt:lpstr>
      <vt:lpstr>Pesta perayaan apakah yang terjadi di Bukit Sion dan mengapa di Bukit Sion?</vt:lpstr>
      <vt:lpstr>PowerPoint Presentation</vt:lpstr>
      <vt:lpstr>KAMU TELAH DATANG KEPADA ALLAH,  HAKIM DARI SEMUA Senin, 14 Maret 2022</vt:lpstr>
      <vt:lpstr>Jika pertemuan di Bukit Sion, Yerusalem surgawi adalah sebuah  pesta perayaan, mengapa Tuhan digambarkan sebagai hakim?  Ibrani 12:22-29, Daniel 7:9-10, 13-22</vt:lpstr>
      <vt:lpstr>PowerPoint Presentation</vt:lpstr>
      <vt:lpstr>PowerPoint Presentation</vt:lpstr>
      <vt:lpstr>MENGGONCANGKAN LANGIT DAN BUMI Selasa, 15 Maret 2022</vt:lpstr>
      <vt:lpstr>Apa artinya dan tujuannya Tuhan  menggoncangkan langit dan bumi? Hagai 2:6-9, 20-22;  Mazmur 96:9-10; 99:1; Ibrani 12:26-27.</vt:lpstr>
      <vt:lpstr>Mengapa Tuhan katakan bahwa Ia akan menggoncangkan "Satu kali lagi"?</vt:lpstr>
      <vt:lpstr>PowerPoint Presentation</vt:lpstr>
      <vt:lpstr>KERAJAAN YANG TIDAK TERGONCANGKAN Rabu, 16 Maret 2022</vt:lpstr>
      <vt:lpstr>Namun, ada beberapa hal yang tidak akan tergoncangkan, yaitu :</vt:lpstr>
      <vt:lpstr>PowerPoint Presentation</vt:lpstr>
      <vt:lpstr>MARILAH KITA MENGUCAP SYUKUR Kamis, 17 Maret 2022</vt:lpstr>
      <vt:lpstr>Seperti apakah penyembahan yang diterima Tuhan? Ibrani 12:28, 13:15-16</vt:lpstr>
      <vt:lpstr>PowerPoint Presentation</vt:lpstr>
      <vt:lpstr>Ibrani 13:15-16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MENERIMA KERAJAAN YANG TIDAK TERGONCANGKAN</dc:title>
  <dc:creator>HP</dc:creator>
  <cp:lastModifiedBy>HP</cp:lastModifiedBy>
  <cp:revision>18</cp:revision>
  <dcterms:created xsi:type="dcterms:W3CDTF">2022-03-15T10:42:41Z</dcterms:created>
  <dcterms:modified xsi:type="dcterms:W3CDTF">2022-03-18T01:31:54Z</dcterms:modified>
</cp:coreProperties>
</file>