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58" r:id="rId5"/>
    <p:sldId id="259" r:id="rId6"/>
    <p:sldId id="260" r:id="rId7"/>
    <p:sldId id="261" r:id="rId8"/>
    <p:sldId id="262" r:id="rId9"/>
    <p:sldId id="280" r:id="rId10"/>
    <p:sldId id="28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82" r:id="rId19"/>
    <p:sldId id="270" r:id="rId20"/>
    <p:sldId id="271" r:id="rId21"/>
    <p:sldId id="272" r:id="rId22"/>
    <p:sldId id="273" r:id="rId23"/>
    <p:sldId id="275" r:id="rId24"/>
    <p:sldId id="274" r:id="rId25"/>
    <p:sldId id="276" r:id="rId26"/>
    <p:sldId id="283" r:id="rId27"/>
    <p:sldId id="277" r:id="rId28"/>
    <p:sldId id="278" r:id="rId29"/>
    <p:sldId id="279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6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1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19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1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47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6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23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4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0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7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D60E5-CFBD-4563-8F2F-02E037307334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CC249-0006-47A7-884A-949232B0A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1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 descr="Una persona con un vestido de colores&#10;&#10;Descripción generada automáticamente con confianza baja">
            <a:extLst>
              <a:ext uri="{FF2B5EF4-FFF2-40B4-BE49-F238E27FC236}">
                <a16:creationId xmlns:a16="http://schemas.microsoft.com/office/drawing/2014/main" xmlns="" id="{D3CC88AD-C5F7-4BB2-9B40-F64B604A5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" y="10"/>
            <a:ext cx="9143981" cy="6857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1452" y="175457"/>
            <a:ext cx="4221089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9" y="44371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Impact" pitchFamily="34" charset="0"/>
              </a:rPr>
              <a:t>YESUS  MEMBUKA  JALAN </a:t>
            </a:r>
            <a:r>
              <a:rPr lang="en-US" dirty="0" smtClean="0">
                <a:latin typeface="Impact" pitchFamily="34" charset="0"/>
              </a:rPr>
              <a:t/>
            </a:r>
            <a:br>
              <a:rPr lang="en-US" dirty="0" smtClean="0">
                <a:latin typeface="Impact" pitchFamily="34" charset="0"/>
              </a:rPr>
            </a:br>
            <a:r>
              <a:rPr lang="en-US" sz="6000" dirty="0" smtClean="0">
                <a:solidFill>
                  <a:srgbClr val="002060"/>
                </a:solidFill>
                <a:latin typeface="Blacklisted" pitchFamily="2" charset="0"/>
              </a:rPr>
              <a:t>MELALUI  </a:t>
            </a:r>
            <a:r>
              <a:rPr lang="en-US" sz="6000" dirty="0" smtClean="0">
                <a:solidFill>
                  <a:srgbClr val="002060"/>
                </a:solidFill>
                <a:latin typeface="Blacklisted" pitchFamily="2" charset="0"/>
              </a:rPr>
              <a:t>TABIR</a:t>
            </a:r>
            <a:endParaRPr lang="en-US" sz="6000" dirty="0">
              <a:solidFill>
                <a:srgbClr val="002060"/>
              </a:solidFill>
              <a:latin typeface="Blacklisted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544" y="6093296"/>
            <a:ext cx="6400800" cy="766936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Bahnschrift SemiBold Condensed" pitchFamily="34" charset="0"/>
              </a:rPr>
              <a:t>Pelajaran</a:t>
            </a:r>
            <a:r>
              <a:rPr lang="en-US" dirty="0" smtClean="0">
                <a:solidFill>
                  <a:schemeClr val="tx1"/>
                </a:solidFill>
                <a:latin typeface="Bahnschrift SemiBold Condensed" pitchFamily="34" charset="0"/>
              </a:rPr>
              <a:t> ke-10, </a:t>
            </a:r>
            <a:r>
              <a:rPr lang="en-US" dirty="0" err="1" smtClean="0">
                <a:solidFill>
                  <a:schemeClr val="tx1"/>
                </a:solidFill>
                <a:latin typeface="Bahnschrift SemiBold Condensed" pitchFamily="34" charset="0"/>
              </a:rPr>
              <a:t>Triwulan</a:t>
            </a:r>
            <a:r>
              <a:rPr lang="en-US" dirty="0" smtClean="0">
                <a:solidFill>
                  <a:schemeClr val="tx1"/>
                </a:solidFill>
                <a:latin typeface="Bahnschrift SemiBold Condensed" pitchFamily="34" charset="0"/>
              </a:rPr>
              <a:t> I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Bahnschrift SemiBold Condensed" pitchFamily="34" charset="0"/>
              </a:rPr>
              <a:t>Tahun</a:t>
            </a:r>
            <a:r>
              <a:rPr lang="en-US" dirty="0" smtClean="0">
                <a:solidFill>
                  <a:schemeClr val="tx1"/>
                </a:solidFill>
                <a:latin typeface="Bahnschrift SemiBold Condensed" pitchFamily="34" charset="0"/>
              </a:rPr>
              <a:t> 2022</a:t>
            </a:r>
            <a:endParaRPr lang="en-US" dirty="0">
              <a:solidFill>
                <a:schemeClr val="tx1"/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11515"/>
          <a:stretch/>
        </p:blipFill>
        <p:spPr bwMode="auto">
          <a:xfrm>
            <a:off x="0" y="1990"/>
            <a:ext cx="9149392" cy="685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4762872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Dia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telah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membuat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janji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nyata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bagi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orang-orang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percaya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melakukan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perjalanan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untuk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"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mencari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suatu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tanah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air,"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merindukan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"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tanah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air yang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lebih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baik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"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menanti-nantikan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"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kota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direncanakan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dibangun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Eras Bold ITC" pitchFamily="34" charset="0"/>
              </a:rPr>
              <a:t>oleh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 Allah" [</a:t>
            </a:r>
            <a:r>
              <a:rPr lang="en-US" sz="2800" dirty="0" err="1" smtClean="0">
                <a:solidFill>
                  <a:srgbClr val="002060"/>
                </a:solidFill>
                <a:latin typeface="Eras Bold ITC" pitchFamily="34" charset="0"/>
              </a:rPr>
              <a:t>Ibrani</a:t>
            </a:r>
            <a:r>
              <a:rPr lang="en-US" sz="28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Eras Bold ITC" pitchFamily="34" charset="0"/>
              </a:rPr>
              <a:t>11:10,13-16].</a:t>
            </a:r>
          </a:p>
          <a:p>
            <a:endParaRPr lang="en-US" sz="2800" dirty="0">
              <a:solidFill>
                <a:srgbClr val="002060"/>
              </a:solidFill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6552728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864" y="134888"/>
            <a:ext cx="8229600" cy="1143000"/>
          </a:xfrm>
        </p:spPr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UNDANGAN TUHAN</a:t>
            </a:r>
            <a:b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fi-FI" sz="2800" dirty="0" smtClean="0">
                <a:solidFill>
                  <a:schemeClr val="bg1"/>
                </a:solidFill>
                <a:latin typeface="Bernard MT Condensed" pitchFamily="18" charset="0"/>
              </a:rPr>
              <a:t>Senin, 28 Februari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61" y="1412776"/>
            <a:ext cx="5427775" cy="338437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 smtClean="0">
                <a:latin typeface="Berlin Sans FB" pitchFamily="34" charset="0"/>
              </a:rPr>
              <a:t>Rasul</a:t>
            </a:r>
            <a:r>
              <a:rPr lang="en-US" sz="2600" dirty="0" smtClean="0">
                <a:latin typeface="Berlin Sans FB" pitchFamily="34" charset="0"/>
              </a:rPr>
              <a:t> Paulus </a:t>
            </a:r>
            <a:r>
              <a:rPr lang="en-US" sz="2600" dirty="0" err="1" smtClean="0">
                <a:latin typeface="Berlin Sans FB" pitchFamily="34" charset="0"/>
              </a:rPr>
              <a:t>dalam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Ibrani</a:t>
            </a:r>
            <a:r>
              <a:rPr lang="en-US" sz="2600" dirty="0" smtClean="0">
                <a:latin typeface="Berlin Sans FB" pitchFamily="34" charset="0"/>
              </a:rPr>
              <a:t> 12:18-21 </a:t>
            </a:r>
            <a:r>
              <a:rPr lang="en-US" sz="2600" dirty="0" err="1" smtClean="0">
                <a:latin typeface="Berlin Sans FB" pitchFamily="34" charset="0"/>
              </a:rPr>
              <a:t>mengingatkan</a:t>
            </a:r>
            <a:r>
              <a:rPr lang="en-US" sz="2600" dirty="0" smtClean="0">
                <a:latin typeface="Berlin Sans FB" pitchFamily="34" charset="0"/>
              </a:rPr>
              <a:t> orang </a:t>
            </a:r>
            <a:r>
              <a:rPr lang="en-US" sz="2600" dirty="0" err="1" smtClean="0">
                <a:latin typeface="Berlin Sans FB" pitchFamily="34" charset="0"/>
              </a:rPr>
              <a:t>Ibrani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akan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pengalaman</a:t>
            </a:r>
            <a:r>
              <a:rPr lang="en-US" sz="2600" dirty="0" smtClean="0">
                <a:latin typeface="Berlin Sans FB" pitchFamily="34" charset="0"/>
              </a:rPr>
              <a:t> Israel </a:t>
            </a:r>
            <a:r>
              <a:rPr lang="en-US" sz="2600" dirty="0" err="1" smtClean="0">
                <a:latin typeface="Berlin Sans FB" pitchFamily="34" charset="0"/>
              </a:rPr>
              <a:t>saat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berada</a:t>
            </a:r>
            <a:r>
              <a:rPr lang="en-US" sz="2600" dirty="0" smtClean="0">
                <a:latin typeface="Berlin Sans FB" pitchFamily="34" charset="0"/>
              </a:rPr>
              <a:t> di </a:t>
            </a:r>
            <a:r>
              <a:rPr lang="en-US" sz="2600" dirty="0" err="1" smtClean="0">
                <a:latin typeface="Berlin Sans FB" pitchFamily="34" charset="0"/>
              </a:rPr>
              <a:t>Gunung</a:t>
            </a:r>
            <a:r>
              <a:rPr lang="en-US" sz="2600" dirty="0" smtClean="0">
                <a:latin typeface="Berlin Sans FB" pitchFamily="34" charset="0"/>
              </a:rPr>
              <a:t> Sinai. </a:t>
            </a:r>
          </a:p>
          <a:p>
            <a:pPr marL="0" indent="0">
              <a:buNone/>
            </a:pP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Tuhan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memanggil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Israel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mendekat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kepada-Nya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ini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adalah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sebuah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undangan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yang Istimewa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untuk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bertemu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TUHAN.</a:t>
            </a:r>
            <a:r>
              <a:rPr lang="en-US" sz="2600" dirty="0" smtClean="0">
                <a:latin typeface="Gill Sans Ultra Bold Condensed" pitchFamily="34" charset="0"/>
              </a:rPr>
              <a:t> </a:t>
            </a:r>
            <a:endParaRPr lang="en-US" sz="26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50810"/>
            <a:ext cx="3361556" cy="3361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6592" y="5301208"/>
            <a:ext cx="813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Kitab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Keluaran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19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mencatat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peristiwa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tersebut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dan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bagaimana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Musa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memberikan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petunjuk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persiapan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untuk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menyambut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undangan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Futura Md BT" pitchFamily="34" charset="0"/>
              </a:rPr>
              <a:t>tersebut</a:t>
            </a:r>
            <a:r>
              <a:rPr lang="en-US" sz="2400" dirty="0">
                <a:solidFill>
                  <a:srgbClr val="002060"/>
                </a:solidFill>
                <a:latin typeface="Futura Md B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734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Apakah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persiapan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harus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dilakukan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Israel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bertemu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dengan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?</a:t>
            </a:r>
            <a:endParaRPr lang="en-US" sz="2800" dirty="0">
              <a:solidFill>
                <a:srgbClr val="C0000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480" y="2204864"/>
            <a:ext cx="5915000" cy="4565104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perlu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menguduskan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diri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sendiri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terlebih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dahulu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harus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mencuci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pakaian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Keluaran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19: 10-15].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naik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tanpa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persiapan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akan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mati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.   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Setelah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mempersiapkan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diri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selama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dua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hari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kemudian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apabila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sangkakala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berbunyi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panjang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"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hari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ketiga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memerintahkan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boleh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mendaki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gunung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" [</a:t>
            </a:r>
            <a:r>
              <a:rPr lang="en-US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Keluaran</a:t>
            </a:r>
            <a:r>
              <a:rPr lang="en-US" dirty="0" smtClean="0">
                <a:solidFill>
                  <a:schemeClr val="bg1"/>
                </a:solidFill>
                <a:latin typeface="Bahnschrift SemiBold Condensed" pitchFamily="34" charset="0"/>
              </a:rPr>
              <a:t> 19:13]. </a:t>
            </a:r>
            <a:endParaRPr lang="en-US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2" y="4089082"/>
            <a:ext cx="2436262" cy="243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0051"/>
            <a:ext cx="2208762" cy="255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Apa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tujuan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Tuhan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memanggil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Israel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untuk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datang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mendekat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kepada-Nya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dan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bagaimana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respon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orang Israel?</a:t>
            </a:r>
            <a:endParaRPr lang="en-US" sz="24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60" y="1628800"/>
            <a:ext cx="8435280" cy="499715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Tuhan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ingin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mereka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memiliki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pengalaman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yang Musa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para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pemimpin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mereka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akan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miliki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ketika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mereka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mendaki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gunung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"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memandang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Allah,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lalu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makan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4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minum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" di 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hadirat-Nya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[</a:t>
            </a:r>
            <a:r>
              <a:rPr lang="en-US" sz="2400" dirty="0" err="1" smtClean="0">
                <a:solidFill>
                  <a:srgbClr val="C00000"/>
                </a:solidFill>
                <a:latin typeface="Berlin Sans FB" pitchFamily="34" charset="0"/>
              </a:rPr>
              <a:t>Keluaran</a:t>
            </a:r>
            <a:r>
              <a:rPr lang="en-US" sz="2400" dirty="0" smtClean="0">
                <a:solidFill>
                  <a:srgbClr val="C00000"/>
                </a:solidFill>
                <a:latin typeface="Berlin Sans FB" pitchFamily="34" charset="0"/>
              </a:rPr>
              <a:t> 24: 9-11].    </a:t>
            </a:r>
            <a:endParaRPr lang="en-US" sz="2400" dirty="0">
              <a:solidFill>
                <a:srgbClr val="C00000"/>
              </a:solidFill>
              <a:latin typeface="Berlin Sans FB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Orang-orang Israel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kemudian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menyadari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bahwa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mereka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telah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melihat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kemuliaan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Tuhan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dan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adalah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mungkin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bagi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Allah 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berbicara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"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dengan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manusia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dan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manusia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itu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tetap</a:t>
            </a:r>
            <a:r>
              <a:rPr lang="en-US" sz="24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hidup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" [</a:t>
            </a:r>
            <a:r>
              <a:rPr lang="en-US" sz="2400" dirty="0" err="1" smtClean="0">
                <a:solidFill>
                  <a:srgbClr val="002060"/>
                </a:solidFill>
                <a:latin typeface="Britannic Bold" pitchFamily="34" charset="0"/>
              </a:rPr>
              <a:t>Ulangan</a:t>
            </a:r>
            <a:r>
              <a:rPr lang="en-US" sz="2400" dirty="0" smtClean="0">
                <a:solidFill>
                  <a:srgbClr val="002060"/>
                </a:solidFill>
                <a:latin typeface="Britannic Bold" pitchFamily="34" charset="0"/>
              </a:rPr>
              <a:t> 5: 24].    </a:t>
            </a:r>
            <a:endParaRPr lang="en-US" sz="2400" dirty="0">
              <a:solidFill>
                <a:srgbClr val="002060"/>
              </a:solidFill>
              <a:latin typeface="Britannic Bold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Eras Demi ITC" pitchFamily="34" charset="0"/>
              </a:rPr>
              <a:t>Kurang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percaya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membuat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mereka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tidak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berani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mendekat</a:t>
            </a:r>
            <a:r>
              <a:rPr lang="en-US" sz="2400" dirty="0" smtClean="0">
                <a:latin typeface="Eras Demi ITC" pitchFamily="34" charset="0"/>
              </a:rPr>
              <a:t> </a:t>
            </a:r>
            <a:r>
              <a:rPr lang="en-US" sz="2400" dirty="0" smtClean="0">
                <a:latin typeface="Bahnschrift SemiBold Condensed" pitchFamily="34" charset="0"/>
              </a:rPr>
              <a:t>[</a:t>
            </a:r>
            <a:r>
              <a:rPr lang="en-US" sz="2400" dirty="0" err="1" smtClean="0">
                <a:latin typeface="Bahnschrift SemiBold Condensed" pitchFamily="34" charset="0"/>
              </a:rPr>
              <a:t>Keluaran</a:t>
            </a:r>
            <a:r>
              <a:rPr lang="en-US" sz="2400" dirty="0" smtClean="0">
                <a:latin typeface="Bahnschrift SemiBold Condensed" pitchFamily="34" charset="0"/>
              </a:rPr>
              <a:t> 20:18-21]. </a:t>
            </a:r>
            <a:r>
              <a:rPr lang="en-US" sz="2400" dirty="0" err="1" smtClean="0">
                <a:latin typeface="Bahnschrift SemiBold Condensed" pitchFamily="34" charset="0"/>
              </a:rPr>
              <a:t>Bertahun-tahun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kemudian</a:t>
            </a:r>
            <a:r>
              <a:rPr lang="en-US" sz="2400" dirty="0" smtClean="0">
                <a:latin typeface="Bahnschrift SemiBold Condensed" pitchFamily="34" charset="0"/>
              </a:rPr>
              <a:t> Musa </a:t>
            </a:r>
            <a:r>
              <a:rPr lang="en-US" sz="2400" dirty="0" err="1" smtClean="0">
                <a:latin typeface="Bahnschrift SemiBold Condensed" pitchFamily="34" charset="0"/>
              </a:rPr>
              <a:t>menjelaskan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kitab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Ulangan</a:t>
            </a:r>
            <a:r>
              <a:rPr lang="en-US" sz="2400" dirty="0" smtClean="0">
                <a:latin typeface="Bahnschrift SemiBold Condensed" pitchFamily="34" charset="0"/>
              </a:rPr>
              <a:t>: "</a:t>
            </a:r>
            <a:r>
              <a:rPr lang="en-US" sz="2400" dirty="0" err="1" smtClean="0">
                <a:latin typeface="Gill Sans Ultra Bold Condensed" pitchFamily="34" charset="0"/>
              </a:rPr>
              <a:t>kamu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takut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kepada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api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dan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kamu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tidak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naik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ke</a:t>
            </a:r>
            <a:r>
              <a:rPr lang="en-US" sz="2400" dirty="0" smtClean="0"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latin typeface="Gill Sans Ultra Bold Condensed" pitchFamily="34" charset="0"/>
              </a:rPr>
              <a:t>gunung</a:t>
            </a:r>
            <a:r>
              <a:rPr lang="en-US" sz="2400" dirty="0" smtClean="0">
                <a:latin typeface="Bahnschrift SemiBold Condensed" pitchFamily="34" charset="0"/>
              </a:rPr>
              <a:t>" [</a:t>
            </a:r>
            <a:r>
              <a:rPr lang="en-US" sz="2400" dirty="0" err="1" smtClean="0">
                <a:latin typeface="Bahnschrift SemiBold Condensed" pitchFamily="34" charset="0"/>
              </a:rPr>
              <a:t>Ulangan</a:t>
            </a:r>
            <a:r>
              <a:rPr lang="en-US" sz="2400" dirty="0" smtClean="0">
                <a:latin typeface="Bahnschrift SemiBold Condensed" pitchFamily="34" charset="0"/>
              </a:rPr>
              <a:t> 5: 5]. </a:t>
            </a:r>
            <a:r>
              <a:rPr lang="en-US" sz="2400" dirty="0" err="1" smtClean="0">
                <a:latin typeface="Impact" pitchFamily="34" charset="0"/>
              </a:rPr>
              <a:t>Sebaliknya</a:t>
            </a:r>
            <a:r>
              <a:rPr lang="en-US" sz="2400" dirty="0" smtClean="0">
                <a:latin typeface="Impact" pitchFamily="34" charset="0"/>
              </a:rPr>
              <a:t>, </a:t>
            </a:r>
            <a:r>
              <a:rPr lang="en-US" sz="2400" dirty="0" err="1" smtClean="0">
                <a:latin typeface="Impact" pitchFamily="34" charset="0"/>
              </a:rPr>
              <a:t>mereka</a:t>
            </a:r>
            <a:r>
              <a:rPr lang="en-US" sz="2400" dirty="0" smtClean="0">
                <a:latin typeface="Impact" pitchFamily="34" charset="0"/>
              </a:rPr>
              <a:t> </a:t>
            </a:r>
            <a:r>
              <a:rPr lang="en-US" sz="2400" dirty="0" err="1" smtClean="0">
                <a:latin typeface="Impact" pitchFamily="34" charset="0"/>
              </a:rPr>
              <a:t>meminta</a:t>
            </a:r>
            <a:r>
              <a:rPr lang="en-US" sz="2400" dirty="0" smtClean="0">
                <a:latin typeface="Impact" pitchFamily="34" charset="0"/>
              </a:rPr>
              <a:t> Musa </a:t>
            </a:r>
            <a:r>
              <a:rPr lang="en-US" sz="2400" dirty="0" err="1" smtClean="0">
                <a:latin typeface="Impact" pitchFamily="34" charset="0"/>
              </a:rPr>
              <a:t>menjadi</a:t>
            </a:r>
            <a:r>
              <a:rPr lang="en-US" sz="2400" dirty="0" smtClean="0">
                <a:latin typeface="Impact" pitchFamily="34" charset="0"/>
              </a:rPr>
              <a:t> </a:t>
            </a:r>
            <a:r>
              <a:rPr lang="en-US" sz="2400" dirty="0" err="1" smtClean="0">
                <a:latin typeface="Impact" pitchFamily="34" charset="0"/>
              </a:rPr>
              <a:t>perantara</a:t>
            </a:r>
            <a:r>
              <a:rPr lang="en-US" sz="2400" dirty="0" smtClean="0">
                <a:latin typeface="Impact" pitchFamily="34" charset="0"/>
              </a:rPr>
              <a:t> </a:t>
            </a:r>
            <a:r>
              <a:rPr lang="en-US" sz="2400" dirty="0" err="1" smtClean="0">
                <a:latin typeface="Impact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Ulangan</a:t>
            </a:r>
            <a:r>
              <a:rPr lang="en-US" sz="2400" dirty="0" smtClean="0">
                <a:latin typeface="Bahnschrift SemiBold Condensed" pitchFamily="34" charset="0"/>
              </a:rPr>
              <a:t> 5: 25-27]</a:t>
            </a:r>
            <a:endParaRPr lang="en-US" sz="24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98178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Manifestasi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Tuhan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dari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kekudusan-Nya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dinyatakan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di </a:t>
            </a: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Gunung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Sinai </a:t>
            </a:r>
            <a:r>
              <a:rPr lang="en-US" sz="3200" dirty="0" err="1" smtClean="0">
                <a:solidFill>
                  <a:schemeClr val="bg1"/>
                </a:solidFill>
                <a:latin typeface="Eras Bold ITC" pitchFamily="34" charset="0"/>
              </a:rPr>
              <a:t>mengajarkan</a:t>
            </a:r>
            <a:r>
              <a:rPr lang="en-US" sz="3200" dirty="0" smtClean="0">
                <a:solidFill>
                  <a:schemeClr val="bg1"/>
                </a:solidFill>
                <a:latin typeface="Eras Bold ITC" pitchFamily="34" charset="0"/>
              </a:rPr>
              <a:t> :</a:t>
            </a:r>
            <a:endParaRPr lang="en-US" sz="32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464496"/>
          </a:xfrm>
          <a:solidFill>
            <a:schemeClr val="bg1">
              <a:alpha val="84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Semua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orang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harus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belajar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"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takut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",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atau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menghormati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Tuhan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. "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Takut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akan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Tuhan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"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menuntun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pada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kehidupan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,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hikmat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,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dan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kehormatan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[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Ulangan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4:10;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Mazmur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111:10,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Amsal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1:7,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Amsal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9:10,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Amsal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10: 27]   </a:t>
            </a:r>
            <a:endParaRPr lang="en-US" sz="3000" dirty="0">
              <a:solidFill>
                <a:srgbClr val="002060"/>
              </a:solidFill>
              <a:latin typeface="Britannic Bol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Semua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orang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harus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mengetahui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bahwa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Tuhan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penuh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belas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kasihan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dan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pemurah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[</a:t>
            </a:r>
            <a:r>
              <a:rPr lang="en-US" sz="3000" dirty="0" err="1" smtClean="0">
                <a:solidFill>
                  <a:srgbClr val="002060"/>
                </a:solidFill>
                <a:latin typeface="Britannic Bold" pitchFamily="34" charset="0"/>
              </a:rPr>
              <a:t>Keluaran</a:t>
            </a:r>
            <a:r>
              <a:rPr lang="en-US" sz="3000" dirty="0" smtClean="0">
                <a:solidFill>
                  <a:srgbClr val="002060"/>
                </a:solidFill>
                <a:latin typeface="Britannic Bold" pitchFamily="34" charset="0"/>
              </a:rPr>
              <a:t> 34:4-8]</a:t>
            </a:r>
            <a:endParaRPr lang="en-US" sz="3000" dirty="0">
              <a:solidFill>
                <a:srgbClr val="00206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5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6203032" cy="1143000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Gill Sans Ultra Bold Condensed" pitchFamily="34" charset="0"/>
              </a:rPr>
              <a:t>Pertanyaan</a:t>
            </a:r>
            <a:r>
              <a:rPr lang="en-US" sz="4000" dirty="0">
                <a:latin typeface="Gill Sans Ultra Bold Condensed" pitchFamily="34" charset="0"/>
              </a:rPr>
              <a:t> </a:t>
            </a:r>
            <a:r>
              <a:rPr lang="en-US" sz="4000" dirty="0" err="1">
                <a:latin typeface="Gill Sans Ultra Bold Condensed" pitchFamily="34" charset="0"/>
              </a:rPr>
              <a:t>renungan</a:t>
            </a:r>
            <a:endParaRPr lang="en-US" sz="4000" dirty="0"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5338936" cy="4781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 smtClean="0">
                <a:latin typeface="Bahnschrift SemiBold Condensed" pitchFamily="34" charset="0"/>
              </a:rPr>
              <a:t>Ketika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Tuhan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mengundang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kita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untuk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datang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mendekat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kepada-Nya</a:t>
            </a:r>
            <a:r>
              <a:rPr lang="en-US" dirty="0" smtClean="0">
                <a:latin typeface="Bahnschrift SemiBold Condensed" pitchFamily="34" charset="0"/>
              </a:rPr>
              <a:t>: </a:t>
            </a:r>
          </a:p>
          <a:p>
            <a:pPr marL="0" indent="0">
              <a:buNone/>
            </a:pPr>
            <a:r>
              <a:rPr lang="en-US" dirty="0" err="1" smtClean="0">
                <a:latin typeface="Gill Sans Ultra Bold Condensed" pitchFamily="34" charset="0"/>
              </a:rPr>
              <a:t>Persiapan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apakah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lakukan</a:t>
            </a:r>
            <a:r>
              <a:rPr lang="en-US" dirty="0" smtClean="0">
                <a:latin typeface="Gill Sans Ultra Bold Condensed" pitchFamily="34" charset="0"/>
              </a:rPr>
              <a:t>?</a:t>
            </a:r>
          </a:p>
          <a:p>
            <a:pPr marL="0" indent="0">
              <a:buNone/>
            </a:pPr>
            <a:endParaRPr lang="en-US" dirty="0" smtClean="0">
              <a:latin typeface="Gill Sans Ultra Bold Condensed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Bahnschrift SemiBold Condensed" pitchFamily="34" charset="0"/>
              </a:rPr>
              <a:t>Apakah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kita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memiliki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keberanian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untuk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menghampiri-Nya</a:t>
            </a:r>
            <a:r>
              <a:rPr lang="en-US" dirty="0" smtClean="0">
                <a:latin typeface="Bahnschrift SemiBold Condensed" pitchFamily="34" charset="0"/>
              </a:rPr>
              <a:t>, </a:t>
            </a:r>
            <a:r>
              <a:rPr lang="en-US" dirty="0" err="1" smtClean="0">
                <a:latin typeface="Bahnschrift SemiBold Condensed" pitchFamily="34" charset="0"/>
              </a:rPr>
              <a:t>atau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apakah</a:t>
            </a:r>
            <a:r>
              <a:rPr lang="en-US" dirty="0" smtClean="0">
                <a:latin typeface="Bahnschrift SemiBold Condensed" pitchFamily="34" charset="0"/>
              </a:rPr>
              <a:t> yang </a:t>
            </a:r>
            <a:r>
              <a:rPr lang="en-US" dirty="0" err="1" smtClean="0">
                <a:latin typeface="Bahnschrift SemiBold Condensed" pitchFamily="34" charset="0"/>
              </a:rPr>
              <a:t>membuat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kita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takut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untuk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mendekat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kepada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Tuhan</a:t>
            </a:r>
            <a:r>
              <a:rPr lang="en-US" dirty="0" smtClean="0">
                <a:latin typeface="Bahnschrift SemiBold Condensed" pitchFamily="34" charset="0"/>
              </a:rPr>
              <a:t>?</a:t>
            </a:r>
            <a:endParaRPr lang="en-US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88"/>
            <a:ext cx="5760640" cy="169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smtClean="0">
                <a:solidFill>
                  <a:srgbClr val="FFFF00"/>
                </a:solidFill>
                <a:latin typeface="Impact" pitchFamily="34" charset="0"/>
              </a:rPr>
              <a:t>PERLUNYA TABIR</a:t>
            </a:r>
            <a:r>
              <a:rPr lang="sv-SE" sz="3200" dirty="0" smtClean="0">
                <a:solidFill>
                  <a:srgbClr val="FFFF00"/>
                </a:solidFill>
              </a:rPr>
              <a:t/>
            </a:r>
            <a:br>
              <a:rPr lang="sv-SE" sz="3200" dirty="0" smtClean="0">
                <a:solidFill>
                  <a:srgbClr val="FFFF00"/>
                </a:solidFill>
              </a:rPr>
            </a:br>
            <a:r>
              <a:rPr lang="sv-SE" sz="2800" dirty="0" smtClean="0">
                <a:solidFill>
                  <a:schemeClr val="bg1"/>
                </a:solidFill>
                <a:latin typeface="Bernard MT Condensed" pitchFamily="18" charset="0"/>
              </a:rPr>
              <a:t>Selasa, 1 Maret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49881"/>
            <a:ext cx="5040560" cy="4603455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TABIR di bait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suci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bisa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merujuk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layar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pintu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masuk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tempat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kudus [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Keluaran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36:37]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atau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tabir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kedua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bagian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dalam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memisahkan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Tempat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Kudus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Tempat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Mahakudus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30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Keluaran</a:t>
            </a:r>
            <a:r>
              <a:rPr lang="en-US" sz="3000" dirty="0" smtClean="0">
                <a:solidFill>
                  <a:schemeClr val="bg1"/>
                </a:solidFill>
                <a:latin typeface="Bahnschrift SemiBold Condensed" pitchFamily="34" charset="0"/>
              </a:rPr>
              <a:t> 26:31-35]. </a:t>
            </a:r>
          </a:p>
          <a:p>
            <a:pPr marL="0" indent="0">
              <a:buNone/>
            </a:pPr>
            <a:endParaRPr lang="en-US" sz="3000" dirty="0" smtClean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TABIR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adalah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pelindung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bagi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para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imam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saat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melayani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dihadapan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suci</a:t>
            </a:r>
            <a:r>
              <a:rPr lang="en-US" sz="2400" dirty="0" smtClean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r="35401"/>
          <a:stretch/>
        </p:blipFill>
        <p:spPr bwMode="auto">
          <a:xfrm>
            <a:off x="5469074" y="2420888"/>
            <a:ext cx="3686065" cy="37441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8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664" y="908720"/>
            <a:ext cx="5760640" cy="5040560"/>
          </a:xfrm>
          <a:solidFill>
            <a:schemeClr val="bg1">
              <a:alpha val="68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Eras Bold ITC" pitchFamily="34" charset="0"/>
              </a:rPr>
              <a:t>Tempat</a:t>
            </a:r>
            <a:r>
              <a:rPr lang="en-US" sz="2800" dirty="0" smtClean="0">
                <a:latin typeface="Eras Bold ITC" pitchFamily="34" charset="0"/>
              </a:rPr>
              <a:t> Kudus </a:t>
            </a:r>
            <a:r>
              <a:rPr lang="en-US" sz="2800" dirty="0" err="1" smtClean="0">
                <a:latin typeface="Eras Bold ITC" pitchFamily="34" charset="0"/>
              </a:rPr>
              <a:t>dan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Tempat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Mahakudus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hanya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boleh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dimasuki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oleh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para</a:t>
            </a:r>
            <a:r>
              <a:rPr lang="en-US" sz="2800" dirty="0" smtClean="0">
                <a:latin typeface="Eras Bold ITC" pitchFamily="34" charset="0"/>
              </a:rPr>
              <a:t> imam yang </a:t>
            </a:r>
            <a:r>
              <a:rPr lang="en-US" sz="2800" dirty="0" err="1" smtClean="0">
                <a:latin typeface="Eras Bold ITC" pitchFamily="34" charset="0"/>
              </a:rPr>
              <a:t>bertugas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dan</a:t>
            </a:r>
            <a:r>
              <a:rPr lang="en-US" sz="2800" dirty="0" smtClean="0">
                <a:latin typeface="Eras Bold ITC" pitchFamily="34" charset="0"/>
              </a:rPr>
              <a:t> imam </a:t>
            </a:r>
            <a:r>
              <a:rPr lang="en-US" sz="2800" dirty="0" err="1" smtClean="0">
                <a:latin typeface="Eras Bold ITC" pitchFamily="34" charset="0"/>
              </a:rPr>
              <a:t>besar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pada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waktu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tertentu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saja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dengan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mematuhi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peraturan</a:t>
            </a:r>
            <a:r>
              <a:rPr lang="en-US" sz="2800" dirty="0" smtClean="0">
                <a:latin typeface="Eras Bold ITC" pitchFamily="34" charset="0"/>
              </a:rPr>
              <a:t> yang </a:t>
            </a:r>
            <a:r>
              <a:rPr lang="en-US" sz="2800" dirty="0" err="1" smtClean="0">
                <a:latin typeface="Eras Bold ITC" pitchFamily="34" charset="0"/>
              </a:rPr>
              <a:t>Tuhan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telah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tetapkan</a:t>
            </a:r>
            <a:r>
              <a:rPr lang="en-US" sz="2800" dirty="0" smtClean="0">
                <a:latin typeface="Eras Bold ITC" pitchFamily="34" charset="0"/>
              </a:rPr>
              <a:t>. </a:t>
            </a:r>
          </a:p>
          <a:p>
            <a:pPr marL="0" indent="0">
              <a:buNone/>
            </a:pPr>
            <a:endParaRPr lang="en-US" sz="2800" dirty="0"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Futura Md BT" pitchFamily="34" charset="0"/>
              </a:rPr>
              <a:t>Pelanggaran</a:t>
            </a:r>
            <a:r>
              <a:rPr lang="en-US" sz="2800" dirty="0" smtClean="0">
                <a:latin typeface="Futura Md BT" pitchFamily="34" charset="0"/>
              </a:rPr>
              <a:t> </a:t>
            </a:r>
            <a:r>
              <a:rPr lang="en-US" sz="2800" dirty="0" err="1" smtClean="0">
                <a:latin typeface="Futura Md BT" pitchFamily="34" charset="0"/>
              </a:rPr>
              <a:t>terhadap</a:t>
            </a:r>
            <a:r>
              <a:rPr lang="en-US" sz="2800" dirty="0" smtClean="0">
                <a:latin typeface="Futura Md BT" pitchFamily="34" charset="0"/>
              </a:rPr>
              <a:t> </a:t>
            </a:r>
            <a:r>
              <a:rPr lang="en-US" sz="2800" dirty="0" err="1" smtClean="0">
                <a:latin typeface="Futura Md BT" pitchFamily="34" charset="0"/>
              </a:rPr>
              <a:t>peraturan</a:t>
            </a:r>
            <a:r>
              <a:rPr lang="en-US" sz="2800" dirty="0" smtClean="0">
                <a:latin typeface="Futura Md BT" pitchFamily="34" charset="0"/>
              </a:rPr>
              <a:t> yang </a:t>
            </a:r>
            <a:r>
              <a:rPr lang="en-US" sz="2800" dirty="0" err="1" smtClean="0">
                <a:latin typeface="Futura Md BT" pitchFamily="34" charset="0"/>
              </a:rPr>
              <a:t>ditetapkan</a:t>
            </a:r>
            <a:r>
              <a:rPr lang="en-US" sz="2800" dirty="0" smtClean="0">
                <a:latin typeface="Futura Md BT" pitchFamily="34" charset="0"/>
              </a:rPr>
              <a:t> </a:t>
            </a:r>
            <a:r>
              <a:rPr lang="en-US" sz="2800" dirty="0" err="1" smtClean="0">
                <a:latin typeface="Futura Md BT" pitchFamily="34" charset="0"/>
              </a:rPr>
              <a:t>beresiko</a:t>
            </a:r>
            <a:r>
              <a:rPr lang="en-US" sz="2800" dirty="0" smtClean="0">
                <a:latin typeface="Futura Md BT" pitchFamily="34" charset="0"/>
              </a:rPr>
              <a:t> </a:t>
            </a:r>
            <a:r>
              <a:rPr lang="en-US" sz="2800" dirty="0" err="1" smtClean="0">
                <a:latin typeface="Futura Md BT" pitchFamily="34" charset="0"/>
              </a:rPr>
              <a:t>pada</a:t>
            </a:r>
            <a:r>
              <a:rPr lang="en-US" sz="2800" dirty="0" smtClean="0">
                <a:latin typeface="Futura Md BT" pitchFamily="34" charset="0"/>
              </a:rPr>
              <a:t> </a:t>
            </a:r>
            <a:r>
              <a:rPr lang="en-US" sz="2800" dirty="0" err="1" smtClean="0">
                <a:latin typeface="Futura Md BT" pitchFamily="34" charset="0"/>
              </a:rPr>
              <a:t>kematian</a:t>
            </a:r>
            <a:r>
              <a:rPr lang="en-US" sz="2800" dirty="0" smtClean="0">
                <a:latin typeface="Futura Md BT" pitchFamily="34" charset="0"/>
              </a:rPr>
              <a:t> </a:t>
            </a:r>
            <a:r>
              <a:rPr lang="en-US" sz="2800" dirty="0" err="1" smtClean="0">
                <a:latin typeface="Futura Md BT" pitchFamily="34" charset="0"/>
              </a:rPr>
              <a:t>seperti</a:t>
            </a:r>
            <a:r>
              <a:rPr lang="en-US" sz="2800" dirty="0" smtClean="0">
                <a:latin typeface="Futura Md BT" pitchFamily="34" charset="0"/>
              </a:rPr>
              <a:t> yang </a:t>
            </a:r>
            <a:r>
              <a:rPr lang="en-US" sz="2800" dirty="0" err="1" smtClean="0">
                <a:latin typeface="Futura Md BT" pitchFamily="34" charset="0"/>
              </a:rPr>
              <a:t>terjadi</a:t>
            </a:r>
            <a:r>
              <a:rPr lang="en-US" sz="2800" dirty="0" smtClean="0">
                <a:latin typeface="Futura Md BT" pitchFamily="34" charset="0"/>
              </a:rPr>
              <a:t> </a:t>
            </a:r>
            <a:r>
              <a:rPr lang="en-US" sz="2800" dirty="0" err="1" smtClean="0">
                <a:latin typeface="Futura Md BT" pitchFamily="34" charset="0"/>
              </a:rPr>
              <a:t>pada</a:t>
            </a:r>
            <a:r>
              <a:rPr lang="en-US" sz="2800" dirty="0" smtClean="0">
                <a:latin typeface="Futura Md BT" pitchFamily="34" charset="0"/>
              </a:rPr>
              <a:t> </a:t>
            </a:r>
            <a:r>
              <a:rPr lang="en-US" sz="2800" dirty="0" err="1" smtClean="0">
                <a:latin typeface="Futura Md BT" pitchFamily="34" charset="0"/>
              </a:rPr>
              <a:t>Nadab</a:t>
            </a:r>
            <a:r>
              <a:rPr lang="en-US" sz="2800" dirty="0" smtClean="0">
                <a:latin typeface="Futura Md BT" pitchFamily="34" charset="0"/>
              </a:rPr>
              <a:t> </a:t>
            </a:r>
            <a:r>
              <a:rPr lang="en-US" sz="2800" dirty="0" err="1" smtClean="0">
                <a:latin typeface="Futura Md BT" pitchFamily="34" charset="0"/>
              </a:rPr>
              <a:t>dan</a:t>
            </a:r>
            <a:r>
              <a:rPr lang="en-US" sz="2800" dirty="0" smtClean="0">
                <a:latin typeface="Futura Md BT" pitchFamily="34" charset="0"/>
              </a:rPr>
              <a:t> </a:t>
            </a:r>
            <a:r>
              <a:rPr lang="en-US" sz="2800" dirty="0" err="1" smtClean="0">
                <a:latin typeface="Futura Md BT" pitchFamily="34" charset="0"/>
              </a:rPr>
              <a:t>Abihu</a:t>
            </a:r>
            <a:r>
              <a:rPr lang="en-US" sz="2800" dirty="0" smtClean="0">
                <a:latin typeface="Futura Md BT" pitchFamily="34" charset="0"/>
              </a:rPr>
              <a:t> </a:t>
            </a:r>
            <a:r>
              <a:rPr lang="en-US" sz="2800" b="1" dirty="0" smtClean="0">
                <a:latin typeface="Futura Md BT" pitchFamily="34" charset="0"/>
              </a:rPr>
              <a:t>[</a:t>
            </a:r>
            <a:r>
              <a:rPr lang="en-US" sz="2800" b="1" dirty="0" err="1" smtClean="0">
                <a:latin typeface="Futura Md BT" pitchFamily="34" charset="0"/>
              </a:rPr>
              <a:t>Imamat</a:t>
            </a:r>
            <a:r>
              <a:rPr lang="en-US" sz="2800" b="1" dirty="0" smtClean="0">
                <a:latin typeface="Futura Md BT" pitchFamily="34" charset="0"/>
              </a:rPr>
              <a:t> 10:1-3, 16:1-2].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1" r="19511"/>
          <a:stretch/>
        </p:blipFill>
        <p:spPr bwMode="auto">
          <a:xfrm>
            <a:off x="6084168" y="1700808"/>
            <a:ext cx="2961331" cy="36948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3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9148" y="2708920"/>
            <a:ext cx="6809356" cy="4176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Tetapi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saat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Israel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berdosa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menyembah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anak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lembuh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emas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berkata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kepada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Musa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menyertai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jadi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Musa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memindahkan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kemah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luar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perkemahan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Israel agar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dibinasakan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oleh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hadirat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Keluaran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33:3,7]. 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Namun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saat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Musa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menjadi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perantara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Israel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kemah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suci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dapat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kembali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tengah-tengah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beberapa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aturan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dibuat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agar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Tuhan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tetap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menyertai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dibinasakan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Keluaran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33:12-20].</a:t>
            </a:r>
          </a:p>
          <a:p>
            <a:endParaRPr lang="en-US" sz="24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99337"/>
            <a:ext cx="2858621" cy="1605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515493"/>
            <a:ext cx="5386126" cy="181588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Gill Sans Ultra Bold Condensed" pitchFamily="34" charset="0"/>
              </a:rPr>
              <a:t>Posisi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kemah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suci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berada</a:t>
            </a:r>
            <a:r>
              <a:rPr lang="en-US" sz="2800" dirty="0">
                <a:latin typeface="Gill Sans Ultra Bold Condensed" pitchFamily="34" charset="0"/>
              </a:rPr>
              <a:t> di </a:t>
            </a:r>
            <a:r>
              <a:rPr lang="en-US" sz="2800" dirty="0" err="1">
                <a:latin typeface="Gill Sans Ultra Bold Condensed" pitchFamily="34" charset="0"/>
              </a:rPr>
              <a:t>tengah-tengah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perkemahan</a:t>
            </a:r>
            <a:r>
              <a:rPr lang="en-US" sz="2800" dirty="0">
                <a:latin typeface="Gill Sans Ultra Bold Condensed" pitchFamily="34" charset="0"/>
              </a:rPr>
              <a:t> Israel </a:t>
            </a:r>
            <a:r>
              <a:rPr lang="en-US" sz="2800" dirty="0" err="1">
                <a:latin typeface="Gill Sans Ultra Bold Condensed" pitchFamily="34" charset="0"/>
              </a:rPr>
              <a:t>sebagai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lambang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hadirat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Tuhan</a:t>
            </a:r>
            <a:r>
              <a:rPr lang="en-US" sz="2800" dirty="0">
                <a:latin typeface="Gill Sans Ultra Bold Condensed" pitchFamily="34" charset="0"/>
              </a:rPr>
              <a:t> di </a:t>
            </a:r>
            <a:r>
              <a:rPr lang="en-US" sz="2800" dirty="0" err="1">
                <a:latin typeface="Gill Sans Ultra Bold Condensed" pitchFamily="34" charset="0"/>
              </a:rPr>
              <a:t>tengah-tengah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umat-Nya</a:t>
            </a:r>
            <a:r>
              <a:rPr lang="en-US" sz="2800" dirty="0">
                <a:latin typeface="Gill Sans Ultra Bold Condensed" pitchFamily="34" charset="0"/>
              </a:rPr>
              <a:t>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r="18329"/>
          <a:stretch/>
        </p:blipFill>
        <p:spPr bwMode="auto">
          <a:xfrm>
            <a:off x="251520" y="3068960"/>
            <a:ext cx="1804047" cy="31578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907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2008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fi-FI" sz="3200" dirty="0" smtClean="0">
                <a:latin typeface="Eras Bold ITC" pitchFamily="34" charset="0"/>
              </a:rPr>
              <a:t>Apa saja aturan yang Tuhan berikan?</a:t>
            </a:r>
            <a:endParaRPr lang="en-US" sz="3200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364" y="1700808"/>
            <a:ext cx="8363272" cy="489654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Bahnschrift SemiBold Condensed" pitchFamily="34" charset="0"/>
              </a:rPr>
              <a:t>Orang Israel </a:t>
            </a:r>
            <a:r>
              <a:rPr lang="en-US" sz="2800" dirty="0" err="1" smtClean="0">
                <a:latin typeface="Bahnschrift SemiBold Condensed" pitchFamily="34" charset="0"/>
              </a:rPr>
              <a:t>berkemah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dalam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urutan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ketat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menciptakan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bujur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sangkar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berlubang</a:t>
            </a:r>
            <a:r>
              <a:rPr lang="en-US" sz="2800" dirty="0" smtClean="0">
                <a:latin typeface="Bahnschrift SemiBold Condensed" pitchFamily="34" charset="0"/>
              </a:rPr>
              <a:t> di </a:t>
            </a:r>
            <a:r>
              <a:rPr lang="en-US" sz="2800" dirty="0" err="1" smtClean="0">
                <a:latin typeface="Bahnschrift SemiBold Condensed" pitchFamily="34" charset="0"/>
              </a:rPr>
              <a:t>tengah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tempat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kemah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suci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didirikan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Bilangan</a:t>
            </a:r>
            <a:r>
              <a:rPr lang="en-US" sz="2800" dirty="0" smtClean="0">
                <a:latin typeface="Bahnschrift SemiBold Condensed" pitchFamily="34" charset="0"/>
              </a:rPr>
              <a:t> 2].    </a:t>
            </a:r>
            <a:endParaRPr lang="en-US" sz="2800" dirty="0">
              <a:latin typeface="Bahnschrift SemiBold Condensed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Gill Sans Ultra Bold Condensed" pitchFamily="34" charset="0"/>
              </a:rPr>
              <a:t>Orang </a:t>
            </a:r>
            <a:r>
              <a:rPr lang="en-US" sz="2800" dirty="0" err="1" smtClean="0">
                <a:latin typeface="Gill Sans Ultra Bold Condensed" pitchFamily="34" charset="0"/>
              </a:rPr>
              <a:t>Lewi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berkemah</a:t>
            </a:r>
            <a:r>
              <a:rPr lang="en-US" sz="2800" dirty="0" smtClean="0">
                <a:latin typeface="Gill Sans Ultra Bold Condensed" pitchFamily="34" charset="0"/>
              </a:rPr>
              <a:t> di </a:t>
            </a:r>
            <a:r>
              <a:rPr lang="en-US" sz="2800" dirty="0" err="1" smtClean="0">
                <a:latin typeface="Gill Sans Ultra Bold Condensed" pitchFamily="34" charset="0"/>
              </a:rPr>
              <a:t>sekitar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kemah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suci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untuk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melindungi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tempat</a:t>
            </a:r>
            <a:r>
              <a:rPr lang="en-US" sz="2800" dirty="0" smtClean="0">
                <a:latin typeface="Gill Sans Ultra Bold Condensed" pitchFamily="34" charset="0"/>
              </a:rPr>
              <a:t> kudus </a:t>
            </a:r>
            <a:r>
              <a:rPr lang="en-US" sz="2800" dirty="0" err="1" smtClean="0">
                <a:latin typeface="Gill Sans Ultra Bold Condensed" pitchFamily="34" charset="0"/>
              </a:rPr>
              <a:t>dan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latin typeface="Gill Sans Ultra Bold Condensed" pitchFamily="34" charset="0"/>
              </a:rPr>
              <a:t>perabotannya</a:t>
            </a:r>
            <a:r>
              <a:rPr lang="en-US" sz="2800" dirty="0" smtClean="0">
                <a:latin typeface="Gill Sans Ultra Bold Condensed" pitchFamily="34" charset="0"/>
              </a:rPr>
              <a:t> </a:t>
            </a:r>
            <a:r>
              <a:rPr lang="en-US" sz="2800" dirty="0" smtClean="0">
                <a:latin typeface="Bahnschrift SemiBold Condensed" pitchFamily="34" charset="0"/>
              </a:rPr>
              <a:t>[</a:t>
            </a:r>
            <a:r>
              <a:rPr lang="en-US" sz="2800" dirty="0" err="1" smtClean="0">
                <a:latin typeface="Bahnschrift SemiBold Condensed" pitchFamily="34" charset="0"/>
              </a:rPr>
              <a:t>Bilangan</a:t>
            </a:r>
            <a:r>
              <a:rPr lang="en-US" sz="2800" dirty="0" smtClean="0">
                <a:latin typeface="Bahnschrift SemiBold Condensed" pitchFamily="34" charset="0"/>
              </a:rPr>
              <a:t> 1: 51, </a:t>
            </a:r>
            <a:r>
              <a:rPr lang="en-US" sz="2800" dirty="0" err="1" smtClean="0">
                <a:latin typeface="Bahnschrift SemiBold Condensed" pitchFamily="34" charset="0"/>
              </a:rPr>
              <a:t>Bilangan</a:t>
            </a:r>
            <a:r>
              <a:rPr lang="en-US" sz="2800" dirty="0" smtClean="0">
                <a:latin typeface="Bahnschrift SemiBold Condensed" pitchFamily="34" charset="0"/>
              </a:rPr>
              <a:t> 3]. Orang </a:t>
            </a:r>
            <a:r>
              <a:rPr lang="en-US" sz="2800" dirty="0" err="1" smtClean="0">
                <a:latin typeface="Bahnschrift SemiBold Condensed" pitchFamily="34" charset="0"/>
              </a:rPr>
              <a:t>Lewi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berfungsi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semacam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tabir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manusia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melindungi</a:t>
            </a:r>
            <a:r>
              <a:rPr lang="en-US" sz="2800" dirty="0" smtClean="0">
                <a:latin typeface="Bahnschrift SemiBold Condensed" pitchFamily="34" charset="0"/>
              </a:rPr>
              <a:t> orang Israel agar </a:t>
            </a:r>
            <a:r>
              <a:rPr lang="en-US" sz="2800" dirty="0" err="1" smtClean="0">
                <a:latin typeface="Bahnschrift SemiBold Condensed" pitchFamily="34" charset="0"/>
              </a:rPr>
              <a:t>mereka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binasa</a:t>
            </a:r>
            <a:r>
              <a:rPr lang="en-US" sz="2800" dirty="0" smtClean="0">
                <a:latin typeface="Bahnschrift SemiBold Condensed" pitchFamily="34" charset="0"/>
              </a:rPr>
              <a:t>: </a:t>
            </a:r>
            <a:r>
              <a:rPr lang="en-US" sz="2800" dirty="0" err="1" smtClean="0">
                <a:latin typeface="Arial Black" pitchFamily="34" charset="0"/>
              </a:rPr>
              <a:t>Bilangan</a:t>
            </a:r>
            <a:r>
              <a:rPr lang="en-US" sz="2800" dirty="0" smtClean="0">
                <a:latin typeface="Arial Black" pitchFamily="34" charset="0"/>
              </a:rPr>
              <a:t> 1:53</a:t>
            </a:r>
            <a:r>
              <a:rPr lang="en-US" sz="2800" dirty="0" smtClean="0">
                <a:latin typeface="Bahnschrift SemiBold Condensed" pitchFamily="34" charset="0"/>
              </a:rPr>
              <a:t>,... "</a:t>
            </a:r>
            <a:r>
              <a:rPr lang="en-US" sz="2400" dirty="0" err="1" smtClean="0">
                <a:latin typeface="Bahnschrift SemiBold Condensed" pitchFamily="34" charset="0"/>
              </a:rPr>
              <a:t>Tetapi</a:t>
            </a:r>
            <a:r>
              <a:rPr lang="en-US" sz="2400" dirty="0" smtClean="0"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latin typeface="Bahnschrift SemiBold Condensed" pitchFamily="34" charset="0"/>
              </a:rPr>
              <a:t>Lewi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haruslah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berkemah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sekeliling</a:t>
            </a:r>
            <a:r>
              <a:rPr lang="en-US" sz="2400" dirty="0" smtClean="0">
                <a:latin typeface="Bahnschrift SemiBold Condensed" pitchFamily="34" charset="0"/>
              </a:rPr>
              <a:t> Kemah </a:t>
            </a:r>
            <a:r>
              <a:rPr lang="en-US" sz="2400" dirty="0" err="1" smtClean="0">
                <a:latin typeface="Bahnschrift SemiBold Condensed" pitchFamily="34" charset="0"/>
              </a:rPr>
              <a:t>Suci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tempat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hukum</a:t>
            </a:r>
            <a:r>
              <a:rPr lang="en-US" sz="2400" dirty="0" smtClean="0">
                <a:latin typeface="Bahnschrift SemiBold Condensed" pitchFamily="34" charset="0"/>
              </a:rPr>
              <a:t> Allah </a:t>
            </a:r>
            <a:r>
              <a:rPr lang="en-US" sz="2400" dirty="0" err="1" smtClean="0">
                <a:latin typeface="Bahnschrift SemiBold Condensed" pitchFamily="34" charset="0"/>
              </a:rPr>
              <a:t>supaya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umat</a:t>
            </a:r>
            <a:r>
              <a:rPr lang="en-US" sz="2400" dirty="0" smtClean="0">
                <a:latin typeface="Bahnschrift SemiBold Condensed" pitchFamily="34" charset="0"/>
              </a:rPr>
              <a:t> Israel </a:t>
            </a:r>
            <a:r>
              <a:rPr lang="en-US" sz="2400" dirty="0" err="1" smtClean="0">
                <a:latin typeface="Bahnschrift SemiBold Condensed" pitchFamily="34" charset="0"/>
              </a:rPr>
              <a:t>jangan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murka</a:t>
            </a:r>
            <a:r>
              <a:rPr lang="en-US" sz="2400" dirty="0" smtClean="0">
                <a:latin typeface="Bahnschrift SemiBold Condensed" pitchFamily="34" charset="0"/>
              </a:rPr>
              <a:t>; orang </a:t>
            </a:r>
            <a:r>
              <a:rPr lang="en-US" sz="2400" dirty="0" err="1" smtClean="0">
                <a:latin typeface="Bahnschrift SemiBold Condensed" pitchFamily="34" charset="0"/>
              </a:rPr>
              <a:t>Lewi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haruslah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memelihara</a:t>
            </a:r>
            <a:r>
              <a:rPr lang="en-US" sz="2400" dirty="0" smtClean="0">
                <a:latin typeface="Bahnschrift SemiBold Condensed" pitchFamily="34" charset="0"/>
              </a:rPr>
              <a:t> Kemah </a:t>
            </a:r>
            <a:r>
              <a:rPr lang="en-US" sz="2400" dirty="0" err="1" smtClean="0">
                <a:latin typeface="Bahnschrift SemiBold Condensed" pitchFamily="34" charset="0"/>
              </a:rPr>
              <a:t>Suci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tempat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hukum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800" dirty="0" smtClean="0">
                <a:latin typeface="Bahnschrift SemiBold Condensed" pitchFamily="34" charset="0"/>
              </a:rPr>
              <a:t>".</a:t>
            </a:r>
            <a:endParaRPr lang="en-US" sz="28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42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IBRANI 9:24</a:t>
            </a:r>
            <a:endParaRPr lang="en-U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22512"/>
            <a:ext cx="8229600" cy="341297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Sebab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Kristus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bukan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masuk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ke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dalam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tempat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kudus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buatan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tangan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manusia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hanya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merupakan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gambaran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saja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dari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sebenarnya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tetapi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ke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dalam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sorga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sendiri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untuk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menghadap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hadirat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Allah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guna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kepentingan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 Demi" pitchFamily="34" charset="0"/>
              </a:rPr>
              <a:t>kita</a:t>
            </a:r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”.</a:t>
            </a:r>
            <a:endParaRPr lang="en-US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0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56692"/>
            <a:ext cx="5256584" cy="5724636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err="1" smtClean="0">
                <a:latin typeface="Gill Sans Ultra Bold Condensed" pitchFamily="34" charset="0"/>
              </a:rPr>
              <a:t>Yesus</a:t>
            </a:r>
            <a:r>
              <a:rPr lang="en-US" sz="3000" dirty="0" smtClean="0">
                <a:latin typeface="Gill Sans Ultra Bold Condensed" pitchFamily="34" charset="0"/>
              </a:rPr>
              <a:t>, </a:t>
            </a:r>
            <a:r>
              <a:rPr lang="en-US" sz="3000" dirty="0" err="1" smtClean="0">
                <a:latin typeface="Gill Sans Ultra Bold Condensed" pitchFamily="34" charset="0"/>
              </a:rPr>
              <a:t>sebagai</a:t>
            </a:r>
            <a:r>
              <a:rPr lang="en-US" sz="3000" dirty="0" smtClean="0">
                <a:latin typeface="Gill Sans Ultra Bold Condensed" pitchFamily="34" charset="0"/>
              </a:rPr>
              <a:t> Imam </a:t>
            </a:r>
            <a:r>
              <a:rPr lang="en-US" sz="3000" dirty="0" err="1" smtClean="0">
                <a:latin typeface="Gill Sans Ultra Bold Condensed" pitchFamily="34" charset="0"/>
              </a:rPr>
              <a:t>Besar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kita</a:t>
            </a:r>
            <a:r>
              <a:rPr lang="en-US" sz="3000" dirty="0" smtClean="0">
                <a:latin typeface="Gill Sans Ultra Bold Condensed" pitchFamily="34" charset="0"/>
              </a:rPr>
              <a:t>, </a:t>
            </a:r>
            <a:r>
              <a:rPr lang="en-US" sz="3000" dirty="0" err="1" smtClean="0">
                <a:latin typeface="Gill Sans Ultra Bold Condensed" pitchFamily="34" charset="0"/>
              </a:rPr>
              <a:t>juga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telah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menjadi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tabir</a:t>
            </a:r>
            <a:r>
              <a:rPr lang="en-US" sz="3000" dirty="0" smtClean="0">
                <a:latin typeface="Gill Sans Ultra Bold Condensed" pitchFamily="34" charset="0"/>
              </a:rPr>
              <a:t> </a:t>
            </a:r>
            <a:r>
              <a:rPr lang="en-US" sz="3000" dirty="0" err="1" smtClean="0">
                <a:latin typeface="Gill Sans Ultra Bold Condensed" pitchFamily="34" charset="0"/>
              </a:rPr>
              <a:t>kita</a:t>
            </a:r>
            <a:r>
              <a:rPr lang="en-US" sz="3000" dirty="0" smtClean="0">
                <a:latin typeface="Gill Sans Ultra Bold Condensed" pitchFamily="34" charset="0"/>
              </a:rPr>
              <a:t>. </a:t>
            </a:r>
            <a:r>
              <a:rPr lang="en-US" sz="3000" dirty="0" err="1" smtClean="0"/>
              <a:t>Melalui</a:t>
            </a:r>
            <a:r>
              <a:rPr lang="en-US" sz="3000" dirty="0" smtClean="0"/>
              <a:t> </a:t>
            </a:r>
            <a:r>
              <a:rPr lang="en-US" sz="3000" dirty="0" err="1" smtClean="0"/>
              <a:t>inkarnasi-Nya</a:t>
            </a:r>
            <a:r>
              <a:rPr lang="en-US" sz="3000" dirty="0" smtClean="0"/>
              <a:t>, </a:t>
            </a:r>
            <a:r>
              <a:rPr lang="en-US" sz="3000" dirty="0" err="1" smtClean="0"/>
              <a:t>Tuhan</a:t>
            </a:r>
            <a:r>
              <a:rPr lang="en-US" sz="3000" dirty="0" smtClean="0"/>
              <a:t> </a:t>
            </a:r>
            <a:r>
              <a:rPr lang="en-US" sz="3000" dirty="0" err="1" smtClean="0"/>
              <a:t>memasang</a:t>
            </a:r>
            <a:r>
              <a:rPr lang="en-US" sz="3000" dirty="0" smtClean="0"/>
              <a:t> </a:t>
            </a:r>
            <a:r>
              <a:rPr lang="en-US" sz="3000" dirty="0" err="1" smtClean="0"/>
              <a:t>kemah-Nya</a:t>
            </a:r>
            <a:r>
              <a:rPr lang="en-US" sz="3000" dirty="0" smtClean="0"/>
              <a:t> di </a:t>
            </a:r>
            <a:r>
              <a:rPr lang="en-US" sz="3000" dirty="0" err="1" smtClean="0"/>
              <a:t>tengah-tengah</a:t>
            </a:r>
            <a:r>
              <a:rPr lang="en-US" sz="3000" dirty="0" smtClean="0"/>
              <a:t> </a:t>
            </a:r>
            <a:r>
              <a:rPr lang="en-US" sz="3000" dirty="0" err="1" smtClean="0"/>
              <a:t>kita</a:t>
            </a:r>
            <a:r>
              <a:rPr lang="en-US" sz="3000" dirty="0" smtClean="0"/>
              <a:t> </a:t>
            </a:r>
            <a:r>
              <a:rPr lang="en-US" sz="3000" dirty="0" err="1" smtClean="0"/>
              <a:t>dan</a:t>
            </a:r>
            <a:r>
              <a:rPr lang="en-US" sz="3000" dirty="0" smtClean="0"/>
              <a:t> </a:t>
            </a:r>
            <a:r>
              <a:rPr lang="en-US" sz="3000" dirty="0" err="1" smtClean="0"/>
              <a:t>memungkinkan</a:t>
            </a:r>
            <a:r>
              <a:rPr lang="en-US" sz="3000" dirty="0" smtClean="0"/>
              <a:t> </a:t>
            </a:r>
            <a:r>
              <a:rPr lang="en-US" sz="3000" dirty="0" err="1" smtClean="0"/>
              <a:t>kita</a:t>
            </a:r>
            <a:r>
              <a:rPr lang="en-US" sz="3000" dirty="0" smtClean="0"/>
              <a:t> </a:t>
            </a:r>
            <a:r>
              <a:rPr lang="en-US" sz="3000" dirty="0" err="1" smtClean="0"/>
              <a:t>untuk</a:t>
            </a:r>
            <a:r>
              <a:rPr lang="en-US" sz="3000" dirty="0" smtClean="0"/>
              <a:t> </a:t>
            </a:r>
            <a:r>
              <a:rPr lang="en-US" sz="3000" dirty="0" err="1" smtClean="0"/>
              <a:t>merenungkan</a:t>
            </a:r>
            <a:r>
              <a:rPr lang="en-US" sz="3000" dirty="0" smtClean="0"/>
              <a:t> </a:t>
            </a:r>
            <a:r>
              <a:rPr lang="en-US" sz="3000" dirty="0" err="1" smtClean="0"/>
              <a:t>kemuliaan-Nya</a:t>
            </a:r>
            <a:r>
              <a:rPr lang="en-US" sz="3000" dirty="0" smtClean="0"/>
              <a:t> [</a:t>
            </a:r>
            <a:r>
              <a:rPr lang="en-US" sz="3000" dirty="0" err="1" smtClean="0"/>
              <a:t>Yohanes</a:t>
            </a:r>
            <a:r>
              <a:rPr lang="en-US" sz="3000" dirty="0" smtClean="0"/>
              <a:t> 1:14-18]. </a:t>
            </a:r>
            <a:r>
              <a:rPr lang="en-US" sz="3000" dirty="0" err="1" smtClean="0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30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Bold ITC" pitchFamily="34" charset="0"/>
              </a:rPr>
              <a:t>memungkinkan</a:t>
            </a:r>
            <a:r>
              <a:rPr lang="en-US" sz="30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Bold ITC" pitchFamily="34" charset="0"/>
              </a:rPr>
              <a:t>Tuhan</a:t>
            </a:r>
            <a:r>
              <a:rPr lang="en-US" sz="3000" dirty="0" smtClean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3000" dirty="0" err="1" smtClean="0">
                <a:solidFill>
                  <a:srgbClr val="C00000"/>
                </a:solidFill>
                <a:latin typeface="Eras Bold ITC" pitchFamily="34" charset="0"/>
              </a:rPr>
              <a:t>suci</a:t>
            </a:r>
            <a:r>
              <a:rPr lang="en-US" sz="30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Bold ITC" pitchFamily="34" charset="0"/>
              </a:rPr>
              <a:t>untuk</a:t>
            </a:r>
            <a:r>
              <a:rPr lang="en-US" sz="30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Bold ITC" pitchFamily="34" charset="0"/>
              </a:rPr>
              <a:t>tinggal</a:t>
            </a:r>
            <a:r>
              <a:rPr lang="en-US" sz="3000" dirty="0" smtClean="0">
                <a:solidFill>
                  <a:srgbClr val="C00000"/>
                </a:solidFill>
                <a:latin typeface="Eras Bold ITC" pitchFamily="34" charset="0"/>
              </a:rPr>
              <a:t> di </a:t>
            </a:r>
            <a:r>
              <a:rPr lang="en-US" sz="3000" dirty="0" err="1" smtClean="0">
                <a:solidFill>
                  <a:srgbClr val="C00000"/>
                </a:solidFill>
                <a:latin typeface="Eras Bold ITC" pitchFamily="34" charset="0"/>
              </a:rPr>
              <a:t>tengah-tengah</a:t>
            </a:r>
            <a:r>
              <a:rPr lang="en-US" sz="30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Bold ITC" pitchFamily="34" charset="0"/>
              </a:rPr>
              <a:t>kita</a:t>
            </a:r>
            <a:r>
              <a:rPr lang="en-US" sz="3000" dirty="0" smtClean="0">
                <a:solidFill>
                  <a:srgbClr val="C00000"/>
                </a:solidFill>
                <a:latin typeface="Eras Bold ITC" pitchFamily="34" charset="0"/>
              </a:rPr>
              <a:t>, orang yang </a:t>
            </a:r>
            <a:r>
              <a:rPr lang="en-US" sz="3000" dirty="0" err="1" smtClean="0">
                <a:solidFill>
                  <a:srgbClr val="C00000"/>
                </a:solidFill>
                <a:latin typeface="Eras Bold ITC" pitchFamily="34" charset="0"/>
              </a:rPr>
              <a:t>berdosa</a:t>
            </a:r>
            <a:r>
              <a:rPr lang="en-US" sz="30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Eras Bold ITC" pitchFamily="34" charset="0"/>
              </a:rPr>
              <a:t>ini</a:t>
            </a:r>
            <a:r>
              <a:rPr lang="en-US" sz="3000" dirty="0" smtClean="0">
                <a:solidFill>
                  <a:srgbClr val="C00000"/>
                </a:solidFill>
                <a:latin typeface="Eras Bold ITC" pitchFamily="34" charset="0"/>
              </a:rPr>
              <a:t>.</a:t>
            </a:r>
            <a:endParaRPr lang="en-US" sz="3000" dirty="0">
              <a:solidFill>
                <a:srgbClr val="C00000"/>
              </a:solidFill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9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92088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smtClean="0">
                <a:solidFill>
                  <a:srgbClr val="FFFF00"/>
                </a:solidFill>
                <a:latin typeface="Impact" pitchFamily="34" charset="0"/>
              </a:rPr>
              <a:t>JALAN </a:t>
            </a:r>
            <a:r>
              <a:rPr lang="sv-SE" sz="3200" dirty="0">
                <a:solidFill>
                  <a:srgbClr val="FFFF00"/>
                </a:solidFill>
                <a:latin typeface="Impact" pitchFamily="34" charset="0"/>
              </a:rPr>
              <a:t>BARU DAN HIDUP MELALUI </a:t>
            </a:r>
            <a:r>
              <a:rPr lang="sv-SE" sz="3200" dirty="0" smtClean="0">
                <a:solidFill>
                  <a:srgbClr val="FFFF00"/>
                </a:solidFill>
                <a:latin typeface="Impact" pitchFamily="34" charset="0"/>
              </a:rPr>
              <a:t>TABIR</a:t>
            </a:r>
            <a:br>
              <a:rPr lang="sv-SE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sv-SE" sz="2800" dirty="0">
                <a:solidFill>
                  <a:schemeClr val="bg1"/>
                </a:solidFill>
                <a:latin typeface="Bernard MT Condensed" pitchFamily="18" charset="0"/>
              </a:rPr>
              <a:t>Rabu, 2 Maret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12134"/>
            <a:ext cx="5410944" cy="4397186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sz="3600" dirty="0">
                <a:solidFill>
                  <a:schemeClr val="bg1"/>
                </a:solidFill>
                <a:latin typeface="Eras Bold ITC" pitchFamily="34" charset="0"/>
              </a:rPr>
              <a:t> 10:19-20 </a:t>
            </a:r>
            <a:endParaRPr lang="en-US" sz="3600" dirty="0" smtClean="0">
              <a:solidFill>
                <a:schemeClr val="bg1"/>
              </a:solidFill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Eras Demi ITC" pitchFamily="34" charset="0"/>
              </a:rPr>
              <a:t>Jadi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saudara-saudara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oleh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darah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Yesus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sekarang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penuh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keberanian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dapat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masuk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ke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dalam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tempat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kudus,karena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Ia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membuka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jalan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baru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hidup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bagi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melalui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tabir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yaitu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diri-Nya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sendiri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70" y="1912134"/>
            <a:ext cx="3587930" cy="421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71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224136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Apa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dimaksud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jalan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yang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baru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yang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hidup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melalui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tabir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Berlin Sans FB Demi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10:19-23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1640" y="2014681"/>
            <a:ext cx="7416824" cy="12464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 err="1">
                <a:solidFill>
                  <a:srgbClr val="C00000"/>
                </a:solidFill>
                <a:latin typeface="Eras Bold ITC" pitchFamily="34" charset="0"/>
              </a:rPr>
              <a:t>Itu</a:t>
            </a:r>
            <a:r>
              <a:rPr lang="en-US" sz="25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Eras Bold ITC" pitchFamily="34" charset="0"/>
              </a:rPr>
              <a:t>adalah</a:t>
            </a:r>
            <a:r>
              <a:rPr lang="en-US" sz="25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Eras Bold ITC" pitchFamily="34" charset="0"/>
              </a:rPr>
              <a:t>perjanjian</a:t>
            </a:r>
            <a:r>
              <a:rPr lang="en-US" sz="25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Eras Bold ITC" pitchFamily="34" charset="0"/>
              </a:rPr>
              <a:t>baru</a:t>
            </a:r>
            <a:r>
              <a:rPr lang="en-US" sz="2500" dirty="0">
                <a:solidFill>
                  <a:srgbClr val="C00000"/>
                </a:solidFill>
                <a:latin typeface="Eras Bold ITC" pitchFamily="34" charset="0"/>
              </a:rPr>
              <a:t> yang </a:t>
            </a:r>
            <a:r>
              <a:rPr lang="en-US" sz="2500" dirty="0" err="1">
                <a:solidFill>
                  <a:srgbClr val="C00000"/>
                </a:solidFill>
                <a:latin typeface="Eras Bold ITC" pitchFamily="34" charset="0"/>
              </a:rPr>
              <a:t>diresmikan</a:t>
            </a:r>
            <a:r>
              <a:rPr lang="en-US" sz="25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Eras Bold ITC" pitchFamily="34" charset="0"/>
              </a:rPr>
              <a:t>oleh</a:t>
            </a:r>
            <a:r>
              <a:rPr lang="en-US" sz="25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Eras Bold ITC" pitchFamily="34" charset="0"/>
              </a:rPr>
              <a:t>Yesus</a:t>
            </a:r>
            <a:r>
              <a:rPr lang="en-US" sz="25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Eras Bold ITC" pitchFamily="34" charset="0"/>
              </a:rPr>
              <a:t>dengan</a:t>
            </a:r>
            <a:r>
              <a:rPr lang="en-US" sz="25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Eras Bold ITC" pitchFamily="34" charset="0"/>
              </a:rPr>
              <a:t>pengorbanan</a:t>
            </a:r>
            <a:r>
              <a:rPr lang="en-US" sz="25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500" dirty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Eras Bold ITC" pitchFamily="34" charset="0"/>
              </a:rPr>
              <a:t>kenaikan-Nya</a:t>
            </a:r>
            <a:r>
              <a:rPr lang="en-US" sz="2500" dirty="0">
                <a:solidFill>
                  <a:srgbClr val="C00000"/>
                </a:solidFill>
                <a:latin typeface="Eras Bold ITC" pitchFamily="34" charset="0"/>
              </a:rPr>
              <a:t>.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1640" y="3261177"/>
            <a:ext cx="7416824" cy="31700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 err="1">
                <a:latin typeface="Berlin Sans FB" pitchFamily="34" charset="0"/>
              </a:rPr>
              <a:t>Itu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adalah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perjanjian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baru</a:t>
            </a:r>
            <a:r>
              <a:rPr lang="en-US" sz="2500" dirty="0">
                <a:latin typeface="Berlin Sans FB" pitchFamily="34" charset="0"/>
              </a:rPr>
              <a:t>, yang </a:t>
            </a:r>
            <a:r>
              <a:rPr lang="en-US" sz="2500" dirty="0" err="1">
                <a:latin typeface="Berlin Sans FB" pitchFamily="34" charset="0"/>
              </a:rPr>
              <a:t>telah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memberikan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pengampunan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dosa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dan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telah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meletakkan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hukum</a:t>
            </a:r>
            <a:r>
              <a:rPr lang="en-US" sz="2500" dirty="0">
                <a:latin typeface="Berlin Sans FB" pitchFamily="34" charset="0"/>
              </a:rPr>
              <a:t> di </a:t>
            </a:r>
            <a:r>
              <a:rPr lang="en-US" sz="2500" dirty="0" err="1">
                <a:latin typeface="Berlin Sans FB" pitchFamily="34" charset="0"/>
              </a:rPr>
              <a:t>dalam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hati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kita</a:t>
            </a:r>
            <a:r>
              <a:rPr lang="en-US" sz="2500" dirty="0">
                <a:latin typeface="Berlin Sans FB" pitchFamily="34" charset="0"/>
              </a:rPr>
              <a:t>, yang </a:t>
            </a:r>
            <a:r>
              <a:rPr lang="en-US" sz="2500" dirty="0" err="1">
                <a:latin typeface="Berlin Sans FB" pitchFamily="34" charset="0"/>
              </a:rPr>
              <a:t>memungkinkan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kita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untuk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mendekati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Tuhan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dengan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keyakinan</a:t>
            </a:r>
            <a:r>
              <a:rPr lang="en-US" sz="2500" dirty="0">
                <a:latin typeface="Berlin Sans FB" pitchFamily="34" charset="0"/>
              </a:rPr>
              <a:t>, </a:t>
            </a:r>
            <a:r>
              <a:rPr lang="en-US" sz="2500" dirty="0" err="1">
                <a:latin typeface="Berlin Sans FB" pitchFamily="34" charset="0"/>
              </a:rPr>
              <a:t>bukan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karena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diri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kita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sendiri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atau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apapun</a:t>
            </a:r>
            <a:r>
              <a:rPr lang="en-US" sz="2500" dirty="0">
                <a:latin typeface="Berlin Sans FB" pitchFamily="34" charset="0"/>
              </a:rPr>
              <a:t> yang </a:t>
            </a:r>
            <a:r>
              <a:rPr lang="en-US" sz="2500" dirty="0" err="1">
                <a:latin typeface="Berlin Sans FB" pitchFamily="34" charset="0"/>
              </a:rPr>
              <a:t>telah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kita</a:t>
            </a:r>
            <a:r>
              <a:rPr lang="en-US" sz="2500" dirty="0">
                <a:latin typeface="Berlin Sans FB" pitchFamily="34" charset="0"/>
              </a:rPr>
              <a:t> </a:t>
            </a:r>
            <a:r>
              <a:rPr lang="en-US" sz="2500" dirty="0" err="1">
                <a:latin typeface="Berlin Sans FB" pitchFamily="34" charset="0"/>
              </a:rPr>
              <a:t>lakukan</a:t>
            </a:r>
            <a:r>
              <a:rPr lang="en-US" sz="2500" dirty="0">
                <a:latin typeface="Berlin Sans FB" pitchFamily="34" charset="0"/>
              </a:rPr>
              <a:t>, </a:t>
            </a:r>
            <a:r>
              <a:rPr lang="en-US" sz="2500" dirty="0" err="1">
                <a:latin typeface="Gill Sans Ultra Bold Condensed" pitchFamily="34" charset="0"/>
              </a:rPr>
              <a:t>tetapi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hanya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karena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apa</a:t>
            </a:r>
            <a:r>
              <a:rPr lang="en-US" sz="2500" dirty="0">
                <a:latin typeface="Gill Sans Ultra Bold Condensed" pitchFamily="34" charset="0"/>
              </a:rPr>
              <a:t> yang </a:t>
            </a:r>
            <a:r>
              <a:rPr lang="en-US" sz="2500" dirty="0" err="1">
                <a:latin typeface="Gill Sans Ultra Bold Condensed" pitchFamily="34" charset="0"/>
              </a:rPr>
              <a:t>Yesus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telah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lakukan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untuk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kita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dengan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memenuhi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semua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kewajiban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perjanjian</a:t>
            </a:r>
            <a:r>
              <a:rPr lang="en-US" sz="2500" dirty="0">
                <a:latin typeface="Berlin Sans FB" pitchFamily="34" charset="0"/>
              </a:rPr>
              <a:t>.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552" y="2153181"/>
            <a:ext cx="44428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4421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1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64421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4292228"/>
            <a:ext cx="43073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87624" y="1799154"/>
            <a:ext cx="7646044" cy="163121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Itu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adalah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perjanjian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baru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menyiratkan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pengukuhan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pelayanan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keimamatan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Yesus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atas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nama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kita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di bait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suci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 err="1">
                <a:solidFill>
                  <a:srgbClr val="FFFF00"/>
                </a:solidFill>
                <a:latin typeface="Gill Sans Ultra Bold Condensed" pitchFamily="34" charset="0"/>
              </a:rPr>
              <a:t>surgawi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 [</a:t>
            </a:r>
            <a:r>
              <a:rPr lang="en-US" sz="25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Ibrani</a:t>
            </a:r>
            <a:r>
              <a:rPr lang="en-US" sz="25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5:1-10, </a:t>
            </a:r>
            <a:r>
              <a:rPr lang="en-US" sz="25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Ibrani</a:t>
            </a:r>
            <a:r>
              <a:rPr lang="en-US" sz="25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500" dirty="0">
                <a:solidFill>
                  <a:srgbClr val="FFFF00"/>
                </a:solidFill>
                <a:latin typeface="Gill Sans Ultra Bold Condensed" pitchFamily="34" charset="0"/>
              </a:rPr>
              <a:t>7:1-8:13].  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87624" y="3430370"/>
            <a:ext cx="7653536" cy="27363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500" dirty="0" err="1" smtClean="0">
                <a:latin typeface="Berlin Sans FB" pitchFamily="34" charset="0"/>
              </a:rPr>
              <a:t>Itu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juga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menjelaskan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bahwa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Kenaikan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Yesus</a:t>
            </a:r>
            <a:r>
              <a:rPr lang="en-US" sz="2500" dirty="0" smtClean="0">
                <a:latin typeface="Berlin Sans FB" pitchFamily="34" charset="0"/>
              </a:rPr>
              <a:t> di </a:t>
            </a:r>
            <a:r>
              <a:rPr lang="en-US" sz="2500" dirty="0" err="1" smtClean="0">
                <a:latin typeface="Berlin Sans FB" pitchFamily="34" charset="0"/>
              </a:rPr>
              <a:t>hadapan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Tuhan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telah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membuka</a:t>
            </a:r>
            <a:r>
              <a:rPr lang="en-US" sz="2500" dirty="0" smtClean="0">
                <a:latin typeface="Berlin Sans FB" pitchFamily="34" charset="0"/>
              </a:rPr>
              <a:t> era </a:t>
            </a:r>
            <a:r>
              <a:rPr lang="en-US" sz="2500" dirty="0" err="1" smtClean="0">
                <a:latin typeface="Berlin Sans FB" pitchFamily="34" charset="0"/>
              </a:rPr>
              <a:t>baru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bagi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umat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Tuhan</a:t>
            </a:r>
            <a:r>
              <a:rPr lang="en-US" sz="2500" dirty="0" smtClean="0">
                <a:latin typeface="Berlin Sans FB" pitchFamily="34" charset="0"/>
              </a:rPr>
              <a:t>, di </a:t>
            </a:r>
            <a:r>
              <a:rPr lang="en-US" sz="2500" dirty="0" err="1" smtClean="0">
                <a:latin typeface="Berlin Sans FB" pitchFamily="34" charset="0"/>
              </a:rPr>
              <a:t>mana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si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penuduh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yaitu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Iblis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telah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dikalahkan</a:t>
            </a:r>
            <a:r>
              <a:rPr lang="en-US" sz="2500" dirty="0" smtClean="0">
                <a:latin typeface="Berlin Sans FB" pitchFamily="34" charset="0"/>
              </a:rPr>
              <a:t>, </a:t>
            </a:r>
            <a:r>
              <a:rPr lang="en-US" sz="2500" dirty="0" err="1" smtClean="0">
                <a:latin typeface="Berlin Sans FB" pitchFamily="34" charset="0"/>
              </a:rPr>
              <a:t>ia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telah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dibungkam</a:t>
            </a:r>
            <a:r>
              <a:rPr lang="en-US" sz="2500" dirty="0" smtClean="0">
                <a:latin typeface="Berlin Sans FB" pitchFamily="34" charset="0"/>
              </a:rPr>
              <a:t> [</a:t>
            </a:r>
            <a:r>
              <a:rPr lang="en-US" sz="2500" dirty="0" err="1" smtClean="0">
                <a:latin typeface="Berlin Sans FB" pitchFamily="34" charset="0"/>
              </a:rPr>
              <a:t>Yohanes</a:t>
            </a:r>
            <a:r>
              <a:rPr lang="en-US" sz="2500" dirty="0" smtClean="0">
                <a:latin typeface="Berlin Sans FB" pitchFamily="34" charset="0"/>
              </a:rPr>
              <a:t> 12:31, 16:11]. </a:t>
            </a:r>
            <a:r>
              <a:rPr lang="en-US" sz="2500" dirty="0" err="1" smtClean="0">
                <a:latin typeface="Berlin Sans FB" pitchFamily="34" charset="0"/>
              </a:rPr>
              <a:t>Sekarang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Yesuslah</a:t>
            </a:r>
            <a:r>
              <a:rPr lang="en-US" sz="2500" dirty="0" smtClean="0">
                <a:latin typeface="Berlin Sans FB" pitchFamily="34" charset="0"/>
              </a:rPr>
              <a:t> yang </a:t>
            </a:r>
            <a:r>
              <a:rPr lang="en-US" sz="2500" dirty="0" err="1" smtClean="0">
                <a:latin typeface="Berlin Sans FB" pitchFamily="34" charset="0"/>
              </a:rPr>
              <a:t>menjadi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perantara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bagi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kita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dan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melalui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pengorbanan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dan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kesetiaan-Nya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menuntut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keselamatan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bagi</a:t>
            </a:r>
            <a:r>
              <a:rPr lang="en-US" sz="2500" dirty="0" smtClean="0">
                <a:latin typeface="Berlin Sans FB" pitchFamily="34" charset="0"/>
              </a:rPr>
              <a:t> </a:t>
            </a:r>
            <a:r>
              <a:rPr lang="en-US" sz="2500" dirty="0" err="1" smtClean="0">
                <a:latin typeface="Berlin Sans FB" pitchFamily="34" charset="0"/>
              </a:rPr>
              <a:t>kita</a:t>
            </a:r>
            <a:r>
              <a:rPr lang="en-US" sz="2500" dirty="0" smtClean="0">
                <a:latin typeface="Berlin Sans FB" pitchFamily="34" charset="0"/>
              </a:rPr>
              <a:t>!</a:t>
            </a:r>
            <a:endParaRPr lang="en-US" sz="2500" dirty="0">
              <a:latin typeface="Berlin Sans FB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7624" y="548680"/>
            <a:ext cx="7653537" cy="12464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500" dirty="0" err="1">
                <a:latin typeface="Britannic Bold" pitchFamily="34" charset="0"/>
              </a:rPr>
              <a:t>Itu</a:t>
            </a:r>
            <a:r>
              <a:rPr lang="en-US" sz="2500" dirty="0">
                <a:latin typeface="Britannic Bold" pitchFamily="34" charset="0"/>
              </a:rPr>
              <a:t> </a:t>
            </a:r>
            <a:r>
              <a:rPr lang="en-US" sz="2500" dirty="0" err="1">
                <a:latin typeface="Britannic Bold" pitchFamily="34" charset="0"/>
              </a:rPr>
              <a:t>adalah</a:t>
            </a:r>
            <a:r>
              <a:rPr lang="en-US" sz="2500" dirty="0">
                <a:latin typeface="Britannic Bold" pitchFamily="34" charset="0"/>
              </a:rPr>
              <a:t> </a:t>
            </a:r>
            <a:r>
              <a:rPr lang="en-US" sz="2500" dirty="0" err="1">
                <a:latin typeface="Britannic Bold" pitchFamily="34" charset="0"/>
              </a:rPr>
              <a:t>perjanjian</a:t>
            </a:r>
            <a:r>
              <a:rPr lang="en-US" sz="2500" dirty="0">
                <a:latin typeface="Britannic Bold" pitchFamily="34" charset="0"/>
              </a:rPr>
              <a:t> </a:t>
            </a:r>
            <a:r>
              <a:rPr lang="en-US" sz="2500" dirty="0" smtClean="0">
                <a:latin typeface="Britannic Bold" pitchFamily="34" charset="0"/>
              </a:rPr>
              <a:t>yang </a:t>
            </a:r>
            <a:r>
              <a:rPr lang="en-US" sz="2500" dirty="0" err="1">
                <a:latin typeface="Britannic Bold" pitchFamily="34" charset="0"/>
              </a:rPr>
              <a:t>memiliki</a:t>
            </a:r>
            <a:r>
              <a:rPr lang="en-US" sz="2500" dirty="0">
                <a:latin typeface="Britannic Bold" pitchFamily="34" charset="0"/>
              </a:rPr>
              <a:t> </a:t>
            </a:r>
            <a:r>
              <a:rPr lang="en-US" sz="2500" dirty="0" err="1">
                <a:latin typeface="Britannic Bold" pitchFamily="34" charset="0"/>
              </a:rPr>
              <a:t>tujuan</a:t>
            </a:r>
            <a:r>
              <a:rPr lang="en-US" sz="2500" dirty="0">
                <a:latin typeface="Britannic Bold" pitchFamily="34" charset="0"/>
              </a:rPr>
              <a:t> </a:t>
            </a:r>
            <a:r>
              <a:rPr lang="en-US" sz="2500" dirty="0" err="1">
                <a:latin typeface="Britannic Bold" pitchFamily="34" charset="0"/>
              </a:rPr>
              <a:t>untuk</a:t>
            </a:r>
            <a:r>
              <a:rPr lang="en-US" sz="2500" dirty="0">
                <a:latin typeface="Britannic Bold" pitchFamily="34" charset="0"/>
              </a:rPr>
              <a:t> </a:t>
            </a:r>
            <a:r>
              <a:rPr lang="en-US" sz="2500" dirty="0" err="1">
                <a:latin typeface="Britannic Bold" pitchFamily="34" charset="0"/>
              </a:rPr>
              <a:t>menciptakan</a:t>
            </a:r>
            <a:r>
              <a:rPr lang="en-US" sz="2500" dirty="0">
                <a:latin typeface="Britannic Bold" pitchFamily="34" charset="0"/>
              </a:rPr>
              <a:t> </a:t>
            </a:r>
            <a:r>
              <a:rPr lang="en-US" sz="2500" dirty="0" err="1">
                <a:latin typeface="Britannic Bold" pitchFamily="34" charset="0"/>
              </a:rPr>
              <a:t>hubungan</a:t>
            </a:r>
            <a:r>
              <a:rPr lang="en-US" sz="2500" dirty="0">
                <a:latin typeface="Britannic Bold" pitchFamily="34" charset="0"/>
              </a:rPr>
              <a:t> yang </a:t>
            </a:r>
            <a:r>
              <a:rPr lang="en-US" sz="2500" dirty="0" err="1">
                <a:latin typeface="Britannic Bold" pitchFamily="34" charset="0"/>
              </a:rPr>
              <a:t>dekat</a:t>
            </a:r>
            <a:r>
              <a:rPr lang="en-US" sz="2500" dirty="0">
                <a:latin typeface="Britannic Bold" pitchFamily="34" charset="0"/>
              </a:rPr>
              <a:t> </a:t>
            </a:r>
            <a:r>
              <a:rPr lang="en-US" sz="2500" dirty="0" err="1">
                <a:latin typeface="Britannic Bold" pitchFamily="34" charset="0"/>
              </a:rPr>
              <a:t>antara</a:t>
            </a:r>
            <a:r>
              <a:rPr lang="en-US" sz="2500" dirty="0">
                <a:latin typeface="Britannic Bold" pitchFamily="34" charset="0"/>
              </a:rPr>
              <a:t> Allah </a:t>
            </a:r>
            <a:r>
              <a:rPr lang="en-US" sz="2500" dirty="0" err="1">
                <a:latin typeface="Britannic Bold" pitchFamily="34" charset="0"/>
              </a:rPr>
              <a:t>dan</a:t>
            </a:r>
            <a:r>
              <a:rPr lang="en-US" sz="2500" dirty="0">
                <a:latin typeface="Britannic Bold" pitchFamily="34" charset="0"/>
              </a:rPr>
              <a:t> </a:t>
            </a:r>
            <a:r>
              <a:rPr lang="en-US" sz="2500" dirty="0" err="1">
                <a:latin typeface="Britannic Bold" pitchFamily="34" charset="0"/>
              </a:rPr>
              <a:t>umat-Nya</a:t>
            </a:r>
            <a:r>
              <a:rPr lang="en-US" sz="2500" dirty="0">
                <a:latin typeface="Britannic Bold" pitchFamily="34" charset="0"/>
              </a:rPr>
              <a:t> [</a:t>
            </a:r>
            <a:r>
              <a:rPr lang="en-US" sz="2500" dirty="0" err="1" smtClean="0">
                <a:latin typeface="Britannic Bold" pitchFamily="34" charset="0"/>
              </a:rPr>
              <a:t>Keluaran</a:t>
            </a:r>
            <a:r>
              <a:rPr lang="en-US" sz="2500" dirty="0" smtClean="0">
                <a:latin typeface="Britannic Bold" pitchFamily="34" charset="0"/>
              </a:rPr>
              <a:t> </a:t>
            </a:r>
            <a:r>
              <a:rPr lang="en-US" sz="2500" dirty="0">
                <a:latin typeface="Britannic Bold" pitchFamily="34" charset="0"/>
              </a:rPr>
              <a:t>19:4-6].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157" y="620688"/>
            <a:ext cx="49182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33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9933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037" y="2060764"/>
            <a:ext cx="57606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33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4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9933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2297" y="4244524"/>
            <a:ext cx="57606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33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5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9933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31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FF00"/>
                </a:solidFill>
                <a:latin typeface="Eras Bold ITC" pitchFamily="34" charset="0"/>
              </a:rPr>
              <a:t>Ibrani</a:t>
            </a:r>
            <a:r>
              <a:rPr lang="en-US" dirty="0">
                <a:solidFill>
                  <a:srgbClr val="FFFF00"/>
                </a:solidFill>
                <a:latin typeface="Eras Bold ITC" pitchFamily="34" charset="0"/>
              </a:rPr>
              <a:t> 10:22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408" y="1916832"/>
            <a:ext cx="7571184" cy="3629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Karena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marilah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menghadap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Allah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hati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tulus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ikhlas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keyakinan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iman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teguh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oleh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karena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hati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dibersihkan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hati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nurani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jahat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tubuh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dibasuh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air yang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murni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”.</a:t>
            </a:r>
            <a:endParaRPr lang="en-US" dirty="0">
              <a:solidFill>
                <a:schemeClr val="bg1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92088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MEREKA 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AKAN MELIHAT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WAJAH-NYA</a:t>
            </a:r>
            <a:r>
              <a:rPr lang="en-US" sz="3600" dirty="0" smtClean="0">
                <a:latin typeface="Impact" pitchFamily="34" charset="0"/>
              </a:rPr>
              <a:t/>
            </a:r>
            <a:br>
              <a:rPr lang="en-US" sz="3600" dirty="0" smtClean="0">
                <a:latin typeface="Impact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Kamis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3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062" y="1700808"/>
            <a:ext cx="5763434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err="1">
                <a:latin typeface="Impact" pitchFamily="34" charset="0"/>
              </a:rPr>
              <a:t>Ibrani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smtClean="0">
                <a:latin typeface="Impact" pitchFamily="34" charset="0"/>
              </a:rPr>
              <a:t>12:22-24 </a:t>
            </a:r>
          </a:p>
          <a:p>
            <a:pPr marL="0" indent="0">
              <a:buNone/>
            </a:pPr>
            <a:r>
              <a:rPr lang="en-US" sz="2400" dirty="0" err="1" smtClean="0">
                <a:latin typeface="Berlin Sans FB" pitchFamily="34" charset="0"/>
              </a:rPr>
              <a:t>Tetapi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kamu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sudah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datang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ke</a:t>
            </a:r>
            <a:r>
              <a:rPr lang="en-US" sz="2400" dirty="0">
                <a:latin typeface="Berlin Sans FB" pitchFamily="34" charset="0"/>
              </a:rPr>
              <a:t> Bukit </a:t>
            </a:r>
            <a:r>
              <a:rPr lang="en-US" sz="2400" dirty="0" err="1">
                <a:latin typeface="Berlin Sans FB" pitchFamily="34" charset="0"/>
              </a:rPr>
              <a:t>Sion</a:t>
            </a:r>
            <a:r>
              <a:rPr lang="en-US" sz="2400" dirty="0">
                <a:latin typeface="Berlin Sans FB" pitchFamily="34" charset="0"/>
              </a:rPr>
              <a:t>, </a:t>
            </a:r>
            <a:r>
              <a:rPr lang="en-US" sz="2400" dirty="0" err="1">
                <a:latin typeface="Berlin Sans FB" pitchFamily="34" charset="0"/>
              </a:rPr>
              <a:t>ke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kota</a:t>
            </a:r>
            <a:r>
              <a:rPr lang="en-US" sz="2400" dirty="0">
                <a:latin typeface="Berlin Sans FB" pitchFamily="34" charset="0"/>
              </a:rPr>
              <a:t> Allah yang </a:t>
            </a:r>
            <a:r>
              <a:rPr lang="en-US" sz="2400" dirty="0" err="1">
                <a:latin typeface="Berlin Sans FB" pitchFamily="34" charset="0"/>
              </a:rPr>
              <a:t>hidup</a:t>
            </a:r>
            <a:r>
              <a:rPr lang="en-US" sz="2400" dirty="0">
                <a:latin typeface="Berlin Sans FB" pitchFamily="34" charset="0"/>
              </a:rPr>
              <a:t>, </a:t>
            </a:r>
            <a:r>
              <a:rPr lang="en-US" sz="2400" dirty="0" err="1">
                <a:latin typeface="Berlin Sans FB" pitchFamily="34" charset="0"/>
              </a:rPr>
              <a:t>Yerusalem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sorgawi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dan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kepada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beribu-ribu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malaikat</a:t>
            </a:r>
            <a:r>
              <a:rPr lang="en-US" sz="2400" dirty="0">
                <a:latin typeface="Berlin Sans FB" pitchFamily="34" charset="0"/>
              </a:rPr>
              <a:t>, </a:t>
            </a:r>
            <a:r>
              <a:rPr lang="en-US" sz="2400" dirty="0" err="1">
                <a:latin typeface="Berlin Sans FB" pitchFamily="34" charset="0"/>
              </a:rPr>
              <a:t>suatu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kumpulan</a:t>
            </a:r>
            <a:r>
              <a:rPr lang="en-US" sz="2400" dirty="0">
                <a:latin typeface="Berlin Sans FB" pitchFamily="34" charset="0"/>
              </a:rPr>
              <a:t> yang </a:t>
            </a:r>
            <a:r>
              <a:rPr lang="en-US" sz="2400" dirty="0" err="1">
                <a:latin typeface="Berlin Sans FB" pitchFamily="34" charset="0"/>
              </a:rPr>
              <a:t>meriah,dan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kepada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jemaat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anak-anak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sulung</a:t>
            </a:r>
            <a:r>
              <a:rPr lang="en-US" sz="2400" dirty="0">
                <a:latin typeface="Berlin Sans FB" pitchFamily="34" charset="0"/>
              </a:rPr>
              <a:t>, yang </a:t>
            </a:r>
            <a:r>
              <a:rPr lang="en-US" sz="2400" dirty="0" err="1">
                <a:latin typeface="Berlin Sans FB" pitchFamily="34" charset="0"/>
              </a:rPr>
              <a:t>namanya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terdaftar</a:t>
            </a:r>
            <a:r>
              <a:rPr lang="en-US" sz="2400" dirty="0">
                <a:latin typeface="Berlin Sans FB" pitchFamily="34" charset="0"/>
              </a:rPr>
              <a:t> di </a:t>
            </a:r>
            <a:r>
              <a:rPr lang="en-US" sz="2400" dirty="0" err="1">
                <a:latin typeface="Berlin Sans FB" pitchFamily="34" charset="0"/>
              </a:rPr>
              <a:t>sorga</a:t>
            </a:r>
            <a:r>
              <a:rPr lang="en-US" sz="2400" dirty="0">
                <a:latin typeface="Berlin Sans FB" pitchFamily="34" charset="0"/>
              </a:rPr>
              <a:t>, </a:t>
            </a:r>
            <a:r>
              <a:rPr lang="en-US" sz="2400" dirty="0" err="1">
                <a:latin typeface="Berlin Sans FB" pitchFamily="34" charset="0"/>
              </a:rPr>
              <a:t>dan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kepada</a:t>
            </a:r>
            <a:r>
              <a:rPr lang="en-US" sz="2400" dirty="0">
                <a:latin typeface="Berlin Sans FB" pitchFamily="34" charset="0"/>
              </a:rPr>
              <a:t> Allah, yang </a:t>
            </a:r>
            <a:r>
              <a:rPr lang="en-US" sz="2400" dirty="0" err="1">
                <a:latin typeface="Berlin Sans FB" pitchFamily="34" charset="0"/>
              </a:rPr>
              <a:t>menghakimi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semua</a:t>
            </a:r>
            <a:r>
              <a:rPr lang="en-US" sz="2400" dirty="0">
                <a:latin typeface="Berlin Sans FB" pitchFamily="34" charset="0"/>
              </a:rPr>
              <a:t> orang, </a:t>
            </a:r>
            <a:r>
              <a:rPr lang="en-US" sz="2400" dirty="0" err="1">
                <a:latin typeface="Berlin Sans FB" pitchFamily="34" charset="0"/>
              </a:rPr>
              <a:t>dan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kepada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roh-roh</a:t>
            </a:r>
            <a:r>
              <a:rPr lang="en-US" sz="2400" dirty="0">
                <a:latin typeface="Berlin Sans FB" pitchFamily="34" charset="0"/>
              </a:rPr>
              <a:t> orang-orang </a:t>
            </a:r>
            <a:r>
              <a:rPr lang="en-US" sz="2400" dirty="0" err="1">
                <a:latin typeface="Berlin Sans FB" pitchFamily="34" charset="0"/>
              </a:rPr>
              <a:t>benar</a:t>
            </a:r>
            <a:r>
              <a:rPr lang="en-US" sz="2400" dirty="0">
                <a:latin typeface="Berlin Sans FB" pitchFamily="34" charset="0"/>
              </a:rPr>
              <a:t> yang </a:t>
            </a:r>
            <a:r>
              <a:rPr lang="en-US" sz="2400" dirty="0" err="1">
                <a:latin typeface="Berlin Sans FB" pitchFamily="34" charset="0"/>
              </a:rPr>
              <a:t>telah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menjadi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 smtClean="0">
                <a:latin typeface="Berlin Sans FB" pitchFamily="34" charset="0"/>
              </a:rPr>
              <a:t>sempurna</a:t>
            </a:r>
            <a:r>
              <a:rPr lang="en-US" sz="2400" dirty="0" smtClean="0">
                <a:latin typeface="Berlin Sans FB" pitchFamily="34" charset="0"/>
              </a:rPr>
              <a:t>, </a:t>
            </a:r>
            <a:r>
              <a:rPr lang="en-US" sz="2400" dirty="0" err="1" smtClean="0">
                <a:latin typeface="Berlin Sans FB" pitchFamily="34" charset="0"/>
              </a:rPr>
              <a:t>dan</a:t>
            </a:r>
            <a:r>
              <a:rPr lang="en-US" sz="2400" dirty="0" smtClean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kepada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Yesus</a:t>
            </a:r>
            <a:r>
              <a:rPr lang="en-US" sz="2400" dirty="0">
                <a:latin typeface="Berlin Sans FB" pitchFamily="34" charset="0"/>
              </a:rPr>
              <a:t>, </a:t>
            </a:r>
            <a:r>
              <a:rPr lang="en-US" sz="2400" dirty="0" err="1">
                <a:latin typeface="Berlin Sans FB" pitchFamily="34" charset="0"/>
              </a:rPr>
              <a:t>Pengantara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perjanjian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baru</a:t>
            </a:r>
            <a:r>
              <a:rPr lang="en-US" sz="2400" dirty="0">
                <a:latin typeface="Berlin Sans FB" pitchFamily="34" charset="0"/>
              </a:rPr>
              <a:t>, </a:t>
            </a:r>
            <a:r>
              <a:rPr lang="en-US" sz="2400" dirty="0" err="1">
                <a:latin typeface="Berlin Sans FB" pitchFamily="34" charset="0"/>
              </a:rPr>
              <a:t>dan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kepada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darah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pemercikan</a:t>
            </a:r>
            <a:r>
              <a:rPr lang="en-US" sz="2400" dirty="0">
                <a:latin typeface="Berlin Sans FB" pitchFamily="34" charset="0"/>
              </a:rPr>
              <a:t>, yang </a:t>
            </a:r>
            <a:r>
              <a:rPr lang="en-US" sz="2400" dirty="0" err="1">
                <a:latin typeface="Berlin Sans FB" pitchFamily="34" charset="0"/>
              </a:rPr>
              <a:t>berbicara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lebih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kuat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dari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pada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darah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Habel</a:t>
            </a:r>
            <a:r>
              <a:rPr lang="en-US" sz="2400" dirty="0" smtClean="0">
                <a:latin typeface="Berlin Sans FB" pitchFamily="34" charset="0"/>
              </a:rPr>
              <a:t>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2952328" cy="688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1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1412777"/>
            <a:ext cx="4690864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Gill Sans Ultra Bold Condensed" pitchFamily="34" charset="0"/>
              </a:rPr>
              <a:t>Rasul</a:t>
            </a:r>
            <a:r>
              <a:rPr lang="en-US" dirty="0">
                <a:latin typeface="Gill Sans Ultra Bold Condensed" pitchFamily="34" charset="0"/>
              </a:rPr>
              <a:t> Paulus </a:t>
            </a:r>
            <a:r>
              <a:rPr lang="en-US" dirty="0" err="1">
                <a:latin typeface="Gill Sans Ultra Bold Condensed" pitchFamily="34" charset="0"/>
              </a:rPr>
              <a:t>mengatakan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bahwa</a:t>
            </a:r>
            <a:r>
              <a:rPr lang="en-US" dirty="0">
                <a:latin typeface="Gill Sans Ultra Bold Condensed" pitchFamily="34" charset="0"/>
              </a:rPr>
              <a:t> orang </a:t>
            </a:r>
            <a:r>
              <a:rPr lang="en-US" dirty="0" err="1">
                <a:latin typeface="Gill Sans Ultra Bold Condensed" pitchFamily="34" charset="0"/>
              </a:rPr>
              <a:t>percaya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Ibrani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meskipun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masih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berada</a:t>
            </a:r>
            <a:r>
              <a:rPr lang="en-US" dirty="0">
                <a:latin typeface="Gill Sans Ultra Bold Condensed" pitchFamily="34" charset="0"/>
              </a:rPr>
              <a:t> di </a:t>
            </a:r>
            <a:r>
              <a:rPr lang="en-US" dirty="0" err="1">
                <a:latin typeface="Gill Sans Ultra Bold Condensed" pitchFamily="34" charset="0"/>
              </a:rPr>
              <a:t>dalam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dunia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smtClean="0">
                <a:latin typeface="Gill Sans Ultra Bold Condensed" pitchFamily="34" charset="0"/>
              </a:rPr>
              <a:t>yang </a:t>
            </a:r>
            <a:r>
              <a:rPr lang="en-US" dirty="0" err="1">
                <a:latin typeface="Gill Sans Ultra Bold Condensed" pitchFamily="34" charset="0"/>
              </a:rPr>
              <a:t>berdosa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cemar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ini</a:t>
            </a:r>
            <a:r>
              <a:rPr lang="en-US" dirty="0">
                <a:latin typeface="Gill Sans Ultra Bold Condensed" pitchFamily="34" charset="0"/>
              </a:rPr>
              <a:t>, </a:t>
            </a:r>
            <a:r>
              <a:rPr lang="en-US" dirty="0" err="1">
                <a:latin typeface="Gill Sans Ultra Bold Condensed" pitchFamily="34" charset="0"/>
              </a:rPr>
              <a:t>sesungguhnya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mereka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sudah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ke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Gunung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Sion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yaitu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Yerusalem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surgawi</a:t>
            </a:r>
            <a:r>
              <a:rPr lang="en-US" dirty="0">
                <a:latin typeface="Gill Sans Ultra Bold Condensed" pitchFamily="34" charset="0"/>
              </a:rPr>
              <a:t>.</a:t>
            </a:r>
          </a:p>
          <a:p>
            <a:endParaRPr lang="en-US" dirty="0">
              <a:latin typeface="Gill Sans Ultra Bold Condensed" pitchFamily="34" charset="0"/>
            </a:endParaRPr>
          </a:p>
        </p:txBody>
      </p:sp>
      <p:pic>
        <p:nvPicPr>
          <p:cNvPr id="12290" name="Picture 2" descr="Santo Paulus Rasul – KMK Universitas Indone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26297"/>
            <a:ext cx="3168352" cy="3741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6041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Bagaimana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kita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dapat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mengerti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apa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yang Paulus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nyatakan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kepada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orang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percaya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Ibrani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ini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dan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bagaimana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mereka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sudah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berada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di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Gunung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Sion</a:t>
            </a:r>
            <a:r>
              <a:rPr lang="en-US" sz="24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Gill Sans Ultra Bold Condensed" pitchFamily="34" charset="0"/>
              </a:rPr>
              <a:t>tersebut</a:t>
            </a:r>
            <a:r>
              <a:rPr lang="en-US" sz="2400" dirty="0" smtClean="0">
                <a:solidFill>
                  <a:srgbClr val="FFFF00"/>
                </a:solidFill>
                <a:latin typeface="Gill Sans Ultra Bold Condensed" pitchFamily="34" charset="0"/>
              </a:rPr>
              <a:t>?</a:t>
            </a:r>
            <a:endParaRPr lang="en-US" sz="24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360" y="1916832"/>
            <a:ext cx="8435280" cy="4525963"/>
          </a:xfrm>
          <a:solidFill>
            <a:schemeClr val="bg1">
              <a:alpha val="76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500" dirty="0" smtClean="0">
                <a:latin typeface="Bahnschrift SemiBold Condensed" pitchFamily="34" charset="0"/>
              </a:rPr>
              <a:t>Orang </a:t>
            </a:r>
            <a:r>
              <a:rPr lang="en-US" sz="2500" dirty="0" err="1">
                <a:latin typeface="Bahnschrift SemiBold Condensed" pitchFamily="34" charset="0"/>
              </a:rPr>
              <a:t>percaya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 smtClean="0">
                <a:latin typeface="Bahnschrift SemiBold Condensed" pitchFamily="34" charset="0"/>
              </a:rPr>
              <a:t>sudah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berada</a:t>
            </a:r>
            <a:r>
              <a:rPr lang="en-US" sz="2500" dirty="0">
                <a:latin typeface="Bahnschrift SemiBold Condensed" pitchFamily="34" charset="0"/>
              </a:rPr>
              <a:t> di </a:t>
            </a:r>
            <a:r>
              <a:rPr lang="en-US" sz="2500" dirty="0" err="1">
                <a:latin typeface="Bahnschrift SemiBold Condensed" pitchFamily="34" charset="0"/>
              </a:rPr>
              <a:t>Yerusalem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surgawi</a:t>
            </a:r>
            <a:r>
              <a:rPr lang="en-US" sz="2500" dirty="0">
                <a:latin typeface="Bahnschrift SemiBold Condensed" pitchFamily="34" charset="0"/>
              </a:rPr>
              <a:t> MELALUI IMAN. </a:t>
            </a:r>
            <a:r>
              <a:rPr lang="en-US" sz="2500" dirty="0" err="1">
                <a:latin typeface="Bahnschrift SemiBold Condensed" pitchFamily="34" charset="0"/>
              </a:rPr>
              <a:t>Pengalaman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smtClean="0">
                <a:latin typeface="Bahnschrift SemiBold Condensed" pitchFamily="34" charset="0"/>
              </a:rPr>
              <a:t>orang </a:t>
            </a:r>
            <a:r>
              <a:rPr lang="en-US" sz="2500" dirty="0" err="1">
                <a:latin typeface="Bahnschrift SemiBold Condensed" pitchFamily="34" charset="0"/>
              </a:rPr>
              <a:t>percaya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mengantisipasi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masa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depan</a:t>
            </a:r>
            <a:r>
              <a:rPr lang="en-US" sz="2500" dirty="0">
                <a:latin typeface="Bahnschrift SemiBold Condensed" pitchFamily="34" charset="0"/>
              </a:rPr>
              <a:t>. </a:t>
            </a:r>
            <a:r>
              <a:rPr lang="en-US" sz="2500" dirty="0" err="1">
                <a:latin typeface="Bahnschrift SemiBold Condensed" pitchFamily="34" charset="0"/>
              </a:rPr>
              <a:t>Jadi</a:t>
            </a:r>
            <a:r>
              <a:rPr lang="en-US" sz="2500" dirty="0">
                <a:latin typeface="Bahnschrift SemiBold Condensed" pitchFamily="34" charset="0"/>
              </a:rPr>
              <a:t>, </a:t>
            </a:r>
            <a:r>
              <a:rPr lang="en-US" sz="2500" dirty="0" err="1">
                <a:latin typeface="Bahnschrift SemiBold Condensed" pitchFamily="34" charset="0"/>
              </a:rPr>
              <a:t>Yerusalem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surgawi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adalah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milik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dari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hal-hal</a:t>
            </a:r>
            <a:r>
              <a:rPr lang="en-US" sz="2500" dirty="0">
                <a:latin typeface="Bahnschrift SemiBold Condensed" pitchFamily="34" charset="0"/>
              </a:rPr>
              <a:t> yang "</a:t>
            </a:r>
            <a:r>
              <a:rPr lang="en-US" sz="2500" dirty="0" err="1">
                <a:latin typeface="Bahnschrift SemiBold Condensed" pitchFamily="34" charset="0"/>
              </a:rPr>
              <a:t>diharapkan</a:t>
            </a:r>
            <a:r>
              <a:rPr lang="en-US" sz="2500" dirty="0">
                <a:latin typeface="Bahnschrift SemiBold Condensed" pitchFamily="34" charset="0"/>
              </a:rPr>
              <a:t>" </a:t>
            </a:r>
            <a:r>
              <a:rPr lang="en-US" sz="2500" dirty="0" err="1">
                <a:latin typeface="Bahnschrift SemiBold Condensed" pitchFamily="34" charset="0"/>
              </a:rPr>
              <a:t>dan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smtClean="0">
                <a:latin typeface="Bahnschrift SemiBold Condensed" pitchFamily="34" charset="0"/>
              </a:rPr>
              <a:t>yang </a:t>
            </a:r>
            <a:r>
              <a:rPr lang="en-US" sz="2500" dirty="0">
                <a:latin typeface="Bahnschrift SemiBold Condensed" pitchFamily="34" charset="0"/>
              </a:rPr>
              <a:t>"</a:t>
            </a:r>
            <a:r>
              <a:rPr lang="en-US" sz="2500" dirty="0" err="1">
                <a:latin typeface="Bahnschrift SemiBold Condensed" pitchFamily="34" charset="0"/>
              </a:rPr>
              <a:t>tidak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terlihat</a:t>
            </a:r>
            <a:r>
              <a:rPr lang="en-US" sz="2500" dirty="0">
                <a:latin typeface="Bahnschrift SemiBold Condensed" pitchFamily="34" charset="0"/>
              </a:rPr>
              <a:t>" </a:t>
            </a:r>
            <a:r>
              <a:rPr lang="en-US" sz="2500" dirty="0" err="1">
                <a:latin typeface="Bahnschrift SemiBold Condensed" pitchFamily="34" charset="0"/>
              </a:rPr>
              <a:t>tetapi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tetap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meyakinkan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kita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melalui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iman</a:t>
            </a:r>
            <a:r>
              <a:rPr lang="en-US" sz="2500" dirty="0">
                <a:latin typeface="Bahnschrift SemiBold Condensed" pitchFamily="34" charset="0"/>
              </a:rPr>
              <a:t> [</a:t>
            </a:r>
            <a:r>
              <a:rPr lang="en-US" sz="2500" dirty="0" err="1" smtClean="0">
                <a:latin typeface="Bahnschrift SemiBold Condensed" pitchFamily="34" charset="0"/>
              </a:rPr>
              <a:t>Ibrani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>
                <a:latin typeface="Bahnschrift SemiBold Condensed" pitchFamily="34" charset="0"/>
              </a:rPr>
              <a:t>11: 1].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smtClean="0">
                <a:latin typeface="Bahnschrift SemiBold Condensed" pitchFamily="34" charset="0"/>
              </a:rPr>
              <a:t>Orang </a:t>
            </a:r>
            <a:r>
              <a:rPr lang="en-US" sz="2500" dirty="0" err="1">
                <a:latin typeface="Bahnschrift SemiBold Condensed" pitchFamily="34" charset="0"/>
              </a:rPr>
              <a:t>percaya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 smtClean="0">
                <a:latin typeface="Bahnschrift SemiBold Condensed" pitchFamily="34" charset="0"/>
              </a:rPr>
              <a:t>sudah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sampai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ke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Yerusalem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surgawi</a:t>
            </a:r>
            <a:r>
              <a:rPr lang="en-US" sz="2500" dirty="0">
                <a:latin typeface="Bahnschrift SemiBold Condensed" pitchFamily="34" charset="0"/>
              </a:rPr>
              <a:t> MELALUI WAKIL KITA YESUS [</a:t>
            </a:r>
            <a:r>
              <a:rPr lang="en-US" sz="2500" dirty="0" err="1" smtClean="0">
                <a:latin typeface="Bahnschrift SemiBold Condensed" pitchFamily="34" charset="0"/>
              </a:rPr>
              <a:t>Efesus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>
                <a:latin typeface="Bahnschrift SemiBold Condensed" pitchFamily="34" charset="0"/>
              </a:rPr>
              <a:t>2:5-6, </a:t>
            </a:r>
            <a:r>
              <a:rPr lang="en-US" sz="2500" dirty="0" err="1" smtClean="0">
                <a:latin typeface="Bahnschrift SemiBold Condensed" pitchFamily="34" charset="0"/>
              </a:rPr>
              <a:t>Kolose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>
                <a:latin typeface="Bahnschrift SemiBold Condensed" pitchFamily="34" charset="0"/>
              </a:rPr>
              <a:t>3:1]. </a:t>
            </a:r>
            <a:r>
              <a:rPr lang="en-US" sz="2500" dirty="0" err="1">
                <a:latin typeface="Bahnschrift SemiBold Condensed" pitchFamily="34" charset="0"/>
              </a:rPr>
              <a:t>Dimensi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historis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kenaikan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Yesus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inilah</a:t>
            </a:r>
            <a:r>
              <a:rPr lang="en-US" sz="2500" dirty="0">
                <a:latin typeface="Bahnschrift SemiBold Condensed" pitchFamily="34" charset="0"/>
              </a:rPr>
              <a:t> yang </a:t>
            </a:r>
            <a:r>
              <a:rPr lang="en-US" sz="2500" dirty="0" err="1">
                <a:latin typeface="Bahnschrift SemiBold Condensed" pitchFamily="34" charset="0"/>
              </a:rPr>
              <a:t>memberikan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kekuatan</a:t>
            </a:r>
            <a:r>
              <a:rPr lang="en-US" sz="2500" dirty="0">
                <a:latin typeface="Bahnschrift SemiBold Condensed" pitchFamily="34" charset="0"/>
              </a:rPr>
              <a:t> yang </a:t>
            </a:r>
            <a:r>
              <a:rPr lang="en-US" sz="2500" dirty="0" err="1">
                <a:latin typeface="Bahnschrift SemiBold Condensed" pitchFamily="34" charset="0"/>
              </a:rPr>
              <a:t>mendesak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pada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desakan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Ibrani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untuk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berpegang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teguh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pada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pengakuan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kita</a:t>
            </a:r>
            <a:r>
              <a:rPr lang="en-US" sz="2500" dirty="0">
                <a:latin typeface="Bahnschrift SemiBold Condensed" pitchFamily="34" charset="0"/>
              </a:rPr>
              <a:t> [</a:t>
            </a:r>
            <a:r>
              <a:rPr lang="en-US" sz="2500" dirty="0" err="1" smtClean="0">
                <a:latin typeface="Bahnschrift SemiBold Condensed" pitchFamily="34" charset="0"/>
              </a:rPr>
              <a:t>Ibrani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>
                <a:latin typeface="Bahnschrift SemiBold Condensed" pitchFamily="34" charset="0"/>
              </a:rPr>
              <a:t>4:14, </a:t>
            </a:r>
            <a:r>
              <a:rPr lang="en-US" sz="2500" dirty="0" err="1" smtClean="0">
                <a:latin typeface="Bahnschrift SemiBold Condensed" pitchFamily="34" charset="0"/>
              </a:rPr>
              <a:t>Ibrani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>
                <a:latin typeface="Bahnschrift SemiBold Condensed" pitchFamily="34" charset="0"/>
              </a:rPr>
              <a:t>10:23].  </a:t>
            </a:r>
            <a:r>
              <a:rPr lang="en-US" sz="2500" dirty="0" err="1">
                <a:latin typeface="Bahnschrift SemiBold Condensed" pitchFamily="34" charset="0"/>
              </a:rPr>
              <a:t>Realitas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kenaikan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pelayanan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Yesus</a:t>
            </a:r>
            <a:r>
              <a:rPr lang="en-US" sz="2500" dirty="0">
                <a:latin typeface="Bahnschrift SemiBold Condensed" pitchFamily="34" charset="0"/>
              </a:rPr>
              <a:t> di bait </a:t>
            </a:r>
            <a:r>
              <a:rPr lang="en-US" sz="2500" dirty="0" err="1">
                <a:latin typeface="Bahnschrift SemiBold Condensed" pitchFamily="34" charset="0"/>
              </a:rPr>
              <a:t>suci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surgawi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adalah</a:t>
            </a:r>
            <a:r>
              <a:rPr lang="en-US" sz="2500" dirty="0">
                <a:latin typeface="Bahnschrift SemiBold Condensed" pitchFamily="34" charset="0"/>
              </a:rPr>
              <a:t> "</a:t>
            </a:r>
            <a:r>
              <a:rPr lang="en-US" sz="2500" dirty="0" err="1">
                <a:latin typeface="Gill Sans Ultra Bold Condensed" pitchFamily="34" charset="0"/>
              </a:rPr>
              <a:t>sauh</a:t>
            </a:r>
            <a:r>
              <a:rPr lang="en-US" sz="2500" dirty="0">
                <a:latin typeface="Gill Sans Ultra Bold Condensed" pitchFamily="34" charset="0"/>
              </a:rPr>
              <a:t> yang </a:t>
            </a:r>
            <a:r>
              <a:rPr lang="en-US" sz="2500" dirty="0" err="1">
                <a:latin typeface="Gill Sans Ultra Bold Condensed" pitchFamily="34" charset="0"/>
              </a:rPr>
              <a:t>kuat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dan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aman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bagi</a:t>
            </a:r>
            <a:r>
              <a:rPr lang="en-US" sz="2500" dirty="0">
                <a:latin typeface="Gill Sans Ultra Bold Condensed" pitchFamily="34" charset="0"/>
              </a:rPr>
              <a:t> </a:t>
            </a:r>
            <a:r>
              <a:rPr lang="en-US" sz="2500" dirty="0" err="1">
                <a:latin typeface="Gill Sans Ultra Bold Condensed" pitchFamily="34" charset="0"/>
              </a:rPr>
              <a:t>jiwa</a:t>
            </a:r>
            <a:r>
              <a:rPr lang="en-US" sz="2500" dirty="0">
                <a:latin typeface="Bahnschrift SemiBold Condensed" pitchFamily="34" charset="0"/>
              </a:rPr>
              <a:t>" [</a:t>
            </a:r>
            <a:r>
              <a:rPr lang="en-US" sz="2500" dirty="0" err="1" smtClean="0">
                <a:latin typeface="Bahnschrift SemiBold Condensed" pitchFamily="34" charset="0"/>
              </a:rPr>
              <a:t>Ibrani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>
                <a:latin typeface="Bahnschrift SemiBold Condensed" pitchFamily="34" charset="0"/>
              </a:rPr>
              <a:t>6: 19], </a:t>
            </a:r>
            <a:r>
              <a:rPr lang="en-US" sz="2500" dirty="0" err="1">
                <a:latin typeface="Bahnschrift SemiBold Condensed" pitchFamily="34" charset="0"/>
              </a:rPr>
              <a:t>ini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adalah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jaminan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bahwa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janji-janji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itu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memiliki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substansi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dan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layak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untuk</a:t>
            </a:r>
            <a:r>
              <a:rPr lang="en-US" sz="2500" dirty="0">
                <a:latin typeface="Bahnschrift SemiBold Condensed" pitchFamily="34" charset="0"/>
              </a:rPr>
              <a:t> </a:t>
            </a:r>
            <a:r>
              <a:rPr lang="en-US" sz="2500" dirty="0" err="1">
                <a:latin typeface="Bahnschrift SemiBold Condensed" pitchFamily="34" charset="0"/>
              </a:rPr>
              <a:t>dipercaya</a:t>
            </a:r>
            <a:r>
              <a:rPr lang="en-US" sz="2500" dirty="0">
                <a:latin typeface="Bahnschrift SemiBold Condensed" pitchFamily="34" charset="0"/>
              </a:rPr>
              <a:t> [</a:t>
            </a:r>
            <a:r>
              <a:rPr lang="en-US" sz="2500" dirty="0" err="1" smtClean="0">
                <a:latin typeface="Bahnschrift SemiBold Condensed" pitchFamily="34" charset="0"/>
              </a:rPr>
              <a:t>Ibrani</a:t>
            </a:r>
            <a:r>
              <a:rPr lang="en-US" sz="2500" dirty="0" smtClean="0">
                <a:latin typeface="Bahnschrift SemiBold Condensed" pitchFamily="34" charset="0"/>
              </a:rPr>
              <a:t> </a:t>
            </a:r>
            <a:r>
              <a:rPr lang="en-US" sz="2500" dirty="0">
                <a:latin typeface="Bahnschrift SemiBold Condensed" pitchFamily="34" charset="0"/>
              </a:rPr>
              <a:t>7:22].</a:t>
            </a:r>
          </a:p>
        </p:txBody>
      </p:sp>
    </p:spTree>
    <p:extLst>
      <p:ext uri="{BB962C8B-B14F-4D97-AF65-F5344CB8AC3E}">
        <p14:creationId xmlns:p14="http://schemas.microsoft.com/office/powerpoint/2010/main" val="40163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960" y="405458"/>
            <a:ext cx="4762872" cy="6048672"/>
          </a:xfrm>
          <a:solidFill>
            <a:schemeClr val="bg1">
              <a:alpha val="73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>
                <a:latin typeface="Bahnschrift SemiBold Condensed" pitchFamily="34" charset="0"/>
              </a:rPr>
              <a:t>Seperti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halnya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smtClean="0">
                <a:latin typeface="Bahnschrift SemiBold Condensed" pitchFamily="34" charset="0"/>
              </a:rPr>
              <a:t>orang </a:t>
            </a:r>
            <a:r>
              <a:rPr lang="en-US" dirty="0" err="1">
                <a:latin typeface="Bahnschrift SemiBold Condensed" pitchFamily="34" charset="0"/>
              </a:rPr>
              <a:t>percaya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Ibrani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sekarang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ini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juga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hidup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dalam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dua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kenyataan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yaitu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melalui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iman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dan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melalui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wakil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kita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yaitu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Yesus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smtClean="0">
                <a:latin typeface="Bahnschrift SemiBold Condensed" pitchFamily="34" charset="0"/>
              </a:rPr>
              <a:t>yang </a:t>
            </a:r>
            <a:r>
              <a:rPr lang="en-US" dirty="0" err="1">
                <a:latin typeface="Bahnschrift SemiBold Condensed" pitchFamily="34" charset="0"/>
              </a:rPr>
              <a:t>ada</a:t>
            </a:r>
            <a:r>
              <a:rPr lang="en-US" dirty="0">
                <a:latin typeface="Bahnschrift SemiBold Condensed" pitchFamily="34" charset="0"/>
              </a:rPr>
              <a:t> di </a:t>
            </a:r>
            <a:r>
              <a:rPr lang="en-US" dirty="0" err="1">
                <a:latin typeface="Bahnschrift SemiBold Condensed" pitchFamily="34" charset="0"/>
              </a:rPr>
              <a:t>Yerusalem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surgawi</a:t>
            </a:r>
            <a:r>
              <a:rPr lang="en-US" dirty="0">
                <a:latin typeface="Bahnschrift SemiBold Condensed" pitchFamily="34" charset="0"/>
              </a:rPr>
              <a:t>. </a:t>
            </a:r>
            <a:endParaRPr lang="en-US" dirty="0" smtClean="0">
              <a:latin typeface="Bahnschrift SemiBold Condensed" pitchFamily="34" charset="0"/>
            </a:endParaRPr>
          </a:p>
          <a:p>
            <a:pPr marL="0" indent="0">
              <a:buNone/>
            </a:pPr>
            <a:endParaRPr lang="en-US" dirty="0"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Bahnschrift SemiBold Condensed" pitchFamily="34" charset="0"/>
              </a:rPr>
              <a:t>Karena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itu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harus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hidup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sesuai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dengan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pengakuan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iman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karena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melalui</a:t>
            </a:r>
            <a:r>
              <a:rPr lang="en-US" dirty="0">
                <a:latin typeface="Bahnschrift SemiBold Condensed" pitchFamily="34" charset="0"/>
              </a:rPr>
              <a:t> </a:t>
            </a:r>
            <a:r>
              <a:rPr lang="en-US" dirty="0" err="1">
                <a:latin typeface="Bahnschrift SemiBold Condensed" pitchFamily="34" charset="0"/>
              </a:rPr>
              <a:t>Yesus</a:t>
            </a:r>
            <a:r>
              <a:rPr lang="en-US" dirty="0">
                <a:latin typeface="Bahnschrift SemiBold Condensed" pitchFamily="34" charset="0"/>
              </a:rPr>
              <a:t>, </a:t>
            </a:r>
            <a:r>
              <a:rPr lang="en-US" dirty="0" err="1">
                <a:latin typeface="Bahnschrift SemiBold Condensed" pitchFamily="34" charset="0"/>
              </a:rPr>
              <a:t>kita</a:t>
            </a:r>
            <a:r>
              <a:rPr lang="en-US" dirty="0">
                <a:latin typeface="Bahnschrift SemiBold Condensed" pitchFamily="34" charset="0"/>
              </a:rPr>
              <a:t> "</a:t>
            </a:r>
            <a:r>
              <a:rPr lang="en-US" dirty="0" err="1">
                <a:latin typeface="Gill Sans Ultra Bold Condensed" pitchFamily="34" charset="0"/>
              </a:rPr>
              <a:t>telah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mengecap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karunia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surgawi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telah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mengecap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firman</a:t>
            </a:r>
            <a:r>
              <a:rPr lang="en-US" dirty="0">
                <a:latin typeface="Gill Sans Ultra Bold Condensed" pitchFamily="34" charset="0"/>
              </a:rPr>
              <a:t> yang </a:t>
            </a:r>
            <a:r>
              <a:rPr lang="en-US" dirty="0" err="1">
                <a:latin typeface="Gill Sans Ultra Bold Condensed" pitchFamily="34" charset="0"/>
              </a:rPr>
              <a:t>baik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dari</a:t>
            </a:r>
            <a:r>
              <a:rPr lang="en-US" dirty="0">
                <a:latin typeface="Gill Sans Ultra Bold Condensed" pitchFamily="34" charset="0"/>
              </a:rPr>
              <a:t> Allah </a:t>
            </a:r>
            <a:r>
              <a:rPr lang="en-US" dirty="0" err="1">
                <a:latin typeface="Gill Sans Ultra Bold Condensed" pitchFamily="34" charset="0"/>
              </a:rPr>
              <a:t>dan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karunia-karunia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dunia</a:t>
            </a:r>
            <a:r>
              <a:rPr lang="en-US" dirty="0">
                <a:latin typeface="Gill Sans Ultra Bold Condensed" pitchFamily="34" charset="0"/>
              </a:rPr>
              <a:t> yang </a:t>
            </a:r>
            <a:r>
              <a:rPr lang="en-US" dirty="0" err="1">
                <a:latin typeface="Gill Sans Ultra Bold Condensed" pitchFamily="34" charset="0"/>
              </a:rPr>
              <a:t>akan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datang</a:t>
            </a:r>
            <a:r>
              <a:rPr lang="en-US" dirty="0">
                <a:latin typeface="Bahnschrift SemiBold Condensed" pitchFamily="34" charset="0"/>
              </a:rPr>
              <a:t>" [</a:t>
            </a:r>
            <a:r>
              <a:rPr lang="en-US" dirty="0" err="1" smtClean="0">
                <a:latin typeface="Bahnschrift SemiBold Condensed" pitchFamily="34" charset="0"/>
              </a:rPr>
              <a:t>Ibrani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>
                <a:latin typeface="Bahnschrift SemiBold Condensed" pitchFamily="34" charset="0"/>
              </a:rPr>
              <a:t>6:4,5].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r="38817"/>
          <a:stretch/>
        </p:blipFill>
        <p:spPr bwMode="auto">
          <a:xfrm>
            <a:off x="0" y="1588"/>
            <a:ext cx="40145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89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6120680" cy="2520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Akan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tiba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saatnya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...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Kenaikan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ke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surga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yang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memenuhi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tipologi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dua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pengembaraan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tahunan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Israel,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Paskah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Pentakosta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. </a:t>
            </a:r>
            <a:endParaRPr lang="en-US" sz="2800" dirty="0" smtClean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FFC000"/>
                </a:solidFill>
                <a:latin typeface="Gill Sans Ultra Bold Condensed" pitchFamily="34" charset="0"/>
              </a:rPr>
              <a:t>Menurut</a:t>
            </a:r>
            <a:r>
              <a:rPr lang="en-US" sz="2400" dirty="0" smtClean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Ibrani</a:t>
            </a:r>
            <a:r>
              <a:rPr lang="en-US" sz="24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dan</a:t>
            </a:r>
            <a:r>
              <a:rPr lang="en-US" sz="24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kitab</a:t>
            </a:r>
            <a:r>
              <a:rPr lang="en-US" sz="24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Wahyu</a:t>
            </a:r>
            <a:r>
              <a:rPr lang="en-US" sz="2400" dirty="0">
                <a:solidFill>
                  <a:srgbClr val="FFC000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pengembaraan</a:t>
            </a:r>
            <a:r>
              <a:rPr lang="en-US" sz="24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terakhir</a:t>
            </a:r>
            <a:r>
              <a:rPr lang="en-US" sz="2400" dirty="0">
                <a:solidFill>
                  <a:srgbClr val="FFC000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Hari</a:t>
            </a:r>
            <a:r>
              <a:rPr lang="en-US" sz="2400" dirty="0">
                <a:solidFill>
                  <a:srgbClr val="FFC000"/>
                </a:solidFill>
                <a:latin typeface="Gill Sans Ultra Bold Condensed" pitchFamily="34" charset="0"/>
              </a:rPr>
              <a:t> Raya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Pondok</a:t>
            </a:r>
            <a:r>
              <a:rPr lang="en-US" sz="24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Daun</a:t>
            </a:r>
            <a:r>
              <a:rPr lang="en-US" sz="2400" dirty="0">
                <a:solidFill>
                  <a:srgbClr val="FFC000"/>
                </a:solidFill>
                <a:latin typeface="Gill Sans Ultra Bold Condensed" pitchFamily="34" charset="0"/>
              </a:rPr>
              <a:t>,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masih</a:t>
            </a:r>
            <a:r>
              <a:rPr lang="en-US" sz="24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harus</a:t>
            </a:r>
            <a:r>
              <a:rPr lang="en-US" sz="2400" dirty="0">
                <a:solidFill>
                  <a:srgbClr val="FFC000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Gill Sans Ultra Bold Condensed" pitchFamily="34" charset="0"/>
              </a:rPr>
              <a:t>digenapi</a:t>
            </a:r>
            <a:r>
              <a:rPr lang="en-US" sz="2400" dirty="0">
                <a:solidFill>
                  <a:srgbClr val="FFC000"/>
                </a:solidFill>
                <a:latin typeface="Bahnschrift SemiBold Condensed" pitchFamily="34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3068960"/>
            <a:ext cx="8568952" cy="3693319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>
                <a:latin typeface="Berlin Sans FB" pitchFamily="34" charset="0"/>
              </a:rPr>
              <a:t>Saatnya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tiba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bahwa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kita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merayakannya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bersama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Yesus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saat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kita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berada</a:t>
            </a:r>
            <a:r>
              <a:rPr lang="en-US" sz="2600" dirty="0">
                <a:latin typeface="Berlin Sans FB" pitchFamily="34" charset="0"/>
              </a:rPr>
              <a:t> di "</a:t>
            </a:r>
            <a:r>
              <a:rPr lang="en-US" sz="2600" dirty="0" err="1">
                <a:latin typeface="Gill Sans Ultra Bold Condensed" pitchFamily="34" charset="0"/>
              </a:rPr>
              <a:t>kota</a:t>
            </a:r>
            <a:r>
              <a:rPr lang="en-US" sz="2600" dirty="0">
                <a:latin typeface="Gill Sans Ultra Bold Condensed" pitchFamily="34" charset="0"/>
              </a:rPr>
              <a:t> yang </a:t>
            </a:r>
            <a:r>
              <a:rPr lang="en-US" sz="2600" dirty="0" err="1">
                <a:latin typeface="Gill Sans Ultra Bold Condensed" pitchFamily="34" charset="0"/>
              </a:rPr>
              <a:t>direncanakan</a:t>
            </a:r>
            <a:r>
              <a:rPr lang="en-US" sz="2600" dirty="0">
                <a:latin typeface="Gill Sans Ultra Bold Condensed" pitchFamily="34" charset="0"/>
              </a:rPr>
              <a:t> </a:t>
            </a:r>
            <a:r>
              <a:rPr lang="en-US" sz="2600" dirty="0" err="1">
                <a:latin typeface="Gill Sans Ultra Bold Condensed" pitchFamily="34" charset="0"/>
              </a:rPr>
              <a:t>dan</a:t>
            </a:r>
            <a:r>
              <a:rPr lang="en-US" sz="2600" dirty="0">
                <a:latin typeface="Gill Sans Ultra Bold Condensed" pitchFamily="34" charset="0"/>
              </a:rPr>
              <a:t> </a:t>
            </a:r>
            <a:r>
              <a:rPr lang="en-US" sz="2600" dirty="0" err="1">
                <a:latin typeface="Gill Sans Ultra Bold Condensed" pitchFamily="34" charset="0"/>
              </a:rPr>
              <a:t>dibangun</a:t>
            </a:r>
            <a:r>
              <a:rPr lang="en-US" sz="2600" dirty="0">
                <a:latin typeface="Gill Sans Ultra Bold Condensed" pitchFamily="34" charset="0"/>
              </a:rPr>
              <a:t> </a:t>
            </a:r>
            <a:r>
              <a:rPr lang="en-US" sz="2600" dirty="0" err="1">
                <a:latin typeface="Gill Sans Ultra Bold Condensed" pitchFamily="34" charset="0"/>
              </a:rPr>
              <a:t>oleh</a:t>
            </a:r>
            <a:r>
              <a:rPr lang="en-US" sz="2600" dirty="0">
                <a:latin typeface="Gill Sans Ultra Bold Condensed" pitchFamily="34" charset="0"/>
              </a:rPr>
              <a:t> Allah</a:t>
            </a:r>
            <a:r>
              <a:rPr lang="en-US" sz="2600" dirty="0">
                <a:latin typeface="Berlin Sans FB" pitchFamily="34" charset="0"/>
              </a:rPr>
              <a:t>," di </a:t>
            </a:r>
            <a:r>
              <a:rPr lang="en-US" sz="2600" dirty="0" err="1">
                <a:latin typeface="Berlin Sans FB" pitchFamily="34" charset="0"/>
              </a:rPr>
              <a:t>tanah</a:t>
            </a:r>
            <a:r>
              <a:rPr lang="en-US" sz="2600" dirty="0">
                <a:latin typeface="Berlin Sans FB" pitchFamily="34" charset="0"/>
              </a:rPr>
              <a:t> air </a:t>
            </a:r>
            <a:r>
              <a:rPr lang="en-US" sz="2600" dirty="0" err="1">
                <a:latin typeface="Berlin Sans FB" pitchFamily="34" charset="0"/>
              </a:rPr>
              <a:t>surgawi</a:t>
            </a:r>
            <a:r>
              <a:rPr lang="en-US" sz="2600" dirty="0">
                <a:latin typeface="Berlin Sans FB" pitchFamily="34" charset="0"/>
              </a:rPr>
              <a:t> [</a:t>
            </a:r>
            <a:r>
              <a:rPr lang="en-US" sz="2600" dirty="0" err="1">
                <a:latin typeface="Berlin Sans FB" pitchFamily="34" charset="0"/>
              </a:rPr>
              <a:t>Ibrani</a:t>
            </a:r>
            <a:r>
              <a:rPr lang="en-US" sz="2600" dirty="0">
                <a:latin typeface="Berlin Sans FB" pitchFamily="34" charset="0"/>
              </a:rPr>
              <a:t> 11: 10,13-16]. </a:t>
            </a:r>
            <a:endParaRPr lang="en-US" sz="2600" dirty="0" smtClean="0">
              <a:latin typeface="Berlin Sans FB" pitchFamily="34" charset="0"/>
            </a:endParaRPr>
          </a:p>
          <a:p>
            <a:r>
              <a:rPr lang="en-US" sz="2600" dirty="0" smtClean="0">
                <a:latin typeface="Berlin Sans FB" pitchFamily="34" charset="0"/>
              </a:rPr>
              <a:t>Kita </a:t>
            </a:r>
            <a:r>
              <a:rPr lang="en-US" sz="2600" dirty="0" err="1">
                <a:latin typeface="Berlin Sans FB" pitchFamily="34" charset="0"/>
              </a:rPr>
              <a:t>tidak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membangun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pondok-pondok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tetapi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pondok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atau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kemah</a:t>
            </a:r>
            <a:r>
              <a:rPr lang="en-US" sz="2600" dirty="0">
                <a:latin typeface="Berlin Sans FB" pitchFamily="34" charset="0"/>
              </a:rPr>
              <a:t> Allah </a:t>
            </a:r>
            <a:r>
              <a:rPr lang="en-US" sz="2600" dirty="0" err="1">
                <a:latin typeface="Berlin Sans FB" pitchFamily="34" charset="0"/>
              </a:rPr>
              <a:t>akan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turun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dari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surga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dan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kita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akan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hidup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bersama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Dia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selamanya</a:t>
            </a:r>
            <a:r>
              <a:rPr lang="en-US" sz="2600" dirty="0">
                <a:latin typeface="Berlin Sans FB" pitchFamily="34" charset="0"/>
              </a:rPr>
              <a:t> [</a:t>
            </a:r>
            <a:r>
              <a:rPr lang="en-US" sz="2600" dirty="0" err="1">
                <a:latin typeface="Berlin Sans FB" pitchFamily="34" charset="0"/>
              </a:rPr>
              <a:t>Wahyu</a:t>
            </a:r>
            <a:r>
              <a:rPr lang="en-US" sz="2600" dirty="0">
                <a:latin typeface="Berlin Sans FB" pitchFamily="34" charset="0"/>
              </a:rPr>
              <a:t> 7:15-17; </a:t>
            </a:r>
            <a:r>
              <a:rPr lang="en-US" sz="2600" dirty="0" err="1">
                <a:latin typeface="Berlin Sans FB" pitchFamily="34" charset="0"/>
              </a:rPr>
              <a:t>Wahyu</a:t>
            </a:r>
            <a:r>
              <a:rPr lang="en-US" sz="2600" dirty="0">
                <a:latin typeface="Berlin Sans FB" pitchFamily="34" charset="0"/>
              </a:rPr>
              <a:t> 21: 1-4; </a:t>
            </a:r>
            <a:r>
              <a:rPr lang="en-US" sz="2600" dirty="0" err="1">
                <a:latin typeface="Berlin Sans FB" pitchFamily="34" charset="0"/>
              </a:rPr>
              <a:t>Wahyu</a:t>
            </a:r>
            <a:r>
              <a:rPr lang="en-US" sz="2600" dirty="0">
                <a:latin typeface="Berlin Sans FB" pitchFamily="34" charset="0"/>
              </a:rPr>
              <a:t> 22:1-5; </a:t>
            </a:r>
            <a:r>
              <a:rPr lang="en-US" sz="2600" dirty="0" err="1">
                <a:latin typeface="Berlin Sans FB" pitchFamily="34" charset="0"/>
              </a:rPr>
              <a:t>Bilangan</a:t>
            </a:r>
            <a:r>
              <a:rPr lang="en-US" sz="2600" dirty="0">
                <a:latin typeface="Berlin Sans FB" pitchFamily="34" charset="0"/>
              </a:rPr>
              <a:t> 6:24-26]. </a:t>
            </a:r>
            <a:r>
              <a:rPr lang="en-US" sz="2600" dirty="0" err="1">
                <a:latin typeface="Arial Black" pitchFamily="34" charset="0"/>
              </a:rPr>
              <a:t>Pada</a:t>
            </a:r>
            <a:r>
              <a:rPr lang="en-US" sz="2600" dirty="0">
                <a:latin typeface="Arial Black" pitchFamily="34" charset="0"/>
              </a:rPr>
              <a:t> </a:t>
            </a:r>
            <a:r>
              <a:rPr lang="en-US" sz="2600" dirty="0" err="1">
                <a:latin typeface="Arial Black" pitchFamily="34" charset="0"/>
              </a:rPr>
              <a:t>akhirnya</a:t>
            </a:r>
            <a:r>
              <a:rPr lang="en-US" sz="2600" dirty="0">
                <a:latin typeface="Arial Black" pitchFamily="34" charset="0"/>
              </a:rPr>
              <a:t>, </a:t>
            </a:r>
            <a:r>
              <a:rPr lang="en-US" sz="2600" dirty="0" err="1">
                <a:latin typeface="Arial Black" pitchFamily="34" charset="0"/>
              </a:rPr>
              <a:t>kita</a:t>
            </a:r>
            <a:r>
              <a:rPr lang="en-US" sz="2600" dirty="0">
                <a:latin typeface="Arial Black" pitchFamily="34" charset="0"/>
              </a:rPr>
              <a:t> </a:t>
            </a:r>
            <a:r>
              <a:rPr lang="en-US" sz="2600" dirty="0" err="1">
                <a:latin typeface="Arial Black" pitchFamily="34" charset="0"/>
              </a:rPr>
              <a:t>akan</a:t>
            </a:r>
            <a:r>
              <a:rPr lang="en-US" sz="2600" dirty="0">
                <a:latin typeface="Arial Black" pitchFamily="34" charset="0"/>
              </a:rPr>
              <a:t> </a:t>
            </a:r>
            <a:r>
              <a:rPr lang="en-US" sz="2600" dirty="0" err="1">
                <a:latin typeface="Arial Black" pitchFamily="34" charset="0"/>
              </a:rPr>
              <a:t>memandang</a:t>
            </a:r>
            <a:r>
              <a:rPr lang="en-US" sz="2600" dirty="0">
                <a:latin typeface="Arial Black" pitchFamily="34" charset="0"/>
              </a:rPr>
              <a:t> </a:t>
            </a:r>
            <a:r>
              <a:rPr lang="en-US" sz="2600" dirty="0" err="1">
                <a:latin typeface="Arial Black" pitchFamily="34" charset="0"/>
              </a:rPr>
              <a:t>wajah-Nya</a:t>
            </a:r>
            <a:r>
              <a:rPr lang="en-US" sz="2600" dirty="0">
                <a:latin typeface="Arial Black" pitchFamily="34" charset="0"/>
              </a:rPr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2057372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7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xmlns="" id="{7758D568-303F-4800-96B6-378634BDBF2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7504" y="2969364"/>
            <a:ext cx="5732334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Bait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serta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perayaannya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adalah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suatu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gambaran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tentang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Dia.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dapat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lebih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memahami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pekerjaan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Yesus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lakukan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hadapan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Bait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Surgawi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sejak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naik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mempelajari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lambang-lambang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Bait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xmlns="" id="{B7937EC7-0935-4B84-9D15-FEE15D703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3391088"/>
            <a:ext cx="2697294" cy="2342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851920" y="420866"/>
            <a:ext cx="511256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Impact" pitchFamily="34" charset="0"/>
              </a:rPr>
              <a:t>Kitab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Ibrani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memperkenalkan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Yesus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sebagai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perintis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dan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wakil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kita</a:t>
            </a:r>
            <a:r>
              <a:rPr lang="en-US" sz="2800" dirty="0">
                <a:latin typeface="Impact" pitchFamily="34" charset="0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2800" dirty="0">
                <a:latin typeface="Impact" pitchFamily="34" charset="0"/>
              </a:rPr>
              <a:t>Kita </a:t>
            </a:r>
            <a:r>
              <a:rPr lang="en-US" sz="2800" dirty="0" err="1">
                <a:latin typeface="Impact" pitchFamily="34" charset="0"/>
              </a:rPr>
              <a:t>dapat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datang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kepada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Tuhan</a:t>
            </a:r>
            <a:r>
              <a:rPr lang="en-US" sz="2800" dirty="0">
                <a:latin typeface="Impact" pitchFamily="34" charset="0"/>
              </a:rPr>
              <a:t> </a:t>
            </a:r>
            <a:r>
              <a:rPr lang="en-US" sz="2800" dirty="0" err="1">
                <a:latin typeface="Impact" pitchFamily="34" charset="0"/>
              </a:rPr>
              <a:t>melalui</a:t>
            </a:r>
            <a:r>
              <a:rPr lang="en-US" sz="2800" dirty="0">
                <a:latin typeface="Impact" pitchFamily="34" charset="0"/>
              </a:rPr>
              <a:t> Dia.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8669"/>
            <a:ext cx="3440881" cy="284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1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47664" y="980728"/>
            <a:ext cx="7416824" cy="1080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latin typeface="Gill Sans Ultra Bold Condensed" pitchFamily="34" charset="0"/>
              </a:rPr>
              <a:t>Yesus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naik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ke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tempat</a:t>
            </a:r>
            <a:r>
              <a:rPr lang="en-US" sz="2200" dirty="0" smtClean="0">
                <a:latin typeface="Gill Sans Ultra Bold Condensed" pitchFamily="34" charset="0"/>
              </a:rPr>
              <a:t> kudus </a:t>
            </a:r>
            <a:r>
              <a:rPr lang="en-US" sz="2200" dirty="0" err="1" smtClean="0">
                <a:latin typeface="Gill Sans Ultra Bold Condensed" pitchFamily="34" charset="0"/>
              </a:rPr>
              <a:t>surgawi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untuk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menghadap</a:t>
            </a:r>
            <a:r>
              <a:rPr lang="en-US" sz="2200" dirty="0" smtClean="0">
                <a:latin typeface="Gill Sans Ultra Bold Condensed" pitchFamily="34" charset="0"/>
              </a:rPr>
              <a:t> Allah </a:t>
            </a:r>
            <a:r>
              <a:rPr lang="en-US" sz="2200" dirty="0" err="1" smtClean="0">
                <a:latin typeface="Gill Sans Ultra Bold Condensed" pitchFamily="34" charset="0"/>
              </a:rPr>
              <a:t>dengan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pengorbanan</a:t>
            </a:r>
            <a:r>
              <a:rPr lang="en-US" sz="2200" dirty="0" smtClean="0">
                <a:latin typeface="Gill Sans Ultra Bold Condensed" pitchFamily="34" charset="0"/>
              </a:rPr>
              <a:t> yang </a:t>
            </a:r>
            <a:r>
              <a:rPr lang="en-US" sz="2200" dirty="0" err="1" smtClean="0">
                <a:latin typeface="Gill Sans Ultra Bold Condensed" pitchFamily="34" charset="0"/>
              </a:rPr>
              <a:t>terbaik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yaitu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darah-Nya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sendiri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untuk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kepentingan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kita</a:t>
            </a:r>
            <a:r>
              <a:rPr lang="en-US" sz="2200" dirty="0" smtClean="0">
                <a:latin typeface="Gill Sans Ultra Bold Condensed" pitchFamily="34" charset="0"/>
              </a:rPr>
              <a:t>.</a:t>
            </a:r>
            <a:endParaRPr lang="en-US" sz="2200" dirty="0">
              <a:latin typeface="Gill Sans Ultra Bold Condens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3325" y="2089382"/>
            <a:ext cx="7416824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Semua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orang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harus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belajar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"</a:t>
            </a:r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takut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“ </a:t>
            </a:r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menghormati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Tuhan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karena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Eras Bold ITC" pitchFamily="34" charset="0"/>
              </a:rPr>
              <a:t>Tuhan</a:t>
            </a:r>
            <a:r>
              <a:rPr lang="en-US" sz="2200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penuh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belas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kasihan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sz="2200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Eras Bold ITC" pitchFamily="34" charset="0"/>
              </a:rPr>
              <a:t>pemurah</a:t>
            </a:r>
            <a:endParaRPr lang="en-US" sz="2200" dirty="0">
              <a:latin typeface="Eras Bold ITC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43325" y="3234750"/>
            <a:ext cx="7416824" cy="115212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err="1" smtClean="0">
                <a:latin typeface="Gill Sans Ultra Bold Condensed" pitchFamily="34" charset="0"/>
              </a:rPr>
              <a:t>Yesus</a:t>
            </a:r>
            <a:r>
              <a:rPr lang="en-US" sz="2200" dirty="0" smtClean="0">
                <a:latin typeface="Gill Sans Ultra Bold Condensed" pitchFamily="34" charset="0"/>
              </a:rPr>
              <a:t>, </a:t>
            </a:r>
            <a:r>
              <a:rPr lang="en-US" sz="2200" dirty="0" err="1" smtClean="0">
                <a:latin typeface="Gill Sans Ultra Bold Condensed" pitchFamily="34" charset="0"/>
              </a:rPr>
              <a:t>sebagai</a:t>
            </a:r>
            <a:r>
              <a:rPr lang="en-US" sz="2200" dirty="0" smtClean="0">
                <a:latin typeface="Gill Sans Ultra Bold Condensed" pitchFamily="34" charset="0"/>
              </a:rPr>
              <a:t> Imam </a:t>
            </a:r>
            <a:r>
              <a:rPr lang="en-US" sz="2200" dirty="0" err="1" smtClean="0">
                <a:latin typeface="Gill Sans Ultra Bold Condensed" pitchFamily="34" charset="0"/>
              </a:rPr>
              <a:t>Besar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kita</a:t>
            </a:r>
            <a:r>
              <a:rPr lang="en-US" sz="2200" dirty="0" smtClean="0">
                <a:latin typeface="Gill Sans Ultra Bold Condensed" pitchFamily="34" charset="0"/>
              </a:rPr>
              <a:t>, </a:t>
            </a:r>
            <a:r>
              <a:rPr lang="en-US" sz="2200" dirty="0" err="1" smtClean="0">
                <a:latin typeface="Gill Sans Ultra Bold Condensed" pitchFamily="34" charset="0"/>
              </a:rPr>
              <a:t>juga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telah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menjadi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tabir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kita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,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sehingga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memungkinkan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Tuhan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yang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suci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untuk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tinggal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di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tengah-tengah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kita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, orang yang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berdosa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Eras Demi ITC" pitchFamily="34" charset="0"/>
              </a:rPr>
              <a:t>ini</a:t>
            </a:r>
            <a:r>
              <a:rPr lang="en-US" sz="2200" dirty="0" smtClean="0">
                <a:solidFill>
                  <a:srgbClr val="C00000"/>
                </a:solidFill>
                <a:latin typeface="Eras Demi ITC" pitchFamily="34" charset="0"/>
              </a:rPr>
              <a:t>.</a:t>
            </a:r>
            <a:endParaRPr lang="en-US" sz="2200" dirty="0">
              <a:solidFill>
                <a:srgbClr val="C00000"/>
              </a:solidFill>
              <a:latin typeface="Eras Demi IT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1671" y="4386878"/>
            <a:ext cx="7428478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latin typeface="Britannic Bold" pitchFamily="34" charset="0"/>
              </a:rPr>
              <a:t>Yesuslah</a:t>
            </a:r>
            <a:r>
              <a:rPr lang="en-US" sz="2200" dirty="0">
                <a:latin typeface="Britannic Bold" pitchFamily="34" charset="0"/>
              </a:rPr>
              <a:t> yang </a:t>
            </a:r>
            <a:r>
              <a:rPr lang="en-US" sz="2200" dirty="0" err="1">
                <a:latin typeface="Britannic Bold" pitchFamily="34" charset="0"/>
              </a:rPr>
              <a:t>menjadi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perantara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bagi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kita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dan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melalui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pengorbanan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dan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kesetiaan-Nya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menuntut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keselamatan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bagi</a:t>
            </a:r>
            <a:r>
              <a:rPr lang="en-US" sz="2200" dirty="0">
                <a:latin typeface="Britannic Bold" pitchFamily="34" charset="0"/>
              </a:rPr>
              <a:t> </a:t>
            </a:r>
            <a:r>
              <a:rPr lang="en-US" sz="2200" dirty="0" err="1">
                <a:latin typeface="Britannic Bold" pitchFamily="34" charset="0"/>
              </a:rPr>
              <a:t>kita</a:t>
            </a:r>
            <a:r>
              <a:rPr lang="en-US" sz="2200" dirty="0">
                <a:latin typeface="Britannic Bold" pitchFamily="34" charset="0"/>
              </a:rPr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1531671" y="5494874"/>
            <a:ext cx="7412484" cy="110799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Impact" pitchFamily="34" charset="0"/>
              </a:rPr>
              <a:t>Saat</a:t>
            </a:r>
            <a:r>
              <a:rPr lang="en-US" sz="22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Impact" pitchFamily="34" charset="0"/>
              </a:rPr>
              <a:t>ini</a:t>
            </a:r>
            <a:r>
              <a:rPr lang="en-US" sz="2200" dirty="0" smtClean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200" dirty="0" err="1" smtClean="0">
                <a:solidFill>
                  <a:schemeClr val="bg1"/>
                </a:solidFill>
                <a:latin typeface="Impact" pitchFamily="34" charset="0"/>
              </a:rPr>
              <a:t>kita</a:t>
            </a:r>
            <a:r>
              <a:rPr lang="en-US" sz="22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Impact" pitchFamily="34" charset="0"/>
              </a:rPr>
              <a:t>hidup</a:t>
            </a:r>
            <a:r>
              <a:rPr lang="en-US" sz="22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Impact" pitchFamily="34" charset="0"/>
              </a:rPr>
              <a:t>melalui</a:t>
            </a:r>
            <a:r>
              <a:rPr lang="en-US" sz="22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iman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dan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melalui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wakil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yaitu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Yesus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yang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ada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di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Yerusalem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Impact" pitchFamily="34" charset="0"/>
              </a:rPr>
              <a:t>surgawi</a:t>
            </a:r>
            <a:r>
              <a:rPr lang="en-US" sz="2200" dirty="0" smtClean="0">
                <a:solidFill>
                  <a:schemeClr val="bg1"/>
                </a:solidFill>
                <a:latin typeface="Impact" pitchFamily="34" charset="0"/>
              </a:rPr>
              <a:t>, </a:t>
            </a:r>
            <a:r>
              <a:rPr lang="en-US" sz="2200" dirty="0" err="1" smtClean="0">
                <a:solidFill>
                  <a:schemeClr val="bg1"/>
                </a:solidFill>
                <a:latin typeface="Impact" pitchFamily="34" charset="0"/>
              </a:rPr>
              <a:t>sehingga</a:t>
            </a:r>
            <a:r>
              <a:rPr lang="en-US" sz="22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Impact" pitchFamily="34" charset="0"/>
              </a:rPr>
              <a:t>kita</a:t>
            </a:r>
            <a:r>
              <a:rPr lang="en-US" sz="22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harus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hidup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sesuai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dengan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pengakuan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itchFamily="34" charset="0"/>
              </a:rPr>
              <a:t>iman</a:t>
            </a:r>
            <a:r>
              <a:rPr lang="en-US" sz="22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Impact" pitchFamily="34" charset="0"/>
              </a:rPr>
              <a:t>kita</a:t>
            </a:r>
            <a:r>
              <a:rPr lang="en-US" sz="2200" dirty="0" smtClean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Impact" pitchFamily="34" charset="0"/>
              </a:rPr>
              <a:t>kepada-Nya</a:t>
            </a:r>
            <a:r>
              <a:rPr lang="en-US" sz="2200" dirty="0" smtClean="0">
                <a:solidFill>
                  <a:schemeClr val="bg1"/>
                </a:solidFill>
                <a:latin typeface="Impact" pitchFamily="34" charset="0"/>
              </a:rPr>
              <a:t>.</a:t>
            </a:r>
            <a:endParaRPr lang="en-US" sz="22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94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984776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YESUS DI HADAPAN BAPA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27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832"/>
            <a:ext cx="6264696" cy="452596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Bahnschrift SemiBold Condensed" pitchFamily="34" charset="0"/>
              </a:rPr>
              <a:t>Tuhan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menginstruksikan</a:t>
            </a:r>
            <a:r>
              <a:rPr lang="en-US" dirty="0" smtClean="0">
                <a:latin typeface="Bahnschrift SemiBold Condensed" pitchFamily="34" charset="0"/>
              </a:rPr>
              <a:t> Israel </a:t>
            </a:r>
            <a:r>
              <a:rPr lang="en-US" dirty="0" err="1" smtClean="0">
                <a:latin typeface="Bahnschrift SemiBold Condensed" pitchFamily="34" charset="0"/>
              </a:rPr>
              <a:t>bahwa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setiap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laki-laki</a:t>
            </a:r>
            <a:r>
              <a:rPr lang="en-US" dirty="0" smtClean="0">
                <a:latin typeface="Bahnschrift SemiBold Condensed" pitchFamily="34" charset="0"/>
              </a:rPr>
              <a:t> di </a:t>
            </a:r>
            <a:r>
              <a:rPr lang="en-US" dirty="0" err="1" smtClean="0">
                <a:latin typeface="Bahnschrift SemiBold Condensed" pitchFamily="34" charset="0"/>
              </a:rPr>
              <a:t>antara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mereka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harus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pergi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tiga</a:t>
            </a:r>
            <a:r>
              <a:rPr lang="en-US" dirty="0" smtClean="0">
                <a:latin typeface="Bahnschrift SemiBold Condensed" pitchFamily="34" charset="0"/>
              </a:rPr>
              <a:t> kali </a:t>
            </a:r>
            <a:r>
              <a:rPr lang="en-US" dirty="0" err="1" smtClean="0">
                <a:latin typeface="Bahnschrift SemiBold Condensed" pitchFamily="34" charset="0"/>
              </a:rPr>
              <a:t>setiap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tahun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ke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Yerusalem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untuk</a:t>
            </a:r>
            <a:r>
              <a:rPr lang="en-US" dirty="0" smtClean="0">
                <a:latin typeface="Bahnschrift SemiBold Condensed" pitchFamily="34" charset="0"/>
              </a:rPr>
              <a:t> "</a:t>
            </a:r>
            <a:r>
              <a:rPr lang="en-US" dirty="0" err="1" smtClean="0">
                <a:latin typeface="Bahnschrift SemiBold Condensed" pitchFamily="34" charset="0"/>
              </a:rPr>
              <a:t>menghadap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Tuhan</a:t>
            </a:r>
            <a:r>
              <a:rPr lang="en-US" dirty="0" smtClean="0">
                <a:latin typeface="Bahnschrift SemiBold Condensed" pitchFamily="34" charset="0"/>
              </a:rPr>
              <a:t>" </a:t>
            </a:r>
            <a:r>
              <a:rPr lang="en-US" dirty="0" err="1" smtClean="0">
                <a:latin typeface="Bahnschrift SemiBold Condensed" pitchFamily="34" charset="0"/>
              </a:rPr>
              <a:t>dengan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membawa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persembahan</a:t>
            </a:r>
            <a:r>
              <a:rPr lang="en-US" dirty="0" smtClean="0">
                <a:latin typeface="Bahnschrift SemiBold Condensed" pitchFamily="34" charset="0"/>
              </a:rPr>
              <a:t>. </a:t>
            </a:r>
            <a:r>
              <a:rPr lang="en-US" dirty="0" err="1" smtClean="0">
                <a:latin typeface="Bahnschrift SemiBold Condensed" pitchFamily="34" charset="0"/>
              </a:rPr>
              <a:t>Waktu</a:t>
            </a:r>
            <a:r>
              <a:rPr lang="en-US" dirty="0" smtClean="0">
                <a:latin typeface="Bahnschrift SemiBold Condensed" pitchFamily="34" charset="0"/>
              </a:rPr>
              <a:t> yang </a:t>
            </a:r>
            <a:r>
              <a:rPr lang="en-US" dirty="0" err="1" smtClean="0">
                <a:latin typeface="Bahnschrift SemiBold Condensed" pitchFamily="34" charset="0"/>
              </a:rPr>
              <a:t>ditentukan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adalah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pada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hari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raya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Paskah</a:t>
            </a:r>
            <a:r>
              <a:rPr lang="en-US" dirty="0" smtClean="0">
                <a:latin typeface="Bahnschrift SemiBold Condensed" pitchFamily="34" charset="0"/>
              </a:rPr>
              <a:t> [Roti </a:t>
            </a:r>
            <a:r>
              <a:rPr lang="en-US" dirty="0" err="1" smtClean="0">
                <a:latin typeface="Bahnschrift SemiBold Condensed" pitchFamily="34" charset="0"/>
              </a:rPr>
              <a:t>Tidak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Beragi</a:t>
            </a:r>
            <a:r>
              <a:rPr lang="en-US" dirty="0" smtClean="0">
                <a:latin typeface="Bahnschrift SemiBold Condensed" pitchFamily="34" charset="0"/>
              </a:rPr>
              <a:t>], </a:t>
            </a:r>
            <a:r>
              <a:rPr lang="en-US" dirty="0" err="1" smtClean="0">
                <a:latin typeface="Bahnschrift SemiBold Condensed" pitchFamily="34" charset="0"/>
              </a:rPr>
              <a:t>Hari</a:t>
            </a:r>
            <a:r>
              <a:rPr lang="en-US" dirty="0" smtClean="0">
                <a:latin typeface="Bahnschrift SemiBold Condensed" pitchFamily="34" charset="0"/>
              </a:rPr>
              <a:t> Raya </a:t>
            </a:r>
            <a:r>
              <a:rPr lang="en-US" dirty="0" err="1" smtClean="0">
                <a:latin typeface="Bahnschrift SemiBold Condensed" pitchFamily="34" charset="0"/>
              </a:rPr>
              <a:t>Tujuh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Minggu</a:t>
            </a:r>
            <a:r>
              <a:rPr lang="en-US" dirty="0" smtClean="0">
                <a:latin typeface="Bahnschrift SemiBold Condensed" pitchFamily="34" charset="0"/>
              </a:rPr>
              <a:t> [</a:t>
            </a:r>
            <a:r>
              <a:rPr lang="en-US" dirty="0" err="1" smtClean="0">
                <a:latin typeface="Bahnschrift SemiBold Condensed" pitchFamily="34" charset="0"/>
              </a:rPr>
              <a:t>Pentakosta</a:t>
            </a:r>
            <a:r>
              <a:rPr lang="en-US" dirty="0" smtClean="0">
                <a:latin typeface="Bahnschrift SemiBold Condensed" pitchFamily="34" charset="0"/>
              </a:rPr>
              <a:t>], </a:t>
            </a:r>
            <a:r>
              <a:rPr lang="en-US" dirty="0" err="1" smtClean="0">
                <a:latin typeface="Bahnschrift SemiBold Condensed" pitchFamily="34" charset="0"/>
              </a:rPr>
              <a:t>dan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Hari</a:t>
            </a:r>
            <a:r>
              <a:rPr lang="en-US" dirty="0" smtClean="0">
                <a:latin typeface="Bahnschrift SemiBold Condensed" pitchFamily="34" charset="0"/>
              </a:rPr>
              <a:t> Raya </a:t>
            </a:r>
            <a:r>
              <a:rPr lang="en-US" dirty="0" err="1" smtClean="0">
                <a:latin typeface="Bahnschrift SemiBold Condensed" pitchFamily="34" charset="0"/>
              </a:rPr>
              <a:t>Pondok</a:t>
            </a:r>
            <a:r>
              <a:rPr lang="en-US" dirty="0" smtClean="0">
                <a:latin typeface="Bahnschrift SemiBold Condensed" pitchFamily="34" charset="0"/>
              </a:rPr>
              <a:t> </a:t>
            </a:r>
            <a:r>
              <a:rPr lang="en-US" dirty="0" err="1" smtClean="0">
                <a:latin typeface="Bahnschrift SemiBold Condensed" pitchFamily="34" charset="0"/>
              </a:rPr>
              <a:t>Daun</a:t>
            </a:r>
            <a:r>
              <a:rPr lang="en-US" dirty="0" smtClean="0">
                <a:latin typeface="Bahnschrift SemiBold Condensed" pitchFamily="34" charset="0"/>
              </a:rPr>
              <a:t> [</a:t>
            </a:r>
            <a:r>
              <a:rPr lang="en-US" dirty="0" err="1" smtClean="0">
                <a:latin typeface="Bahnschrift SemiBold Condensed" pitchFamily="34" charset="0"/>
              </a:rPr>
              <a:t>Keluaran</a:t>
            </a:r>
            <a:r>
              <a:rPr lang="en-US" dirty="0" smtClean="0">
                <a:latin typeface="Bahnschrift SemiBold Condensed" pitchFamily="34" charset="0"/>
              </a:rPr>
              <a:t> 23:14-17, </a:t>
            </a:r>
            <a:r>
              <a:rPr lang="en-US" dirty="0" err="1" smtClean="0">
                <a:latin typeface="Bahnschrift SemiBold Condensed" pitchFamily="34" charset="0"/>
              </a:rPr>
              <a:t>Ulangan</a:t>
            </a:r>
            <a:r>
              <a:rPr lang="en-US" dirty="0" smtClean="0">
                <a:latin typeface="Bahnschrift SemiBold Condensed" pitchFamily="34" charset="0"/>
              </a:rPr>
              <a:t> 16:16].</a:t>
            </a:r>
            <a:endParaRPr lang="en-US" dirty="0">
              <a:latin typeface="Bahnschrift SemiBold Condens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/>
          <a:stretch/>
        </p:blipFill>
        <p:spPr bwMode="auto">
          <a:xfrm>
            <a:off x="5868144" y="2636912"/>
            <a:ext cx="3114675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901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600" dirty="0" err="1">
                <a:latin typeface="Britannic Bold" pitchFamily="34" charset="0"/>
              </a:rPr>
              <a:t>Ketiga</a:t>
            </a:r>
            <a:r>
              <a:rPr lang="en-US" sz="3600" dirty="0">
                <a:latin typeface="Britannic Bold" pitchFamily="34" charset="0"/>
              </a:rPr>
              <a:t> </a:t>
            </a:r>
            <a:r>
              <a:rPr lang="en-US" sz="3600" dirty="0" err="1">
                <a:latin typeface="Britannic Bold" pitchFamily="34" charset="0"/>
              </a:rPr>
              <a:t>hari</a:t>
            </a:r>
            <a:r>
              <a:rPr lang="en-US" sz="3600" dirty="0">
                <a:latin typeface="Britannic Bold" pitchFamily="34" charset="0"/>
              </a:rPr>
              <a:t> </a:t>
            </a:r>
            <a:r>
              <a:rPr lang="en-US" sz="3600" dirty="0" err="1">
                <a:latin typeface="Britannic Bold" pitchFamily="34" charset="0"/>
              </a:rPr>
              <a:t>raya</a:t>
            </a:r>
            <a:r>
              <a:rPr lang="en-US" sz="3600" dirty="0">
                <a:latin typeface="Britannic Bold" pitchFamily="34" charset="0"/>
              </a:rPr>
              <a:t> </a:t>
            </a:r>
            <a:r>
              <a:rPr lang="en-US" sz="3600" dirty="0" err="1">
                <a:latin typeface="Britannic Bold" pitchFamily="34" charset="0"/>
              </a:rPr>
              <a:t>ini</a:t>
            </a:r>
            <a:r>
              <a:rPr lang="en-US" sz="3600" dirty="0">
                <a:latin typeface="Britannic Bold" pitchFamily="34" charset="0"/>
              </a:rPr>
              <a:t> </a:t>
            </a:r>
            <a:r>
              <a:rPr lang="en-US" sz="3600" dirty="0" err="1">
                <a:latin typeface="Britannic Bold" pitchFamily="34" charset="0"/>
              </a:rPr>
              <a:t>adalah</a:t>
            </a:r>
            <a:r>
              <a:rPr lang="en-US" sz="3600" dirty="0">
                <a:latin typeface="Britannic Bold" pitchFamily="34" charset="0"/>
              </a:rPr>
              <a:t> </a:t>
            </a:r>
            <a:r>
              <a:rPr lang="en-US" sz="3600" dirty="0" smtClean="0">
                <a:latin typeface="Britannic Bold" pitchFamily="34" charset="0"/>
              </a:rPr>
              <a:t/>
            </a:r>
            <a:br>
              <a:rPr lang="en-US" sz="3600" dirty="0" smtClean="0">
                <a:latin typeface="Britannic Bold" pitchFamily="34" charset="0"/>
              </a:rPr>
            </a:br>
            <a:r>
              <a:rPr lang="en-US" sz="3600" dirty="0" err="1" smtClean="0">
                <a:latin typeface="Britannic Bold" pitchFamily="34" charset="0"/>
              </a:rPr>
              <a:t>perayaan</a:t>
            </a:r>
            <a:r>
              <a:rPr lang="en-US" sz="3600" dirty="0" smtClean="0">
                <a:latin typeface="Britannic Bold" pitchFamily="34" charset="0"/>
              </a:rPr>
              <a:t> </a:t>
            </a:r>
            <a:r>
              <a:rPr lang="en-US" sz="3600" dirty="0" err="1">
                <a:latin typeface="Britannic Bold" pitchFamily="34" charset="0"/>
              </a:rPr>
              <a:t>akan</a:t>
            </a:r>
            <a:r>
              <a:rPr lang="en-US" sz="3600" dirty="0">
                <a:latin typeface="Britannic Bold" pitchFamily="34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303837"/>
            <a:ext cx="5616624" cy="396044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Pembebasan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Israel 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dari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Mesir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[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Paskah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].   </a:t>
            </a:r>
            <a:endParaRPr lang="en-US" sz="3000" dirty="0">
              <a:solidFill>
                <a:schemeClr val="bg1"/>
              </a:solidFill>
              <a:latin typeface="Eras Demi ITC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Panen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jelai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[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Pentakosta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].   </a:t>
            </a:r>
            <a:endParaRPr lang="en-US" sz="3000" dirty="0">
              <a:solidFill>
                <a:schemeClr val="bg1"/>
              </a:solidFill>
              <a:latin typeface="Eras Demi ITC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Kepedulian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Tuhan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bagi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Israel 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selama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persinggahan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di 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padang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gurun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[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Pondok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Eras Demi ITC" pitchFamily="34" charset="0"/>
              </a:rPr>
              <a:t>Daun</a:t>
            </a:r>
            <a:r>
              <a:rPr lang="en-US" sz="3000" dirty="0" smtClean="0">
                <a:solidFill>
                  <a:schemeClr val="bg1"/>
                </a:solidFill>
                <a:latin typeface="Eras Demi ITC" pitchFamily="34" charset="0"/>
              </a:rPr>
              <a:t>].</a:t>
            </a:r>
            <a:endParaRPr lang="en-US" sz="3000" dirty="0">
              <a:solidFill>
                <a:schemeClr val="bg1"/>
              </a:solidFill>
              <a:latin typeface="Eras Demi ITC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r="19773"/>
          <a:stretch/>
        </p:blipFill>
        <p:spPr bwMode="auto">
          <a:xfrm>
            <a:off x="5652120" y="2276872"/>
            <a:ext cx="3118583" cy="2691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060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Yesus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menggenapi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dengan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tepat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akan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makna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hari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raya-hari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raya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diperingati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oleh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 Israel </a:t>
            </a:r>
            <a:r>
              <a:rPr lang="en-US" sz="32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kuno</a:t>
            </a:r>
            <a:r>
              <a:rPr lang="en-US" sz="3200" dirty="0" smtClean="0">
                <a:solidFill>
                  <a:srgbClr val="FFFF00"/>
                </a:solidFill>
                <a:latin typeface="Gill Sans Ultra Bold Condensed" pitchFamily="34" charset="0"/>
              </a:rPr>
              <a:t>.</a:t>
            </a:r>
            <a:endParaRPr lang="en-US" sz="32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424936" cy="4968552"/>
          </a:xfrm>
          <a:solidFill>
            <a:schemeClr val="bg1">
              <a:alpha val="88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Dia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mati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pada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hari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persiapan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Paskah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pada</a:t>
            </a:r>
            <a:r>
              <a:rPr lang="en-US" sz="2800" dirty="0" smtClean="0">
                <a:latin typeface="Bahnschrift SemiBold Condensed" pitchFamily="34" charset="0"/>
              </a:rPr>
              <a:t> jam </a:t>
            </a:r>
            <a:r>
              <a:rPr lang="en-US" sz="2800" dirty="0" err="1" smtClean="0">
                <a:latin typeface="Bahnschrift SemiBold Condensed" pitchFamily="34" charset="0"/>
              </a:rPr>
              <a:t>kesembilan</a:t>
            </a:r>
            <a:r>
              <a:rPr lang="en-US" sz="2800" dirty="0" smtClean="0"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latin typeface="Bahnschrift SemiBold Condensed" pitchFamily="34" charset="0"/>
              </a:rPr>
              <a:t>saat</a:t>
            </a:r>
            <a:r>
              <a:rPr lang="en-US" sz="2800" dirty="0" smtClean="0">
                <a:latin typeface="Bahnschrift SemiBold Condensed" pitchFamily="34" charset="0"/>
              </a:rPr>
              <a:t> di </a:t>
            </a:r>
            <a:r>
              <a:rPr lang="en-US" sz="2800" dirty="0" err="1" smtClean="0">
                <a:latin typeface="Bahnschrift SemiBold Condensed" pitchFamily="34" charset="0"/>
              </a:rPr>
              <a:t>mana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domba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Paskah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dikorbankan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Yohanes</a:t>
            </a:r>
            <a:r>
              <a:rPr lang="en-US" sz="2800" dirty="0" smtClean="0">
                <a:latin typeface="Bahnschrift SemiBold Condensed" pitchFamily="34" charset="0"/>
              </a:rPr>
              <a:t> 19:14, </a:t>
            </a:r>
            <a:r>
              <a:rPr lang="en-US" sz="2800" dirty="0" err="1" smtClean="0">
                <a:latin typeface="Bahnschrift SemiBold Condensed" pitchFamily="34" charset="0"/>
              </a:rPr>
              <a:t>Matius</a:t>
            </a:r>
            <a:r>
              <a:rPr lang="en-US" sz="2800" dirty="0" smtClean="0">
                <a:latin typeface="Bahnschrift SemiBold Condensed" pitchFamily="34" charset="0"/>
              </a:rPr>
              <a:t> 27:45-50].    </a:t>
            </a:r>
            <a:endParaRPr lang="en-US" sz="2800" dirty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Yesus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dibangkitkan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pada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hari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ketiga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naik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surga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untuk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menerima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kepastian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bahwa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pengorbanan-Nya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telah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diterima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Yohanes</a:t>
            </a:r>
            <a:r>
              <a:rPr lang="en-US" sz="2800" dirty="0" smtClean="0">
                <a:latin typeface="Bahnschrift SemiBold Condensed" pitchFamily="34" charset="0"/>
              </a:rPr>
              <a:t> 20:17, 1 </a:t>
            </a:r>
            <a:r>
              <a:rPr lang="en-US" sz="2800" dirty="0" err="1" smtClean="0">
                <a:latin typeface="Bahnschrift SemiBold Condensed" pitchFamily="34" charset="0"/>
              </a:rPr>
              <a:t>Korintus</a:t>
            </a:r>
            <a:r>
              <a:rPr lang="en-US" sz="2800" dirty="0" smtClean="0">
                <a:latin typeface="Bahnschrift SemiBold Condensed" pitchFamily="34" charset="0"/>
              </a:rPr>
              <a:t> 15:20], </a:t>
            </a:r>
            <a:r>
              <a:rPr lang="en-US" sz="2800" dirty="0" err="1" smtClean="0">
                <a:latin typeface="Bahnschrift SemiBold Condensed" pitchFamily="34" charset="0"/>
              </a:rPr>
              <a:t>ketika</a:t>
            </a:r>
            <a:r>
              <a:rPr lang="en-US" sz="2800" dirty="0" smtClean="0">
                <a:latin typeface="Bahnschrift SemiBold Condensed" pitchFamily="34" charset="0"/>
              </a:rPr>
              <a:t> imam </a:t>
            </a:r>
            <a:r>
              <a:rPr lang="en-US" sz="2800" dirty="0" err="1" smtClean="0">
                <a:latin typeface="Bahnschrift SemiBold Condensed" pitchFamily="34" charset="0"/>
              </a:rPr>
              <a:t>harus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melambaikan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berkas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gandum</a:t>
            </a:r>
            <a:r>
              <a:rPr lang="en-US" sz="2800" dirty="0" smtClean="0">
                <a:latin typeface="Bahnschrift SemiBold Condensed" pitchFamily="34" charset="0"/>
              </a:rPr>
              <a:t> yang </a:t>
            </a:r>
            <a:r>
              <a:rPr lang="en-US" sz="2800" dirty="0" err="1" smtClean="0">
                <a:latin typeface="Bahnschrift SemiBold Condensed" pitchFamily="34" charset="0"/>
              </a:rPr>
              <a:t>matang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sebagai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buah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sulung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Imamat</a:t>
            </a:r>
            <a:r>
              <a:rPr lang="en-US" sz="2800" dirty="0" smtClean="0">
                <a:latin typeface="Bahnschrift SemiBold Condensed" pitchFamily="34" charset="0"/>
              </a:rPr>
              <a:t> 23: 10-12].    </a:t>
            </a:r>
            <a:endParaRPr lang="en-US" sz="2800" dirty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Bahnschrift SemiBold Condensed" pitchFamily="34" charset="0"/>
              </a:rPr>
              <a:t>40 </a:t>
            </a:r>
            <a:r>
              <a:rPr lang="en-US" sz="2800" dirty="0" err="1" smtClean="0">
                <a:latin typeface="Bahnschrift SemiBold Condensed" pitchFamily="34" charset="0"/>
              </a:rPr>
              <a:t>hari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kemudian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Dia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naik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ke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surga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untuk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duduk</a:t>
            </a:r>
            <a:r>
              <a:rPr lang="en-US" sz="2800" dirty="0" smtClean="0">
                <a:latin typeface="Bahnschrift SemiBold Condensed" pitchFamily="34" charset="0"/>
              </a:rPr>
              <a:t> di </a:t>
            </a:r>
            <a:r>
              <a:rPr lang="en-US" sz="2800" dirty="0" err="1" smtClean="0">
                <a:latin typeface="Bahnschrift SemiBold Condensed" pitchFamily="34" charset="0"/>
              </a:rPr>
              <a:t>sebelah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kanan</a:t>
            </a:r>
            <a:r>
              <a:rPr lang="en-US" sz="2800" dirty="0" smtClean="0">
                <a:latin typeface="Bahnschrift SemiBold Condensed" pitchFamily="34" charset="0"/>
              </a:rPr>
              <a:t> Allah </a:t>
            </a:r>
            <a:r>
              <a:rPr lang="en-US" sz="2800" dirty="0" err="1" smtClean="0">
                <a:latin typeface="Bahnschrift SemiBold Condensed" pitchFamily="34" charset="0"/>
              </a:rPr>
              <a:t>dan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meresmikan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perjanjian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baru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pada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Hari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latin typeface="Bahnschrift SemiBold Condensed" pitchFamily="34" charset="0"/>
              </a:rPr>
              <a:t>Pentakosta</a:t>
            </a:r>
            <a:r>
              <a:rPr lang="en-US" sz="2800" dirty="0" smtClean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Kisah</a:t>
            </a:r>
            <a:r>
              <a:rPr lang="en-US" sz="2800" dirty="0" smtClean="0">
                <a:latin typeface="Bahnschrift SemiBold Condensed" pitchFamily="34" charset="0"/>
              </a:rPr>
              <a:t> Para </a:t>
            </a:r>
            <a:r>
              <a:rPr lang="en-US" sz="2800" dirty="0" err="1" smtClean="0">
                <a:latin typeface="Bahnschrift SemiBold Condensed" pitchFamily="34" charset="0"/>
              </a:rPr>
              <a:t>Rasul</a:t>
            </a:r>
            <a:r>
              <a:rPr lang="en-US" sz="2800" dirty="0" smtClean="0">
                <a:latin typeface="Bahnschrift SemiBold Condensed" pitchFamily="34" charset="0"/>
              </a:rPr>
              <a:t> 1, 2].</a:t>
            </a:r>
            <a:endParaRPr lang="en-US" sz="28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8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r="188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340768"/>
            <a:ext cx="5040561" cy="4608512"/>
          </a:xfrm>
          <a:solidFill>
            <a:schemeClr val="bg1">
              <a:alpha val="61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Eras Bold ITC" pitchFamily="34" charset="0"/>
              </a:rPr>
              <a:t>Menurut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Ibrani</a:t>
            </a:r>
            <a:r>
              <a:rPr lang="en-US" dirty="0" smtClean="0">
                <a:latin typeface="Eras Bold ITC" pitchFamily="34" charset="0"/>
              </a:rPr>
              <a:t> 9:24, </a:t>
            </a:r>
            <a:r>
              <a:rPr lang="en-US" dirty="0" err="1" smtClean="0">
                <a:latin typeface="Eras Bold ITC" pitchFamily="34" charset="0"/>
              </a:rPr>
              <a:t>Yesus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naik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ke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tempat</a:t>
            </a:r>
            <a:r>
              <a:rPr lang="en-US" dirty="0" smtClean="0">
                <a:latin typeface="Eras Bold ITC" pitchFamily="34" charset="0"/>
              </a:rPr>
              <a:t> kudus </a:t>
            </a:r>
            <a:r>
              <a:rPr lang="en-US" dirty="0" err="1" smtClean="0">
                <a:latin typeface="Eras Bold ITC" pitchFamily="34" charset="0"/>
              </a:rPr>
              <a:t>surgawi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untuk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menghadap</a:t>
            </a:r>
            <a:r>
              <a:rPr lang="en-US" dirty="0" smtClean="0">
                <a:latin typeface="Eras Bold ITC" pitchFamily="34" charset="0"/>
              </a:rPr>
              <a:t> Allah </a:t>
            </a:r>
            <a:r>
              <a:rPr lang="en-US" dirty="0" err="1" smtClean="0">
                <a:latin typeface="Eras Bold ITC" pitchFamily="34" charset="0"/>
              </a:rPr>
              <a:t>dengan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pengorbanan</a:t>
            </a:r>
            <a:r>
              <a:rPr lang="en-US" dirty="0" smtClean="0">
                <a:latin typeface="Eras Bold ITC" pitchFamily="34" charset="0"/>
              </a:rPr>
              <a:t> yang </a:t>
            </a:r>
            <a:r>
              <a:rPr lang="en-US" dirty="0" err="1" smtClean="0">
                <a:latin typeface="Eras Bold ITC" pitchFamily="34" charset="0"/>
              </a:rPr>
              <a:t>lebih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baik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yaitu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darah-Nya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sendiri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untuk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kepentingan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 smtClean="0">
                <a:latin typeface="Eras Bold ITC" pitchFamily="34" charset="0"/>
              </a:rPr>
              <a:t>kita</a:t>
            </a:r>
            <a:r>
              <a:rPr lang="en-US" dirty="0" smtClean="0">
                <a:latin typeface="Eras Bold ITC" pitchFamily="34" charset="0"/>
              </a:rPr>
              <a:t> [</a:t>
            </a:r>
            <a:r>
              <a:rPr lang="en-US" dirty="0" err="1" smtClean="0">
                <a:latin typeface="Eras Bold ITC" pitchFamily="34" charset="0"/>
              </a:rPr>
              <a:t>Ibrani</a:t>
            </a:r>
            <a:r>
              <a:rPr lang="en-US" dirty="0" smtClean="0">
                <a:latin typeface="Eras Bold ITC" pitchFamily="34" charset="0"/>
              </a:rPr>
              <a:t> 9:23-24].</a:t>
            </a:r>
            <a:endParaRPr lang="en-US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836713"/>
            <a:ext cx="5904656" cy="52565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/>
              <a:t>Kaum</a:t>
            </a:r>
            <a:r>
              <a:rPr lang="en-US" dirty="0" smtClean="0"/>
              <a:t> </a:t>
            </a:r>
            <a:r>
              <a:rPr lang="en-US" dirty="0" err="1" smtClean="0"/>
              <a:t>laki-laki</a:t>
            </a:r>
            <a:r>
              <a:rPr lang="en-US" dirty="0" smtClean="0"/>
              <a:t> Israel yang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tahun</a:t>
            </a:r>
            <a:r>
              <a:rPr lang="en-US" dirty="0" smtClean="0"/>
              <a:t> </a:t>
            </a:r>
            <a:r>
              <a:rPr lang="en-US" dirty="0" err="1" smtClean="0"/>
              <a:t>datang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Yerusalem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3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raya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menghadap</a:t>
            </a:r>
            <a:r>
              <a:rPr lang="en-US" dirty="0" smtClean="0"/>
              <a:t> </a:t>
            </a:r>
            <a:r>
              <a:rPr lang="en-US" dirty="0" err="1" smtClean="0"/>
              <a:t>hadirat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yaitu</a:t>
            </a:r>
            <a:r>
              <a:rPr lang="en-US" dirty="0" smtClean="0"/>
              <a:t> </a:t>
            </a:r>
            <a:r>
              <a:rPr lang="en-US" dirty="0" err="1" smtClean="0">
                <a:latin typeface="Gill Sans Ultra Bold Condensed" pitchFamily="34" charset="0"/>
              </a:rPr>
              <a:t>hari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raya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Paskah</a:t>
            </a:r>
            <a:r>
              <a:rPr lang="en-US" dirty="0" smtClean="0">
                <a:latin typeface="Gill Sans Ultra Bold Condensed" pitchFamily="34" charset="0"/>
              </a:rPr>
              <a:t>, </a:t>
            </a:r>
            <a:r>
              <a:rPr lang="en-US" dirty="0" err="1" smtClean="0">
                <a:latin typeface="Gill Sans Ultra Bold Condensed" pitchFamily="34" charset="0"/>
              </a:rPr>
              <a:t>Pantekosta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Pondok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Daun</a:t>
            </a:r>
            <a:r>
              <a:rPr lang="en-US" dirty="0" smtClean="0"/>
              <a:t> </a:t>
            </a:r>
            <a:r>
              <a:rPr lang="en-US" dirty="0" err="1" smtClean="0"/>
              <a:t>bertujuan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sz="4000" dirty="0" smtClean="0">
                <a:latin typeface="Eras Bold ITC" pitchFamily="34" charset="0"/>
              </a:rPr>
              <a:t>"</a:t>
            </a:r>
            <a:r>
              <a:rPr lang="en-US" sz="4000" dirty="0" err="1" smtClean="0">
                <a:latin typeface="Eras Bold ITC" pitchFamily="34" charset="0"/>
              </a:rPr>
              <a:t>melihat</a:t>
            </a:r>
            <a:r>
              <a:rPr lang="en-US" sz="4000" dirty="0" smtClean="0">
                <a:latin typeface="Eras Bold ITC" pitchFamily="34" charset="0"/>
              </a:rPr>
              <a:t> </a:t>
            </a:r>
            <a:r>
              <a:rPr lang="en-US" sz="4000" dirty="0" err="1" smtClean="0">
                <a:latin typeface="Eras Bold ITC" pitchFamily="34" charset="0"/>
              </a:rPr>
              <a:t>wajah</a:t>
            </a:r>
            <a:r>
              <a:rPr lang="en-US" sz="4000" dirty="0" smtClean="0">
                <a:latin typeface="Eras Bold ITC" pitchFamily="34" charset="0"/>
              </a:rPr>
              <a:t> Allah" </a:t>
            </a:r>
            <a:r>
              <a:rPr lang="en-US" dirty="0" smtClean="0"/>
              <a:t>[</a:t>
            </a:r>
            <a:r>
              <a:rPr lang="en-US" dirty="0" err="1" smtClean="0"/>
              <a:t>Mazmur</a:t>
            </a:r>
            <a:r>
              <a:rPr lang="en-US" dirty="0" smtClean="0"/>
              <a:t> 42:3]. </a:t>
            </a:r>
            <a:r>
              <a:rPr lang="en-US" dirty="0" err="1" smtClean="0">
                <a:latin typeface="Arial Black" pitchFamily="34" charset="0"/>
              </a:rPr>
              <a:t>Ini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dimaksudkan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untuk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mengalami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perkenanan</a:t>
            </a:r>
            <a:r>
              <a:rPr lang="en-US" dirty="0" smtClean="0">
                <a:latin typeface="Arial Black" pitchFamily="34" charset="0"/>
              </a:rPr>
              <a:t> </a:t>
            </a:r>
            <a:r>
              <a:rPr lang="en-US" dirty="0" err="1" smtClean="0">
                <a:latin typeface="Arial Black" pitchFamily="34" charset="0"/>
              </a:rPr>
              <a:t>Tuhan</a:t>
            </a:r>
            <a:r>
              <a:rPr lang="en-US" dirty="0" smtClean="0"/>
              <a:t> [</a:t>
            </a:r>
            <a:r>
              <a:rPr lang="en-US" dirty="0" err="1" smtClean="0"/>
              <a:t>Mazmur</a:t>
            </a:r>
            <a:r>
              <a:rPr lang="en-US" dirty="0" smtClean="0"/>
              <a:t> 17:15].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0756"/>
            <a:ext cx="2952328" cy="487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2696"/>
            <a:ext cx="6120680" cy="57148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>
                <a:latin typeface="Gill Sans Ultra Bold Condensed" pitchFamily="34" charset="0"/>
              </a:rPr>
              <a:t>Ungkapan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Ibrani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untuk</a:t>
            </a:r>
            <a:r>
              <a:rPr lang="en-US" dirty="0">
                <a:latin typeface="Gill Sans Ultra Bold Condensed" pitchFamily="34" charset="0"/>
              </a:rPr>
              <a:t> "</a:t>
            </a:r>
            <a:r>
              <a:rPr lang="en-US" dirty="0" err="1">
                <a:latin typeface="Gill Sans Ultra Bold Condensed" pitchFamily="34" charset="0"/>
              </a:rPr>
              <a:t>mencari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wajah</a:t>
            </a:r>
            <a:r>
              <a:rPr lang="en-US" dirty="0">
                <a:latin typeface="Gill Sans Ultra Bold Condensed" pitchFamily="34" charset="0"/>
              </a:rPr>
              <a:t> Allah" </a:t>
            </a:r>
            <a:r>
              <a:rPr lang="en-US" dirty="0" err="1">
                <a:latin typeface="Gill Sans Ultra Bold Condensed" pitchFamily="34" charset="0"/>
              </a:rPr>
              <a:t>berarti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meminta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bantuan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 err="1">
                <a:latin typeface="Gill Sans Ultra Bold Condensed" pitchFamily="34" charset="0"/>
              </a:rPr>
              <a:t>Tuhan</a:t>
            </a:r>
            <a:r>
              <a:rPr lang="en-US" dirty="0">
                <a:latin typeface="Gill Sans Ultra Bold Condensed" pitchFamily="34" charset="0"/>
              </a:rPr>
              <a:t> </a:t>
            </a:r>
            <a:r>
              <a:rPr lang="en-US" dirty="0"/>
              <a:t>[2 </a:t>
            </a:r>
            <a:r>
              <a:rPr lang="en-US" dirty="0" err="1"/>
              <a:t>Tawarikh</a:t>
            </a:r>
            <a:r>
              <a:rPr lang="en-US" dirty="0"/>
              <a:t> 7:14, </a:t>
            </a:r>
            <a:r>
              <a:rPr lang="en-US" dirty="0" err="1"/>
              <a:t>Mazmur</a:t>
            </a:r>
            <a:r>
              <a:rPr lang="en-US" dirty="0"/>
              <a:t> 27:8, </a:t>
            </a:r>
            <a:r>
              <a:rPr lang="en-US" dirty="0" err="1"/>
              <a:t>Mazmur</a:t>
            </a:r>
            <a:r>
              <a:rPr lang="en-US" dirty="0"/>
              <a:t> 105:4]. </a:t>
            </a:r>
            <a:r>
              <a:rPr lang="en-US" dirty="0" err="1">
                <a:latin typeface="Arial Black" pitchFamily="34" charset="0"/>
              </a:rPr>
              <a:t>Pengertian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ini</a:t>
            </a:r>
            <a:r>
              <a:rPr lang="en-US" dirty="0">
                <a:latin typeface="Arial Black" pitchFamily="34" charset="0"/>
              </a:rPr>
              <a:t>, </a:t>
            </a:r>
            <a:r>
              <a:rPr lang="en-US" dirty="0" err="1">
                <a:latin typeface="Arial Black" pitchFamily="34" charset="0"/>
              </a:rPr>
              <a:t>dalam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Ibrani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adalah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tentang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kenaikan</a:t>
            </a:r>
            <a:r>
              <a:rPr lang="en-US" dirty="0">
                <a:latin typeface="Arial Black" pitchFamily="34" charset="0"/>
              </a:rPr>
              <a:t> </a:t>
            </a:r>
            <a:r>
              <a:rPr lang="en-US" dirty="0" err="1">
                <a:latin typeface="Arial Black" pitchFamily="34" charset="0"/>
              </a:rPr>
              <a:t>Yesus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 smtClean="0"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Eras Bold ITC" pitchFamily="34" charset="0"/>
              </a:rPr>
              <a:t>Yesus</a:t>
            </a:r>
            <a:r>
              <a:rPr lang="en-US" dirty="0" smtClean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naik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kepada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Tuhan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dengan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err="1">
                <a:latin typeface="Eras Bold ITC" pitchFamily="34" charset="0"/>
              </a:rPr>
              <a:t>pengorbanan</a:t>
            </a:r>
            <a:r>
              <a:rPr lang="en-US" dirty="0">
                <a:latin typeface="Eras Bold ITC" pitchFamily="34" charset="0"/>
              </a:rPr>
              <a:t> yang </a:t>
            </a:r>
            <a:r>
              <a:rPr lang="en-US" dirty="0" err="1">
                <a:latin typeface="Eras Bold ITC" pitchFamily="34" charset="0"/>
              </a:rPr>
              <a:t>sempurna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sz="3900" dirty="0" err="1" smtClean="0">
                <a:latin typeface="Bahnschrift SemiBold Condensed" pitchFamily="34" charset="0"/>
              </a:rPr>
              <a:t>Yesus</a:t>
            </a:r>
            <a:r>
              <a:rPr lang="en-US" sz="3900" dirty="0" smtClean="0">
                <a:latin typeface="Bahnschrift SemiBold Condensed" pitchFamily="34" charset="0"/>
              </a:rPr>
              <a:t> </a:t>
            </a:r>
            <a:r>
              <a:rPr lang="en-US" sz="3900" dirty="0" err="1">
                <a:latin typeface="Bahnschrift SemiBold Condensed" pitchFamily="34" charset="0"/>
              </a:rPr>
              <a:t>naik</a:t>
            </a:r>
            <a:r>
              <a:rPr lang="en-US" sz="3900" dirty="0">
                <a:latin typeface="Bahnschrift SemiBold Condensed" pitchFamily="34" charset="0"/>
              </a:rPr>
              <a:t> </a:t>
            </a:r>
            <a:r>
              <a:rPr lang="en-US" sz="3900" dirty="0" err="1">
                <a:latin typeface="Bahnschrift SemiBold Condensed" pitchFamily="34" charset="0"/>
              </a:rPr>
              <a:t>ke</a:t>
            </a:r>
            <a:r>
              <a:rPr lang="en-US" sz="3900" dirty="0">
                <a:latin typeface="Bahnschrift SemiBold Condensed" pitchFamily="34" charset="0"/>
              </a:rPr>
              <a:t> </a:t>
            </a:r>
            <a:r>
              <a:rPr lang="en-US" sz="3900" dirty="0" err="1">
                <a:latin typeface="Bahnschrift SemiBold Condensed" pitchFamily="34" charset="0"/>
              </a:rPr>
              <a:t>surga</a:t>
            </a:r>
            <a:r>
              <a:rPr lang="en-US" sz="3900" dirty="0">
                <a:latin typeface="Bahnschrift SemiBold Condensed" pitchFamily="34" charset="0"/>
              </a:rPr>
              <a:t> </a:t>
            </a:r>
            <a:r>
              <a:rPr lang="en-US" sz="3900" dirty="0" err="1">
                <a:latin typeface="Bahnschrift SemiBold Condensed" pitchFamily="34" charset="0"/>
              </a:rPr>
              <a:t>juga</a:t>
            </a:r>
            <a:r>
              <a:rPr lang="en-US" sz="3900" dirty="0">
                <a:latin typeface="Bahnschrift SemiBold Condensed" pitchFamily="34" charset="0"/>
              </a:rPr>
              <a:t> </a:t>
            </a:r>
            <a:r>
              <a:rPr lang="en-US" sz="3900" dirty="0" err="1">
                <a:latin typeface="Bahnschrift SemiBold Condensed" pitchFamily="34" charset="0"/>
              </a:rPr>
              <a:t>sebagai</a:t>
            </a:r>
            <a:r>
              <a:rPr lang="en-US" sz="3900" dirty="0">
                <a:latin typeface="Bahnschrift SemiBold Condensed" pitchFamily="34" charset="0"/>
              </a:rPr>
              <a:t> </a:t>
            </a:r>
            <a:r>
              <a:rPr lang="en-US" sz="3900" dirty="0" err="1">
                <a:latin typeface="Bahnschrift SemiBold Condensed" pitchFamily="34" charset="0"/>
              </a:rPr>
              <a:t>perintis</a:t>
            </a:r>
            <a:r>
              <a:rPr lang="en-US" sz="3900" dirty="0">
                <a:latin typeface="Bahnschrift SemiBold Condensed" pitchFamily="34" charset="0"/>
              </a:rPr>
              <a:t> </a:t>
            </a:r>
            <a:r>
              <a:rPr lang="en-US" sz="3900" dirty="0" err="1">
                <a:latin typeface="Bahnschrift SemiBold Condensed" pitchFamily="34" charset="0"/>
              </a:rPr>
              <a:t>kita</a:t>
            </a:r>
            <a:r>
              <a:rPr lang="en-US" sz="3900" dirty="0">
                <a:latin typeface="Bahnschrift SemiBold Condensed" pitchFamily="34" charset="0"/>
              </a:rPr>
              <a:t> </a:t>
            </a:r>
            <a:r>
              <a:rPr lang="en-US" sz="3900" dirty="0" err="1">
                <a:latin typeface="Bahnschrift SemiBold Condensed" pitchFamily="34" charset="0"/>
              </a:rPr>
              <a:t>menuju</a:t>
            </a:r>
            <a:r>
              <a:rPr lang="en-US" sz="3900" dirty="0">
                <a:latin typeface="Bahnschrift SemiBold Condensed" pitchFamily="34" charset="0"/>
              </a:rPr>
              <a:t> </a:t>
            </a:r>
            <a:r>
              <a:rPr lang="en-US" sz="3900" dirty="0" err="1">
                <a:latin typeface="Bahnschrift SemiBold Condensed" pitchFamily="34" charset="0"/>
              </a:rPr>
              <a:t>hadirat</a:t>
            </a:r>
            <a:r>
              <a:rPr lang="en-US" sz="3900" dirty="0">
                <a:latin typeface="Bahnschrift SemiBold Condensed" pitchFamily="34" charset="0"/>
              </a:rPr>
              <a:t> Allah </a:t>
            </a:r>
            <a:r>
              <a:rPr lang="en-US" dirty="0"/>
              <a:t>[</a:t>
            </a:r>
            <a:r>
              <a:rPr lang="en-US" dirty="0" err="1"/>
              <a:t>Ibrani</a:t>
            </a:r>
            <a:r>
              <a:rPr lang="en-US" dirty="0"/>
              <a:t> 6:19,20].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735" y="1757054"/>
            <a:ext cx="2918288" cy="513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56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2013</Words>
  <Application>Microsoft Office PowerPoint</Application>
  <PresentationFormat>On-screen Show (4:3)</PresentationFormat>
  <Paragraphs>96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YESUS  MEMBUKA  JALAN  MELALUI  TABIR</vt:lpstr>
      <vt:lpstr>IBRANI 9:24</vt:lpstr>
      <vt:lpstr>PowerPoint Presentation</vt:lpstr>
      <vt:lpstr>YESUS DI HADAPAN BAPA Minggu, 27 Februari 2022</vt:lpstr>
      <vt:lpstr>Ketiga hari raya ini adalah  perayaan akan:</vt:lpstr>
      <vt:lpstr>Yesus menggenapi dengan tepat akan makna hari raya-hari raya yang diperingati oleh Israel kuno.</vt:lpstr>
      <vt:lpstr>PowerPoint Presentation</vt:lpstr>
      <vt:lpstr>PowerPoint Presentation</vt:lpstr>
      <vt:lpstr>PowerPoint Presentation</vt:lpstr>
      <vt:lpstr>PowerPoint Presentation</vt:lpstr>
      <vt:lpstr>UNDANGAN TUHAN Senin, 28 Februari 2022</vt:lpstr>
      <vt:lpstr>Apakah persiapan yang harus dilakukan Israel untuk bertemu dengan Tuhan?</vt:lpstr>
      <vt:lpstr>Apa tujuan Tuhan memanggil Israel untuk datang mendekat kepada-Nya, dan bagaimana respon orang Israel?</vt:lpstr>
      <vt:lpstr>Manifestasi Tuhan dari kekudusan-Nya yang dinyatakan di Gunung Sinai mengajarkan :</vt:lpstr>
      <vt:lpstr>Pertanyaan renungan</vt:lpstr>
      <vt:lpstr>PERLUNYA TABIR Selasa, 1 Maret 2022</vt:lpstr>
      <vt:lpstr>PowerPoint Presentation</vt:lpstr>
      <vt:lpstr>PowerPoint Presentation</vt:lpstr>
      <vt:lpstr>Apa saja aturan yang Tuhan berikan?</vt:lpstr>
      <vt:lpstr>PowerPoint Presentation</vt:lpstr>
      <vt:lpstr>JALAN BARU DAN HIDUP MELALUI TABIR Rabu, 2 Maret 2022</vt:lpstr>
      <vt:lpstr>Apa yang dimaksud dengan jalan yang baru dan yang hidup melalui tabir? Ibrani 10:19-23</vt:lpstr>
      <vt:lpstr>PowerPoint Presentation</vt:lpstr>
      <vt:lpstr>Ibrani 10:22</vt:lpstr>
      <vt:lpstr>MEREKA AKAN MELIHAT WAJAH-NYA Kamis, 3 Maret 2022</vt:lpstr>
      <vt:lpstr>PowerPoint Presentation</vt:lpstr>
      <vt:lpstr>Bagaimana kita dapat mengerti apa yang Paulus nyatakan kepada orang percaya Ibrani ini dan bagaimana mereka sudah berada di Gunung Sion tersebut?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 MEMBUKA JALAN MEMALUI TABIR</dc:title>
  <dc:creator>HP</dc:creator>
  <cp:lastModifiedBy>HP</cp:lastModifiedBy>
  <cp:revision>32</cp:revision>
  <dcterms:created xsi:type="dcterms:W3CDTF">2022-03-01T02:53:12Z</dcterms:created>
  <dcterms:modified xsi:type="dcterms:W3CDTF">2022-03-03T22:35:42Z</dcterms:modified>
</cp:coreProperties>
</file>