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80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>
      <p:cViewPr varScale="1">
        <p:scale>
          <a:sx n="74" d="100"/>
          <a:sy n="74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7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6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1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6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2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4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8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2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83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1371C-F298-457F-B0C8-DC65ABA99B0C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4F7A5-CDCD-4CA3-A768-CD0AB75A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1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brightnessContrast bright="-3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913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/>
          <a:lstStyle/>
          <a:p>
            <a:r>
              <a:rPr lang="en-US" sz="6000" dirty="0" smtClean="0">
                <a:solidFill>
                  <a:srgbClr val="FFC000"/>
                </a:solidFill>
                <a:latin typeface="Love Monday" pitchFamily="2" charset="0"/>
              </a:rPr>
              <a:t>YESUS,</a:t>
            </a:r>
            <a:r>
              <a:rPr lang="en-US" sz="6000" dirty="0" smtClean="0">
                <a:latin typeface="Love Monday" pitchFamily="2" charset="0"/>
              </a:rPr>
              <a:t> </a:t>
            </a:r>
            <a:r>
              <a:rPr lang="en-US" sz="6000" dirty="0" smtClean="0">
                <a:solidFill>
                  <a:srgbClr val="FFFF00"/>
                </a:solidFill>
                <a:latin typeface="Stabillo Medium" pitchFamily="2" charset="0"/>
              </a:rPr>
              <a:t>IMAM </a:t>
            </a:r>
            <a:r>
              <a:rPr lang="en-US" sz="6000" dirty="0" smtClean="0">
                <a:solidFill>
                  <a:srgbClr val="FFFF00"/>
                </a:solidFill>
                <a:latin typeface="Stabillo Medium" pitchFamily="2" charset="0"/>
              </a:rPr>
              <a:t>YANG SETIA</a:t>
            </a:r>
            <a:endParaRPr lang="en-US" sz="6000" dirty="0">
              <a:solidFill>
                <a:srgbClr val="FFFF00"/>
              </a:solidFill>
              <a:latin typeface="Stabillo Medium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777880"/>
            <a:ext cx="3672408" cy="108012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 smtClean="0">
                <a:solidFill>
                  <a:schemeClr val="bg1"/>
                </a:solidFill>
                <a:latin typeface="Bahnschrift Condensed" pitchFamily="34" charset="0"/>
              </a:rPr>
              <a:t>Pelajaran</a:t>
            </a:r>
            <a:r>
              <a:rPr lang="en-US" sz="2400" dirty="0" smtClean="0">
                <a:solidFill>
                  <a:schemeClr val="bg1"/>
                </a:solidFill>
                <a:latin typeface="Bahnschrift Condensed" pitchFamily="34" charset="0"/>
              </a:rPr>
              <a:t> ke-6,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itchFamily="34" charset="0"/>
              </a:rPr>
              <a:t>Triwulan</a:t>
            </a:r>
            <a:r>
              <a:rPr lang="en-US" sz="2400" dirty="0" smtClean="0">
                <a:solidFill>
                  <a:schemeClr val="bg1"/>
                </a:solidFill>
                <a:latin typeface="Bahnschrift Condensed" pitchFamily="34" charset="0"/>
              </a:rPr>
              <a:t> I</a:t>
            </a:r>
          </a:p>
          <a:p>
            <a:pPr algn="l"/>
            <a:r>
              <a:rPr lang="en-US" sz="2400" dirty="0" err="1" smtClean="0">
                <a:solidFill>
                  <a:schemeClr val="bg1"/>
                </a:solidFill>
                <a:latin typeface="Bahnschrift Condensed" pitchFamily="34" charset="0"/>
              </a:rPr>
              <a:t>Tahun</a:t>
            </a:r>
            <a:r>
              <a:rPr lang="en-US" sz="2400" dirty="0" smtClean="0">
                <a:solidFill>
                  <a:schemeClr val="bg1"/>
                </a:solidFill>
                <a:latin typeface="Bahnschrift Condensed" pitchFamily="34" charset="0"/>
              </a:rPr>
              <a:t> 2022</a:t>
            </a:r>
            <a:endParaRPr lang="en-US" sz="2400" dirty="0">
              <a:solidFill>
                <a:schemeClr val="bg1"/>
              </a:solidFill>
              <a:latin typeface="Bahnschrift Condens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6"/>
          <a:stretch/>
        </p:blipFill>
        <p:spPr bwMode="auto">
          <a:xfrm>
            <a:off x="107504" y="1700808"/>
            <a:ext cx="5771387" cy="3960440"/>
          </a:xfrm>
          <a:prstGeom prst="teardrop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869">
            <a:off x="5220790" y="4437112"/>
            <a:ext cx="3369295" cy="197905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388" y="1954784"/>
            <a:ext cx="2852737" cy="23526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9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864096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Ellen G. White, Selected Messages,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buku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1,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hlm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. 409</a:t>
            </a:r>
            <a:endParaRPr lang="en-US" sz="28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5921184" cy="488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Eras Demi ITC" pitchFamily="34" charset="0"/>
              </a:rPr>
              <a:t>"</a:t>
            </a:r>
            <a:r>
              <a:rPr lang="en-US" sz="2800" dirty="0" err="1" smtClean="0">
                <a:latin typeface="Eras Demi ITC" pitchFamily="34" charset="0"/>
              </a:rPr>
              <a:t>Adalah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Kristus</a:t>
            </a:r>
            <a:r>
              <a:rPr lang="en-US" sz="2800" dirty="0" smtClean="0">
                <a:latin typeface="Eras Demi ITC" pitchFamily="34" charset="0"/>
              </a:rPr>
              <a:t> yang </a:t>
            </a:r>
            <a:r>
              <a:rPr lang="en-US" sz="2800" dirty="0" err="1" smtClean="0">
                <a:latin typeface="Eras Demi ITC" pitchFamily="34" charset="0"/>
              </a:rPr>
              <a:t>berbicara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melalui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Melkisedek</a:t>
            </a:r>
            <a:r>
              <a:rPr lang="en-US" sz="2800" dirty="0" smtClean="0">
                <a:latin typeface="Eras Demi ITC" pitchFamily="34" charset="0"/>
              </a:rPr>
              <a:t>, imam </a:t>
            </a:r>
            <a:r>
              <a:rPr lang="en-US" sz="2800" dirty="0" err="1" smtClean="0">
                <a:latin typeface="Eras Demi ITC" pitchFamily="34" charset="0"/>
              </a:rPr>
              <a:t>dari</a:t>
            </a:r>
            <a:r>
              <a:rPr lang="en-US" sz="2800" dirty="0" smtClean="0">
                <a:latin typeface="Eras Demi ITC" pitchFamily="34" charset="0"/>
              </a:rPr>
              <a:t> Allah yang </a:t>
            </a:r>
            <a:r>
              <a:rPr lang="en-US" sz="2800" dirty="0" err="1" smtClean="0">
                <a:latin typeface="Eras Demi ITC" pitchFamily="34" charset="0"/>
              </a:rPr>
              <a:t>Mahatinggi</a:t>
            </a:r>
            <a:r>
              <a:rPr lang="en-US" sz="2800" dirty="0" smtClean="0">
                <a:latin typeface="Eras Demi ITC" pitchFamily="34" charset="0"/>
              </a:rPr>
              <a:t>. </a:t>
            </a:r>
            <a:r>
              <a:rPr lang="en-US" sz="2800" dirty="0" err="1" smtClean="0">
                <a:latin typeface="Eras Demi ITC" pitchFamily="34" charset="0"/>
              </a:rPr>
              <a:t>Melkisedek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bukanlah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Kristus</a:t>
            </a:r>
            <a:r>
              <a:rPr lang="en-US" sz="2800" dirty="0" smtClean="0">
                <a:latin typeface="Eras Demi ITC" pitchFamily="34" charset="0"/>
              </a:rPr>
              <a:t>, </a:t>
            </a:r>
            <a:r>
              <a:rPr lang="en-US" sz="2800" dirty="0" err="1" smtClean="0">
                <a:latin typeface="Eras Demi ITC" pitchFamily="34" charset="0"/>
              </a:rPr>
              <a:t>tetapi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dia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adalah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suara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Tuhan</a:t>
            </a:r>
            <a:r>
              <a:rPr lang="en-US" sz="2800" dirty="0" smtClean="0">
                <a:latin typeface="Eras Demi ITC" pitchFamily="34" charset="0"/>
              </a:rPr>
              <a:t> di </a:t>
            </a:r>
            <a:r>
              <a:rPr lang="en-US" sz="2800" dirty="0" err="1" smtClean="0">
                <a:latin typeface="Eras Demi ITC" pitchFamily="34" charset="0"/>
              </a:rPr>
              <a:t>dunia</a:t>
            </a:r>
            <a:r>
              <a:rPr lang="en-US" sz="2800" dirty="0" smtClean="0">
                <a:latin typeface="Eras Demi ITC" pitchFamily="34" charset="0"/>
              </a:rPr>
              <a:t>, </a:t>
            </a:r>
            <a:r>
              <a:rPr lang="en-US" sz="2800" dirty="0" err="1" smtClean="0">
                <a:latin typeface="Eras Demi ITC" pitchFamily="34" charset="0"/>
              </a:rPr>
              <a:t>wakil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dari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Bapa</a:t>
            </a:r>
            <a:r>
              <a:rPr lang="en-US" sz="2800" dirty="0" smtClean="0">
                <a:latin typeface="Eras Demi ITC" pitchFamily="34" charset="0"/>
              </a:rPr>
              <a:t>. Dan </a:t>
            </a:r>
            <a:r>
              <a:rPr lang="en-US" sz="2800" dirty="0" err="1" smtClean="0">
                <a:latin typeface="Eras Demi ITC" pitchFamily="34" charset="0"/>
              </a:rPr>
              <a:t>sepanjang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generasi</a:t>
            </a:r>
            <a:r>
              <a:rPr lang="en-US" sz="2800" dirty="0" smtClean="0">
                <a:latin typeface="Eras Demi ITC" pitchFamily="34" charset="0"/>
              </a:rPr>
              <a:t> di </a:t>
            </a:r>
            <a:r>
              <a:rPr lang="en-US" sz="2800" dirty="0" err="1" smtClean="0">
                <a:latin typeface="Eras Demi ITC" pitchFamily="34" charset="0"/>
              </a:rPr>
              <a:t>masa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lampau</a:t>
            </a:r>
            <a:r>
              <a:rPr lang="en-US" sz="2800" dirty="0" smtClean="0">
                <a:latin typeface="Eras Demi ITC" pitchFamily="34" charset="0"/>
              </a:rPr>
              <a:t>, </a:t>
            </a:r>
            <a:r>
              <a:rPr lang="en-US" sz="2800" dirty="0" err="1" smtClean="0">
                <a:latin typeface="Eras Demi ITC" pitchFamily="34" charset="0"/>
              </a:rPr>
              <a:t>Kristus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telah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berbicara</a:t>
            </a:r>
            <a:r>
              <a:rPr lang="en-US" sz="2800" dirty="0" smtClean="0">
                <a:latin typeface="Eras Demi ITC" pitchFamily="34" charset="0"/>
              </a:rPr>
              <a:t>; </a:t>
            </a:r>
            <a:r>
              <a:rPr lang="en-US" sz="2800" dirty="0" err="1" smtClean="0">
                <a:latin typeface="Gill Sans Ultra Bold Condensed" pitchFamily="34" charset="0"/>
              </a:rPr>
              <a:t>Kristus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telah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memimpin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umat-Nya</a:t>
            </a:r>
            <a:r>
              <a:rPr lang="en-US" sz="2800" dirty="0" smtClean="0">
                <a:latin typeface="Gill Sans Ultra Bold Condensed" pitchFamily="34" charset="0"/>
              </a:rPr>
              <a:t>, </a:t>
            </a:r>
            <a:r>
              <a:rPr lang="en-US" sz="2800" dirty="0" err="1" smtClean="0">
                <a:latin typeface="Gill Sans Ultra Bold Condensed" pitchFamily="34" charset="0"/>
              </a:rPr>
              <a:t>dan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telah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menjadi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terang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dunia</a:t>
            </a:r>
            <a:r>
              <a:rPr lang="en-US" sz="2800" dirty="0" smtClean="0">
                <a:latin typeface="Eras Demi ITC" pitchFamily="34" charset="0"/>
              </a:rPr>
              <a:t>".</a:t>
            </a:r>
            <a:endParaRPr lang="en-US" sz="2800" dirty="0">
              <a:latin typeface="Eras Demi ITC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19" y="2204864"/>
            <a:ext cx="2650033" cy="35333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74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2696"/>
            <a:ext cx="6336704" cy="5760640"/>
          </a:xfrm>
          <a:solidFill>
            <a:schemeClr val="bg1">
              <a:alpha val="84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Eras Bold ITC" pitchFamily="34" charset="0"/>
              </a:rPr>
              <a:t>Seperti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Melkisedek</a:t>
            </a:r>
            <a:r>
              <a:rPr lang="en-US" sz="2400" dirty="0" smtClean="0">
                <a:latin typeface="Eras Bold ITC" pitchFamily="34" charset="0"/>
              </a:rPr>
              <a:t>, KRISTUS </a:t>
            </a:r>
            <a:r>
              <a:rPr lang="en-US" sz="2400" dirty="0" err="1" smtClean="0">
                <a:latin typeface="Eras Bold ITC" pitchFamily="34" charset="0"/>
              </a:rPr>
              <a:t>adalah</a:t>
            </a:r>
            <a:r>
              <a:rPr lang="en-US" sz="2400" dirty="0" smtClean="0">
                <a:latin typeface="Eras Bold ITC" pitchFamily="34" charset="0"/>
              </a:rPr>
              <a:t> RAJA </a:t>
            </a:r>
            <a:r>
              <a:rPr lang="en-US" sz="2400" dirty="0" err="1" smtClean="0">
                <a:latin typeface="Eras Bold ITC" pitchFamily="34" charset="0"/>
              </a:rPr>
              <a:t>dan</a:t>
            </a:r>
            <a:r>
              <a:rPr lang="en-US" sz="2400" dirty="0" smtClean="0">
                <a:latin typeface="Eras Bold ITC" pitchFamily="34" charset="0"/>
              </a:rPr>
              <a:t> IMAM. </a:t>
            </a:r>
            <a:r>
              <a:rPr lang="en-US" sz="2400" dirty="0" err="1" smtClean="0">
                <a:latin typeface="Eras Bold ITC" pitchFamily="34" charset="0"/>
              </a:rPr>
              <a:t>Namun</a:t>
            </a:r>
            <a:r>
              <a:rPr lang="en-US" sz="2400" dirty="0" smtClean="0">
                <a:latin typeface="Eras Bold ITC" pitchFamily="34" charset="0"/>
              </a:rPr>
              <a:t>, </a:t>
            </a:r>
            <a:r>
              <a:rPr lang="en-US" sz="2400" dirty="0" err="1" smtClean="0">
                <a:latin typeface="Eras Bold ITC" pitchFamily="34" charset="0"/>
              </a:rPr>
              <a:t>Kristus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lebih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baik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dari</a:t>
            </a:r>
            <a:r>
              <a:rPr lang="en-US" sz="2400" dirty="0" smtClean="0">
                <a:latin typeface="Eras Bold ITC" pitchFamily="34" charset="0"/>
              </a:rPr>
              <a:t> imam </a:t>
            </a:r>
            <a:r>
              <a:rPr lang="en-US" sz="2400" dirty="0" err="1" smtClean="0">
                <a:latin typeface="Eras Bold ITC" pitchFamily="34" charset="0"/>
              </a:rPr>
              <a:t>besar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keturunan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Harun</a:t>
            </a:r>
            <a:r>
              <a:rPr lang="en-US" sz="2400" dirty="0" smtClean="0">
                <a:latin typeface="Eras Bold ITC" pitchFamily="34" charset="0"/>
              </a:rPr>
              <a:t>, </a:t>
            </a:r>
            <a:r>
              <a:rPr lang="en-US" sz="2400" dirty="0" err="1" smtClean="0">
                <a:latin typeface="Eras Bold ITC" pitchFamily="34" charset="0"/>
              </a:rPr>
              <a:t>karena</a:t>
            </a:r>
            <a:r>
              <a:rPr lang="en-US" sz="2400" dirty="0" smtClean="0">
                <a:latin typeface="Eras Bold ITC" pitchFamily="34" charset="0"/>
              </a:rPr>
              <a:t>: </a:t>
            </a:r>
          </a:p>
          <a:p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Kristus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mampu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memperlakukan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dengan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lembut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orang </a:t>
            </a: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bodoh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bandel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. 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Dia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mampu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merasakan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kelemahan-kelemahan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[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Ibrani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4:15]. </a:t>
            </a:r>
          </a:p>
          <a:p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Dia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mampu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menolong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mereka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 yang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dicobai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 [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Ibrani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Bernard MT Condensed" pitchFamily="18" charset="0"/>
              </a:rPr>
              <a:t> 2:18]. </a:t>
            </a:r>
          </a:p>
          <a:p>
            <a:r>
              <a:rPr lang="en-US" sz="2400" dirty="0" err="1" smtClean="0">
                <a:latin typeface="Eras Demi ITC" pitchFamily="34" charset="0"/>
              </a:rPr>
              <a:t>Dia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sanggup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menyelamatkan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dengan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sempurna</a:t>
            </a:r>
            <a:r>
              <a:rPr lang="en-US" sz="2400" dirty="0" smtClean="0">
                <a:latin typeface="Eras Demi ITC" pitchFamily="34" charset="0"/>
              </a:rPr>
              <a:t> [</a:t>
            </a:r>
            <a:r>
              <a:rPr lang="en-US" sz="2400" dirty="0" err="1" smtClean="0">
                <a:latin typeface="Eras Demi ITC" pitchFamily="34" charset="0"/>
              </a:rPr>
              <a:t>Ibrani</a:t>
            </a:r>
            <a:r>
              <a:rPr lang="en-US" sz="2400" dirty="0" smtClean="0">
                <a:latin typeface="Eras Demi ITC" pitchFamily="34" charset="0"/>
              </a:rPr>
              <a:t> 7:25]. 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Cooper Black" pitchFamily="18" charset="0"/>
              </a:rPr>
              <a:t>Dia</a:t>
            </a:r>
            <a:r>
              <a:rPr lang="en-US" sz="2400" dirty="0" smtClean="0">
                <a:solidFill>
                  <a:srgbClr val="FF0000"/>
                </a:solidFill>
                <a:latin typeface="Cooper Black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oper Black" pitchFamily="18" charset="0"/>
              </a:rPr>
              <a:t>dapat</a:t>
            </a:r>
            <a:r>
              <a:rPr lang="en-US" sz="2400" dirty="0" smtClean="0">
                <a:solidFill>
                  <a:srgbClr val="FF0000"/>
                </a:solidFill>
                <a:latin typeface="Cooper Black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oper Black" pitchFamily="18" charset="0"/>
              </a:rPr>
              <a:t>menyempurnakan</a:t>
            </a:r>
            <a:r>
              <a:rPr lang="en-US" sz="2400" dirty="0" smtClean="0">
                <a:solidFill>
                  <a:srgbClr val="FF0000"/>
                </a:solidFill>
                <a:latin typeface="Cooper Black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ooper Black" pitchFamily="18" charset="0"/>
              </a:rPr>
              <a:t>mereka</a:t>
            </a:r>
            <a:r>
              <a:rPr lang="en-US" sz="2400" dirty="0" smtClean="0">
                <a:solidFill>
                  <a:srgbClr val="FF0000"/>
                </a:solidFill>
                <a:latin typeface="Cooper Black" pitchFamily="18" charset="0"/>
              </a:rPr>
              <a:t> yang </a:t>
            </a:r>
            <a:r>
              <a:rPr lang="en-US" sz="2400" dirty="0" err="1" smtClean="0">
                <a:solidFill>
                  <a:srgbClr val="FF0000"/>
                </a:solidFill>
                <a:latin typeface="Cooper Black" pitchFamily="18" charset="0"/>
              </a:rPr>
              <a:t>dikuduskan</a:t>
            </a:r>
            <a:r>
              <a:rPr lang="en-US" sz="2400" dirty="0" smtClean="0">
                <a:solidFill>
                  <a:srgbClr val="FF0000"/>
                </a:solidFill>
                <a:latin typeface="Cooper Black" pitchFamily="18" charset="0"/>
              </a:rPr>
              <a:t> [</a:t>
            </a:r>
            <a:r>
              <a:rPr lang="en-US" sz="2400" dirty="0" err="1" smtClean="0">
                <a:solidFill>
                  <a:srgbClr val="FF0000"/>
                </a:solidFill>
                <a:latin typeface="Cooper Black" pitchFamily="18" charset="0"/>
              </a:rPr>
              <a:t>Ibrani</a:t>
            </a:r>
            <a:r>
              <a:rPr lang="en-US" sz="2400" dirty="0" smtClean="0">
                <a:solidFill>
                  <a:srgbClr val="FF0000"/>
                </a:solidFill>
                <a:latin typeface="Cooper Black" pitchFamily="18" charset="0"/>
              </a:rPr>
              <a:t> 10:14].</a:t>
            </a:r>
            <a:endParaRPr lang="en-US" sz="24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 r="21244"/>
          <a:stretch/>
        </p:blipFill>
        <p:spPr bwMode="auto">
          <a:xfrm>
            <a:off x="6320827" y="1412776"/>
            <a:ext cx="2796417" cy="4618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992888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SEORANG IMAM YANG EFEKTIF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6491064" cy="4925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latin typeface="Eras Bold ITC" pitchFamily="34" charset="0"/>
              </a:rPr>
              <a:t>Ibrani</a:t>
            </a:r>
            <a:r>
              <a:rPr lang="en-US" dirty="0" smtClean="0">
                <a:latin typeface="Eras Bold ITC" pitchFamily="34" charset="0"/>
              </a:rPr>
              <a:t> 7:11</a:t>
            </a:r>
          </a:p>
          <a:p>
            <a:pPr marL="0" indent="0">
              <a:buNone/>
            </a:pPr>
            <a:r>
              <a:rPr lang="en-US" sz="2800" dirty="0" err="1" smtClean="0">
                <a:latin typeface="Eras Demi ITC" pitchFamily="34" charset="0"/>
              </a:rPr>
              <a:t>Karena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itu</a:t>
            </a:r>
            <a:r>
              <a:rPr lang="en-US" sz="2800" dirty="0" smtClean="0">
                <a:latin typeface="Eras Demi ITC" pitchFamily="34" charset="0"/>
              </a:rPr>
              <a:t>, </a:t>
            </a:r>
            <a:r>
              <a:rPr lang="en-US" sz="2800" dirty="0" err="1" smtClean="0">
                <a:latin typeface="Eras Demi ITC" pitchFamily="34" charset="0"/>
              </a:rPr>
              <a:t>andaikata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oleh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imamat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Lewi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telah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tercapai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kesempurnaan</a:t>
            </a:r>
            <a:r>
              <a:rPr lang="en-US" sz="2800" dirty="0" smtClean="0">
                <a:latin typeface="Eras Demi ITC" pitchFamily="34" charset="0"/>
              </a:rPr>
              <a:t> — </a:t>
            </a:r>
            <a:r>
              <a:rPr lang="en-US" sz="2800" dirty="0" err="1" smtClean="0">
                <a:latin typeface="Eras Demi ITC" pitchFamily="34" charset="0"/>
              </a:rPr>
              <a:t>sebab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karena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imamat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itu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umat</a:t>
            </a:r>
            <a:r>
              <a:rPr lang="en-US" sz="2800" dirty="0" smtClean="0">
                <a:latin typeface="Eras Demi ITC" pitchFamily="34" charset="0"/>
              </a:rPr>
              <a:t> Israel </a:t>
            </a:r>
            <a:r>
              <a:rPr lang="en-US" sz="2800" dirty="0" err="1" smtClean="0">
                <a:latin typeface="Eras Demi ITC" pitchFamily="34" charset="0"/>
              </a:rPr>
              <a:t>telah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menerima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Taurat</a:t>
            </a:r>
            <a:r>
              <a:rPr lang="en-US" sz="2800" dirty="0" smtClean="0">
                <a:latin typeface="Eras Demi ITC" pitchFamily="34" charset="0"/>
              </a:rPr>
              <a:t> — </a:t>
            </a:r>
            <a:r>
              <a:rPr lang="en-US" sz="2800" dirty="0" err="1" smtClean="0">
                <a:latin typeface="Eras Demi ITC" pitchFamily="34" charset="0"/>
              </a:rPr>
              <a:t>apakah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sebabnya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masih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perlu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seorang</a:t>
            </a:r>
            <a:r>
              <a:rPr lang="en-US" sz="2800" dirty="0" smtClean="0">
                <a:latin typeface="Eras Demi ITC" pitchFamily="34" charset="0"/>
              </a:rPr>
              <a:t> lain </a:t>
            </a:r>
            <a:r>
              <a:rPr lang="en-US" sz="2800" dirty="0" err="1" smtClean="0">
                <a:latin typeface="Eras Demi ITC" pitchFamily="34" charset="0"/>
              </a:rPr>
              <a:t>ditetapkan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menjadi</a:t>
            </a:r>
            <a:r>
              <a:rPr lang="en-US" sz="2800" dirty="0" smtClean="0">
                <a:latin typeface="Eras Demi ITC" pitchFamily="34" charset="0"/>
              </a:rPr>
              <a:t> imam </a:t>
            </a:r>
            <a:r>
              <a:rPr lang="en-US" sz="2800" dirty="0" err="1" smtClean="0">
                <a:latin typeface="Eras Demi ITC" pitchFamily="34" charset="0"/>
              </a:rPr>
              <a:t>besar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menurut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peraturan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Melkisedek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dan</a:t>
            </a:r>
            <a:r>
              <a:rPr lang="en-US" sz="2800" dirty="0" smtClean="0">
                <a:latin typeface="Eras Demi ITC" pitchFamily="34" charset="0"/>
              </a:rPr>
              <a:t> yang </a:t>
            </a:r>
            <a:r>
              <a:rPr lang="en-US" sz="2800" dirty="0" err="1" smtClean="0">
                <a:latin typeface="Eras Demi ITC" pitchFamily="34" charset="0"/>
              </a:rPr>
              <a:t>tentang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dia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tidak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dikatakan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menurut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peraturan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Harun</a:t>
            </a:r>
            <a:r>
              <a:rPr lang="en-US" sz="2800" dirty="0" smtClean="0">
                <a:latin typeface="Eras Demi ITC" pitchFamily="34" charset="0"/>
              </a:rPr>
              <a:t>?</a:t>
            </a:r>
            <a:endParaRPr lang="en-US" sz="2800" dirty="0">
              <a:latin typeface="Eras Demi IT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07" y="3068960"/>
            <a:ext cx="295116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9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Mengapa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masih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perlu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seorang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imam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besar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yang lain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menurut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peraturan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Melkisedek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dan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bukan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menurut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peraturan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Britannic Bold" pitchFamily="34" charset="0"/>
              </a:rPr>
              <a:t>Harun</a:t>
            </a:r>
            <a:r>
              <a:rPr lang="en-US" sz="2600" dirty="0" smtClean="0">
                <a:solidFill>
                  <a:srgbClr val="FFFF00"/>
                </a:solidFill>
                <a:latin typeface="Britannic Bold" pitchFamily="34" charset="0"/>
              </a:rPr>
              <a:t>?</a:t>
            </a:r>
            <a:endParaRPr lang="en-US" sz="2600" dirty="0">
              <a:solidFill>
                <a:srgbClr val="FFFF00"/>
              </a:solidFill>
              <a:latin typeface="Britann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4768120"/>
            <a:ext cx="7776863" cy="161320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Fungsi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para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imamat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Lewi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pengorbanan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bersifat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sementara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ilustratif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Melalui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pelayanan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ingin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memimpin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orang-orang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untuk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menaruh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iman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pada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pelayanan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masa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depan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yaitu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Anak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Domba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Allah yang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menghapus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dosa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dunia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!" [</a:t>
            </a:r>
            <a:r>
              <a:rPr lang="en-US" sz="2400" dirty="0" err="1" smtClean="0">
                <a:solidFill>
                  <a:srgbClr val="C00000"/>
                </a:solidFill>
                <a:latin typeface="Bahnschrift SemiBold Condensed" pitchFamily="34" charset="0"/>
              </a:rPr>
              <a:t>Yohanes</a:t>
            </a:r>
            <a:r>
              <a:rPr lang="en-US" sz="2400" dirty="0" smtClean="0">
                <a:solidFill>
                  <a:srgbClr val="C00000"/>
                </a:solidFill>
                <a:latin typeface="Bahnschrift SemiBold Condensed" pitchFamily="34" charset="0"/>
              </a:rPr>
              <a:t> 1: 29].</a:t>
            </a:r>
            <a:endParaRPr lang="en-US" sz="2400" dirty="0">
              <a:solidFill>
                <a:srgbClr val="C00000"/>
              </a:solidFill>
              <a:latin typeface="Bahnschrift SemiBold Condensed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79512" y="2053590"/>
            <a:ext cx="792088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1628800"/>
            <a:ext cx="7776864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ahnschrift SemiBold Condensed" pitchFamily="34" charset="0"/>
              </a:rPr>
              <a:t>Imamat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Lewi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dapat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memberikan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akses</a:t>
            </a:r>
            <a:r>
              <a:rPr lang="en-US" sz="2400" dirty="0">
                <a:latin typeface="Bahnschrift SemiBold Condensed" pitchFamily="34" charset="0"/>
              </a:rPr>
              <a:t> yang </a:t>
            </a:r>
            <a:r>
              <a:rPr lang="en-US" sz="2400" dirty="0" err="1">
                <a:latin typeface="Bahnschrift SemiBold Condensed" pitchFamily="34" charset="0"/>
              </a:rPr>
              <a:t>lengkap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pasti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kepada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Tuhan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karena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dapat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memberikan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kesempurnaan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>
                <a:latin typeface="Bahnschrift SemiBold Condensed" pitchFamily="34" charset="0"/>
              </a:rPr>
              <a:t>Ibrani</a:t>
            </a:r>
            <a:r>
              <a:rPr lang="en-US" sz="2400" dirty="0">
                <a:latin typeface="Bahnschrift SemiBold Condensed" pitchFamily="34" charset="0"/>
              </a:rPr>
              <a:t> 7: 11, 18, 19], </a:t>
            </a:r>
            <a:r>
              <a:rPr lang="en-US" sz="2400" dirty="0" err="1">
                <a:latin typeface="Bahnschrift SemiBold Condensed" pitchFamily="34" charset="0"/>
              </a:rPr>
              <a:t>Karena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sendiri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sempurna</a:t>
            </a:r>
            <a:r>
              <a:rPr lang="en-US" sz="2400" dirty="0">
                <a:latin typeface="Bahnschrift SemiBold Condensed" pitchFamily="34" charset="0"/>
              </a:rPr>
              <a:t>; </a:t>
            </a:r>
            <a:r>
              <a:rPr lang="en-US" sz="2400" dirty="0" err="1">
                <a:latin typeface="Bahnschrift SemiBold Condensed" pitchFamily="34" charset="0"/>
              </a:rPr>
              <a:t>jadi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mungkin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bisa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memberikan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kesempurnaan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kepada</a:t>
            </a:r>
            <a:r>
              <a:rPr lang="en-US" sz="2400" dirty="0">
                <a:latin typeface="Bahnschrift SemiBold Condensed" pitchFamily="34" charset="0"/>
              </a:rPr>
              <a:t> orang lain.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5616" y="3198460"/>
            <a:ext cx="7776863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Korban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binatang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bisa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membersihkan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hati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nurani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orang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berdosa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Tujuan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menunjukkan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pelayanan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pengorbanan-Nya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, yang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akan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menyediakan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pembersihan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sejati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dosa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9:14; </a:t>
            </a:r>
            <a:r>
              <a:rPr lang="en-US" sz="2400" dirty="0" err="1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400" dirty="0">
                <a:solidFill>
                  <a:schemeClr val="bg1"/>
                </a:solidFill>
                <a:latin typeface="Bahnschrift SemiBold Condensed" pitchFamily="34" charset="0"/>
              </a:rPr>
              <a:t> 10:1-3, 10-14].    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79512" y="3623250"/>
            <a:ext cx="792088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79512" y="5229200"/>
            <a:ext cx="792088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Pelayanan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Yesus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sebagai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imam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besar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memungkinkan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adanya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kebutuhan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mengubah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hukum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Hukum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apa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diubah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?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7:11-16</a:t>
            </a:r>
            <a:endParaRPr lang="en-US" sz="24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2514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hukum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sangat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ketat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melarang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seseorang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bukan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garis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keturunan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Lewi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melalui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melayani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imam [</a:t>
            </a:r>
            <a:r>
              <a:rPr lang="en-US" sz="2400" dirty="0" err="1" smtClean="0">
                <a:latin typeface="Bahnschrift SemiBold Condensed" pitchFamily="34" charset="0"/>
              </a:rPr>
              <a:t>Bilangan</a:t>
            </a:r>
            <a:r>
              <a:rPr lang="en-US" sz="2400" dirty="0" smtClean="0">
                <a:latin typeface="Bahnschrift SemiBold Condensed" pitchFamily="34" charset="0"/>
              </a:rPr>
              <a:t> 3:10; </a:t>
            </a:r>
            <a:r>
              <a:rPr lang="en-US" sz="2400" dirty="0" err="1" smtClean="0">
                <a:latin typeface="Bahnschrift SemiBold Condensed" pitchFamily="34" charset="0"/>
              </a:rPr>
              <a:t>Bilangan</a:t>
            </a:r>
            <a:r>
              <a:rPr lang="en-US" sz="2400" dirty="0" smtClean="0">
                <a:latin typeface="Bahnschrift SemiBold Condensed" pitchFamily="34" charset="0"/>
              </a:rPr>
              <a:t> 16:39,40]. 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7:13,14 </a:t>
            </a:r>
            <a:r>
              <a:rPr lang="en-US" sz="2400" dirty="0" err="1" smtClean="0">
                <a:latin typeface="Bahnschrift SemiBold Condensed" pitchFamily="34" charset="0"/>
              </a:rPr>
              <a:t>menjelaskan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berasal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garis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keturunan</a:t>
            </a:r>
            <a:r>
              <a:rPr lang="en-US" sz="2400" dirty="0" smtClean="0">
                <a:latin typeface="Bahnschrift SemiBold Condensed" pitchFamily="34" charset="0"/>
              </a:rPr>
              <a:t> Yehuda,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karenanya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hukum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melarang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menjadi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seorang</a:t>
            </a:r>
            <a:r>
              <a:rPr lang="en-US" sz="2400" dirty="0" smtClean="0">
                <a:latin typeface="Bahnschrift SemiBold Condensed" pitchFamily="34" charset="0"/>
              </a:rPr>
              <a:t> imam.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, Paulus </a:t>
            </a:r>
            <a:r>
              <a:rPr lang="en-US" sz="2400" dirty="0" err="1" smtClean="0">
                <a:latin typeface="Bahnschrift SemiBold Condensed" pitchFamily="34" charset="0"/>
              </a:rPr>
              <a:t>menuliskan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pengangkatan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imam </a:t>
            </a:r>
            <a:r>
              <a:rPr lang="en-US" sz="2400" dirty="0" err="1" smtClean="0">
                <a:latin typeface="Bahnschrift SemiBold Condensed" pitchFamily="34" charset="0"/>
              </a:rPr>
              <a:t>berarti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mengubah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hukum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keimamatan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Peraturan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peraturan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Melkisedek</a:t>
            </a:r>
            <a:r>
              <a:rPr lang="en-US" sz="2400" dirty="0" smtClean="0"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Bahnschrift SemiBold Condensed" pitchFamily="34" charset="0"/>
              </a:rPr>
              <a:t>Kedatangan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juga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menyiratkan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perubahan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hukum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. Orang-orang </a:t>
            </a:r>
            <a:r>
              <a:rPr lang="en-US" sz="2400" dirty="0" err="1" smtClean="0">
                <a:latin typeface="Bahnschrift SemiBold Condensed" pitchFamily="34" charset="0"/>
              </a:rPr>
              <a:t>berdosa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diharuskan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membawa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jenis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mendapatkan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penebusan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Imamat</a:t>
            </a:r>
            <a:r>
              <a:rPr lang="en-US" sz="2400" dirty="0" smtClean="0">
                <a:latin typeface="Bahnschrift SemiBold Condensed" pitchFamily="34" charset="0"/>
              </a:rPr>
              <a:t> 1- 7], </a:t>
            </a:r>
            <a:r>
              <a:rPr lang="en-US" sz="2400" dirty="0" err="1" smtClean="0">
                <a:latin typeface="Bahnschrift SemiBold Condensed" pitchFamily="34" charset="0"/>
              </a:rPr>
              <a:t>tetapi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sekarang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datang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mempersembahkan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sempurna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hukum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binatang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juga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dikesampingkan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10: 17, 18]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hasil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perjanjian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baru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wahyu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lebih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lengkap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rencana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keselamatan</a:t>
            </a:r>
            <a:r>
              <a:rPr lang="en-US" sz="2400" dirty="0" smtClean="0">
                <a:latin typeface="Bahnschrift SemiBold Condensed" pitchFamily="34" charset="0"/>
              </a:rPr>
              <a:t>.</a:t>
            </a:r>
            <a:endParaRPr lang="en-US" sz="24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5410944" cy="3845023"/>
          </a:xfrm>
          <a:solidFill>
            <a:schemeClr val="bg1">
              <a:alpha val="78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 smtClean="0">
                <a:latin typeface="Eras Bold ITC" pitchFamily="34" charset="0"/>
              </a:rPr>
              <a:t>Hanya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kematian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Yesus</a:t>
            </a:r>
            <a:r>
              <a:rPr lang="en-US" sz="4000" dirty="0" smtClean="0">
                <a:latin typeface="Eras Bold ITC" pitchFamily="34" charset="0"/>
              </a:rPr>
              <a:t> yang </a:t>
            </a:r>
            <a:r>
              <a:rPr lang="en-US" sz="4000" dirty="0" err="1" smtClean="0">
                <a:latin typeface="Eras Bold ITC" pitchFamily="34" charset="0"/>
              </a:rPr>
              <a:t>benar-benar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dapat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membayar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hutang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dosa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kita</a:t>
            </a:r>
            <a:r>
              <a:rPr lang="en-US" sz="4000" dirty="0" smtClean="0">
                <a:latin typeface="Eras Bold ITC" pitchFamily="34" charset="0"/>
              </a:rPr>
              <a:t>, </a:t>
            </a:r>
            <a:r>
              <a:rPr lang="en-US" sz="4000" dirty="0" err="1" smtClean="0">
                <a:latin typeface="Eras Bold ITC" pitchFamily="34" charset="0"/>
              </a:rPr>
              <a:t>bukan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korban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hewan</a:t>
            </a:r>
            <a:r>
              <a:rPr lang="en-US" sz="4000" dirty="0" smtClean="0">
                <a:latin typeface="Eras Bold ITC" pitchFamily="34" charset="0"/>
              </a:rPr>
              <a:t>.</a:t>
            </a:r>
          </a:p>
          <a:p>
            <a:endParaRPr lang="en-US" sz="4000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604867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64" y="33722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SEORANG IMAM KEKAL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2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947036"/>
            <a:ext cx="6131024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Gill Sans Ultra Bold Condensed" pitchFamily="34" charset="0"/>
              </a:rPr>
              <a:t>Atas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dasar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apa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Yesus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menjadi</a:t>
            </a:r>
            <a:r>
              <a:rPr lang="en-US" sz="2800" dirty="0" smtClean="0">
                <a:latin typeface="Gill Sans Ultra Bold Condensed" pitchFamily="34" charset="0"/>
              </a:rPr>
              <a:t> imam?</a:t>
            </a:r>
          </a:p>
          <a:p>
            <a:r>
              <a:rPr lang="en-US" sz="2800" dirty="0" err="1" smtClean="0"/>
              <a:t>Ibrani</a:t>
            </a:r>
            <a:r>
              <a:rPr lang="en-US" sz="2800" dirty="0" smtClean="0"/>
              <a:t> 7:16 "yang </a:t>
            </a:r>
            <a:r>
              <a:rPr lang="en-US" sz="2800" dirty="0" err="1" smtClean="0"/>
              <a:t>menjadi</a:t>
            </a:r>
            <a:r>
              <a:rPr lang="en-US" sz="2800" dirty="0" smtClean="0"/>
              <a:t> imam </a:t>
            </a:r>
            <a:r>
              <a:rPr lang="en-US" sz="2800" dirty="0" err="1" smtClean="0"/>
              <a:t>bukan</a:t>
            </a:r>
            <a:r>
              <a:rPr lang="en-US" sz="2800" dirty="0" smtClean="0"/>
              <a:t> </a:t>
            </a:r>
            <a:r>
              <a:rPr lang="en-US" sz="2800" dirty="0" err="1" smtClean="0"/>
              <a:t>berdasarkan</a:t>
            </a:r>
            <a:r>
              <a:rPr lang="en-US" sz="2800" dirty="0" smtClean="0"/>
              <a:t> </a:t>
            </a:r>
            <a:r>
              <a:rPr lang="en-US" sz="2800" dirty="0" err="1" smtClean="0"/>
              <a:t>peraturan-peraturan</a:t>
            </a:r>
            <a:r>
              <a:rPr lang="en-US" sz="2800" dirty="0" smtClean="0"/>
              <a:t> </a:t>
            </a:r>
            <a:r>
              <a:rPr lang="en-US" sz="2800" dirty="0" err="1" smtClean="0"/>
              <a:t>manusia</a:t>
            </a:r>
            <a:r>
              <a:rPr lang="en-US" sz="2800" dirty="0" smtClean="0"/>
              <a:t>, </a:t>
            </a:r>
            <a:r>
              <a:rPr lang="en-US" sz="2800" dirty="0" err="1" smtClean="0"/>
              <a:t>tetapi</a:t>
            </a:r>
            <a:r>
              <a:rPr lang="en-US" sz="2800" dirty="0" smtClean="0"/>
              <a:t> </a:t>
            </a:r>
            <a:r>
              <a:rPr lang="en-US" sz="2800" dirty="0" err="1" smtClean="0"/>
              <a:t>berdasarkan</a:t>
            </a:r>
            <a:r>
              <a:rPr lang="en-US" sz="2800" dirty="0" smtClean="0"/>
              <a:t> </a:t>
            </a:r>
            <a:r>
              <a:rPr lang="en-US" sz="2800" dirty="0" err="1" smtClean="0"/>
              <a:t>hidup</a:t>
            </a:r>
            <a:r>
              <a:rPr lang="en-US" sz="2800" dirty="0" smtClean="0"/>
              <a:t> yang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binasa</a:t>
            </a:r>
            <a:r>
              <a:rPr lang="en-US" sz="2800" dirty="0" smtClean="0"/>
              <a:t>".</a:t>
            </a:r>
          </a:p>
          <a:p>
            <a:r>
              <a:rPr lang="en-US" sz="2800" dirty="0" err="1" smtClean="0"/>
              <a:t>Yesus</a:t>
            </a:r>
            <a:r>
              <a:rPr lang="en-US" sz="2800" dirty="0" smtClean="0"/>
              <a:t> </a:t>
            </a:r>
            <a:r>
              <a:rPr lang="en-US" sz="2800" dirty="0" err="1" smtClean="0"/>
              <a:t>menerima</a:t>
            </a:r>
            <a:r>
              <a:rPr lang="en-US" sz="2800" dirty="0" smtClean="0"/>
              <a:t> </a:t>
            </a:r>
            <a:r>
              <a:rPr lang="en-US" sz="2800" dirty="0" err="1" smtClean="0"/>
              <a:t>keimamatan</a:t>
            </a:r>
            <a:r>
              <a:rPr lang="en-US" sz="2800" dirty="0" smtClean="0"/>
              <a:t> </a:t>
            </a:r>
            <a:r>
              <a:rPr lang="en-US" sz="2800" dirty="0" err="1" smtClean="0"/>
              <a:t>atas</a:t>
            </a:r>
            <a:r>
              <a:rPr lang="en-US" sz="2800" dirty="0" smtClean="0"/>
              <a:t> </a:t>
            </a:r>
            <a:r>
              <a:rPr lang="en-US" sz="2800" dirty="0" err="1" smtClean="0"/>
              <a:t>dasar</a:t>
            </a:r>
            <a:r>
              <a:rPr lang="en-US" sz="2800" dirty="0" smtClean="0"/>
              <a:t> </a:t>
            </a:r>
            <a:r>
              <a:rPr lang="en-US" sz="2800" dirty="0" err="1" smtClean="0"/>
              <a:t>kehidupan</a:t>
            </a:r>
            <a:r>
              <a:rPr lang="en-US" sz="2800" dirty="0" smtClean="0"/>
              <a:t> yang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dihancurkan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karena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memegang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pelayanan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kekal</a:t>
            </a:r>
            <a:r>
              <a:rPr lang="en-US" sz="2800" dirty="0" smtClean="0">
                <a:latin typeface="Bahnschrift SemiBold Condensed" pitchFamily="34" charset="0"/>
              </a:rPr>
              <a:t>.</a:t>
            </a:r>
            <a:endParaRPr lang="en-US" sz="2800" dirty="0">
              <a:latin typeface="Bahnschrift SemiBold Condens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40" y="2420888"/>
            <a:ext cx="3335555" cy="469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0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Apakah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IMPLIKASI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dari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pelayanan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Yesus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sebagai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imam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berdasarkan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hidup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tidak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dapat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binasa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?</a:t>
            </a:r>
            <a:endParaRPr lang="en-US" sz="24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5040560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latin typeface="Bahnschrift SemiBold Condensed" pitchFamily="34" charset="0"/>
              </a:rPr>
              <a:t>Pelayanan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pernah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terlampaui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atau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dikalahkan</a:t>
            </a:r>
            <a:r>
              <a:rPr lang="en-US" sz="24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menyelamatkan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sepenuhnya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kekal</a:t>
            </a:r>
            <a:r>
              <a:rPr lang="en-US" sz="2400" dirty="0" smtClean="0">
                <a:latin typeface="Bahnschrift SemiBold Condensed" pitchFamily="34" charset="0"/>
              </a:rPr>
              <a:t>, "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sempurna</a:t>
            </a:r>
            <a:r>
              <a:rPr lang="en-US" sz="2400" dirty="0" smtClean="0"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7: 25]. 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latin typeface="Bahnschrift SemiBold Condensed" pitchFamily="34" charset="0"/>
              </a:rPr>
              <a:t>Keselamatan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disediakan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total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final.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latin typeface="Bahnschrift SemiBold Condensed" pitchFamily="34" charset="0"/>
              </a:rPr>
              <a:t>Pelayanan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mencapai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aspek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sifat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manusia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4:12, 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9:14, 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10: 1-4].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latin typeface="Bahnschrift SemiBold Condensed" pitchFamily="34" charset="0"/>
              </a:rPr>
              <a:t>Pelayanan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mencakup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lebih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sekadar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pengampunan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dosa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menyiratkan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meletakkan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hukum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hati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kita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menjadikan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kita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manusia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baru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menuntun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penyebaran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Injil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dunia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8: 10- 12].  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manusia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sebab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mewakili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kita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hadapan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Bapa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Seseorang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mempersembahkan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hidup-Nya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memiliki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perkenanan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tergoyahkan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hadapan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.</a:t>
            </a:r>
            <a:endParaRPr lang="en-US" sz="24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2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Gill Sans Ultra Bold Condensed" pitchFamily="34" charset="0"/>
              </a:rPr>
              <a:t>Apa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hubungan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Yesus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dengan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perjanjian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baru</a:t>
            </a:r>
            <a:r>
              <a:rPr lang="en-US" sz="3200" dirty="0" smtClean="0">
                <a:latin typeface="Gill Sans Ultra Bold Condensed" pitchFamily="34" charset="0"/>
              </a:rPr>
              <a:t>?</a:t>
            </a:r>
            <a:endParaRPr lang="en-US" sz="32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4824536" cy="4925144"/>
          </a:xfrm>
          <a:solidFill>
            <a:schemeClr val="bg1">
              <a:alpha val="6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Pengantaraan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Yesus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di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hadapan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Allah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melibatkan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semua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manfaat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diberikan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di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bawah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perjanjian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baru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.</a:t>
            </a:r>
          </a:p>
          <a:p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Yesus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jaminan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perjanjian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baru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karena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Allah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bersumpah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bahwa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Yesus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akan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menjadi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imam "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selama-lamanya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" [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Ibrani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7: 21-22].</a:t>
            </a:r>
            <a:endParaRPr lang="en-US" sz="2800" dirty="0">
              <a:solidFill>
                <a:srgbClr val="C00000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9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1588"/>
            <a:ext cx="9358313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363" y="332656"/>
            <a:ext cx="9358313" cy="99412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Apa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arti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lebih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luas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dari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kalimat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bahwa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Allah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telah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BERSUMPAH [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7:22]? </a:t>
            </a:r>
            <a:endParaRPr lang="en-US" sz="28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309" y="1772816"/>
            <a:ext cx="8712968" cy="4709120"/>
          </a:xfrm>
          <a:solidFill>
            <a:schemeClr val="bg1">
              <a:alpha val="61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Bahnschrift SemiBold Condensed" pitchFamily="34" charset="0"/>
              </a:rPr>
              <a:t>Di </a:t>
            </a:r>
            <a:r>
              <a:rPr lang="en-US" sz="2600" dirty="0" err="1" smtClean="0">
                <a:latin typeface="Bahnschrift SemiBold Condensed" pitchFamily="34" charset="0"/>
              </a:rPr>
              <a:t>sini</a:t>
            </a:r>
            <a:r>
              <a:rPr lang="en-US" sz="2600" dirty="0" smtClean="0">
                <a:latin typeface="Bahnschrift SemiBold Condensed" pitchFamily="34" charset="0"/>
              </a:rPr>
              <a:t> Paulus </a:t>
            </a:r>
            <a:r>
              <a:rPr lang="en-US" sz="2600" dirty="0" err="1" smtClean="0">
                <a:latin typeface="Bahnschrift SemiBold Condensed" pitchFamily="34" charset="0"/>
              </a:rPr>
              <a:t>telah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merujuk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pada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sumpah</a:t>
            </a:r>
            <a:r>
              <a:rPr lang="en-US" sz="2600" dirty="0" smtClean="0">
                <a:latin typeface="Bahnschrift SemiBold Condensed" pitchFamily="34" charset="0"/>
              </a:rPr>
              <a:t> yang </a:t>
            </a:r>
            <a:r>
              <a:rPr lang="en-US" sz="2600" dirty="0" err="1" smtClean="0">
                <a:latin typeface="Bahnschrift SemiBold Condensed" pitchFamily="34" charset="0"/>
              </a:rPr>
              <a:t>dibuat</a:t>
            </a:r>
            <a:r>
              <a:rPr lang="en-US" sz="2600" dirty="0" smtClean="0">
                <a:latin typeface="Bahnschrift SemiBold Condensed" pitchFamily="34" charset="0"/>
              </a:rPr>
              <a:t> Allah </a:t>
            </a:r>
            <a:r>
              <a:rPr lang="en-US" sz="2600" dirty="0" err="1" smtClean="0">
                <a:latin typeface="Bahnschrift SemiBold Condensed" pitchFamily="34" charset="0"/>
              </a:rPr>
              <a:t>kepada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generasi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padang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gurun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kepada</a:t>
            </a:r>
            <a:r>
              <a:rPr lang="en-US" sz="2600" dirty="0" smtClean="0">
                <a:latin typeface="Bahnschrift SemiBold Condensed" pitchFamily="34" charset="0"/>
              </a:rPr>
              <a:t> Abraham [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3:7-11, 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6:13-15].    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err="1" smtClean="0">
                <a:latin typeface="Bahnschrift SemiBold Condensed" pitchFamily="34" charset="0"/>
              </a:rPr>
              <a:t>Perbedaan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antara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sumpah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itu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sumpah</a:t>
            </a:r>
            <a:r>
              <a:rPr lang="en-US" sz="2600" dirty="0" smtClean="0">
                <a:latin typeface="Bahnschrift SemiBold Condensed" pitchFamily="34" charset="0"/>
              </a:rPr>
              <a:t> yang </a:t>
            </a:r>
            <a:r>
              <a:rPr lang="en-US" sz="2600" dirty="0" err="1" smtClean="0">
                <a:latin typeface="Bahnschrift SemiBold Condensed" pitchFamily="34" charset="0"/>
              </a:rPr>
              <a:t>telah</a:t>
            </a:r>
            <a:r>
              <a:rPr lang="en-US" sz="2600" dirty="0" smtClean="0">
                <a:latin typeface="Bahnschrift SemiBold Condensed" pitchFamily="34" charset="0"/>
              </a:rPr>
              <a:t> Allah </a:t>
            </a:r>
            <a:r>
              <a:rPr lang="en-US" sz="2600" dirty="0" err="1" smtClean="0">
                <a:latin typeface="Bahnschrift SemiBold Condensed" pitchFamily="34" charset="0"/>
              </a:rPr>
              <a:t>buat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kepada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Anak</a:t>
            </a:r>
            <a:r>
              <a:rPr lang="en-US" sz="2600" dirty="0" smtClean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Yesus</a:t>
            </a:r>
            <a:r>
              <a:rPr lang="en-US" sz="2600" dirty="0" smtClean="0">
                <a:latin typeface="Bahnschrift SemiBold Condensed" pitchFamily="34" charset="0"/>
              </a:rPr>
              <a:t>] </a:t>
            </a:r>
            <a:r>
              <a:rPr lang="en-US" sz="2600" dirty="0" err="1" smtClean="0">
                <a:latin typeface="Bahnschrift SemiBold Condensed" pitchFamily="34" charset="0"/>
              </a:rPr>
              <a:t>adalah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bahwa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sumpah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itu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dibuat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untuk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manusia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fana</a:t>
            </a:r>
            <a:r>
              <a:rPr lang="en-US" sz="2600" dirty="0" smtClean="0"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err="1" smtClean="0">
                <a:latin typeface="Bahnschrift SemiBold Condensed" pitchFamily="34" charset="0"/>
              </a:rPr>
              <a:t>Sumpah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tetap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berlaku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selama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penerima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masih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hidup</a:t>
            </a:r>
            <a:r>
              <a:rPr lang="en-US" sz="2600" dirty="0" smtClean="0"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err="1" smtClean="0">
                <a:latin typeface="Bahnschrift SemiBold Condensed" pitchFamily="34" charset="0"/>
              </a:rPr>
              <a:t>Sumpah</a:t>
            </a:r>
            <a:r>
              <a:rPr lang="en-US" sz="2600" dirty="0" smtClean="0">
                <a:latin typeface="Bahnschrift SemiBold Condensed" pitchFamily="34" charset="0"/>
              </a:rPr>
              <a:t> Allah </a:t>
            </a:r>
            <a:r>
              <a:rPr lang="en-US" sz="2600" dirty="0" err="1" smtClean="0">
                <a:latin typeface="Bahnschrift SemiBold Condensed" pitchFamily="34" charset="0"/>
              </a:rPr>
              <a:t>kepada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generasi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gurun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kepada</a:t>
            </a:r>
            <a:r>
              <a:rPr lang="en-US" sz="2600" dirty="0" smtClean="0">
                <a:latin typeface="Bahnschrift SemiBold Condensed" pitchFamily="34" charset="0"/>
              </a:rPr>
              <a:t> Abraham </a:t>
            </a:r>
            <a:r>
              <a:rPr lang="en-US" sz="2600" dirty="0" err="1" smtClean="0">
                <a:latin typeface="Bahnschrift SemiBold Condensed" pitchFamily="34" charset="0"/>
              </a:rPr>
              <a:t>mengikat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selama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masih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ada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generasi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gurun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keturunan</a:t>
            </a:r>
            <a:r>
              <a:rPr lang="en-US" sz="2600" dirty="0" smtClean="0">
                <a:latin typeface="Bahnschrift SemiBold Condensed" pitchFamily="34" charset="0"/>
              </a:rPr>
              <a:t> Abraham [Galatia 3: 29].   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err="1" smtClean="0">
                <a:latin typeface="Bahnschrift SemiBold Condensed" pitchFamily="34" charset="0"/>
              </a:rPr>
              <a:t>Sumpah</a:t>
            </a:r>
            <a:r>
              <a:rPr lang="en-US" sz="2600" dirty="0" smtClean="0">
                <a:latin typeface="Bahnschrift SemiBold Condensed" pitchFamily="34" charset="0"/>
              </a:rPr>
              <a:t> yang </a:t>
            </a:r>
            <a:r>
              <a:rPr lang="en-US" sz="2600" dirty="0" err="1" smtClean="0">
                <a:latin typeface="Bahnschrift SemiBold Condensed" pitchFamily="34" charset="0"/>
              </a:rPr>
              <a:t>dibuat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Tuhan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kepada-Nya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mengikat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selamanya</a:t>
            </a:r>
            <a:r>
              <a:rPr lang="en-US" sz="26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err="1" smtClean="0">
                <a:latin typeface="Bahnschrift SemiBold Condensed" pitchFamily="34" charset="0"/>
              </a:rPr>
              <a:t>Bapa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menetapkan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Yesus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sebagai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jaminan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bagi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kita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bahwa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tidak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mengingkari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janji-janji-Nya</a:t>
            </a:r>
            <a:r>
              <a:rPr lang="en-US" sz="2600" dirty="0" smtClean="0">
                <a:latin typeface="Bahnschrift SemiBold Condensed" pitchFamily="34" charset="0"/>
              </a:rPr>
              <a:t>. </a:t>
            </a:r>
            <a:endParaRPr lang="en-US" sz="26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92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IBRANI 7 : 26</a:t>
            </a:r>
            <a:endParaRPr lang="en-US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844824"/>
            <a:ext cx="6912768" cy="370100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Sebab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Imam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Besar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demikianlah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perlukan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: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yaitu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saleh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tanpa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salah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tanpa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noda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, yang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terpisah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dari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orang-orang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berdosa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lebih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tinggi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dari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pada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tingkat-tingkat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ritannic Bold" pitchFamily="34" charset="0"/>
              </a:rPr>
              <a:t>sorga</a:t>
            </a:r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”</a:t>
            </a:r>
          </a:p>
          <a:p>
            <a:endParaRPr lang="en-US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endParaRPr lang="en-US" dirty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1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512291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Gill Sans Ultra Bold Condensed" pitchFamily="34" charset="0"/>
              </a:rPr>
              <a:t>Kita </a:t>
            </a:r>
            <a:r>
              <a:rPr lang="en-US" dirty="0" err="1" smtClean="0">
                <a:latin typeface="Gill Sans Ultra Bold Condensed" pitchFamily="34" charset="0"/>
              </a:rPr>
              <a:t>bersyukur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memuji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Tuhan</a:t>
            </a:r>
            <a:r>
              <a:rPr lang="en-US" dirty="0" smtClean="0">
                <a:latin typeface="Gill Sans Ultra Bold Condensed" pitchFamily="34" charset="0"/>
              </a:rPr>
              <a:t>, </a:t>
            </a:r>
            <a:r>
              <a:rPr lang="en-US" dirty="0" err="1" smtClean="0">
                <a:latin typeface="Gill Sans Ultra Bold Condensed" pitchFamily="34" charset="0"/>
              </a:rPr>
              <a:t>karena</a:t>
            </a:r>
            <a:r>
              <a:rPr lang="en-US" dirty="0" smtClean="0">
                <a:latin typeface="Gill Sans Ultra Bold Condensed" pitchFamily="34" charset="0"/>
              </a:rPr>
              <a:t> SUMPAH ALLAH </a:t>
            </a:r>
            <a:r>
              <a:rPr lang="en-US" dirty="0" err="1" smtClean="0">
                <a:latin typeface="Gill Sans Ultra Bold Condensed" pitchFamily="34" charset="0"/>
              </a:rPr>
              <a:t>inilah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maka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dapat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memperoleh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kepastian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keselamatan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telah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diberikan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kepada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di </a:t>
            </a:r>
            <a:r>
              <a:rPr lang="en-US" dirty="0" err="1" smtClean="0">
                <a:latin typeface="Gill Sans Ultra Bold Condensed" pitchFamily="34" charset="0"/>
              </a:rPr>
              <a:t>dalam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Yesus</a:t>
            </a:r>
            <a:r>
              <a:rPr lang="en-US" dirty="0" smtClean="0">
                <a:latin typeface="Gill Sans Ultra Bold Condensed" pitchFamily="34" charset="0"/>
              </a:rPr>
              <a:t>.</a:t>
            </a:r>
            <a:endParaRPr lang="en-US" dirty="0"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8"/>
            <a:ext cx="6048672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SEORANG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IMAM TANPA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DOSA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Kamis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3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22303"/>
            <a:ext cx="5760640" cy="4464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latin typeface="Eras Bold ITC" pitchFamily="34" charset="0"/>
              </a:rPr>
              <a:t>Ibrani</a:t>
            </a:r>
            <a:r>
              <a:rPr lang="en-US" sz="4000" dirty="0">
                <a:latin typeface="Eras Bold ITC" pitchFamily="34" charset="0"/>
              </a:rPr>
              <a:t> 7:26 </a:t>
            </a:r>
            <a:endParaRPr lang="en-US" sz="4000" dirty="0" smtClean="0"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sz="3000" dirty="0" smtClean="0">
                <a:latin typeface="Eras Bold ITC" pitchFamily="34" charset="0"/>
              </a:rPr>
              <a:t>“</a:t>
            </a:r>
            <a:r>
              <a:rPr lang="en-US" sz="3000" dirty="0" err="1" smtClean="0">
                <a:latin typeface="Eras Bold ITC" pitchFamily="34" charset="0"/>
              </a:rPr>
              <a:t>Sebab</a:t>
            </a:r>
            <a:r>
              <a:rPr lang="en-US" sz="3000" dirty="0" smtClean="0">
                <a:latin typeface="Eras Bold ITC" pitchFamily="34" charset="0"/>
              </a:rPr>
              <a:t> </a:t>
            </a:r>
            <a:r>
              <a:rPr lang="en-US" sz="3000" dirty="0">
                <a:latin typeface="Eras Bold ITC" pitchFamily="34" charset="0"/>
              </a:rPr>
              <a:t>Imam </a:t>
            </a:r>
            <a:r>
              <a:rPr lang="en-US" sz="3000" dirty="0" err="1">
                <a:latin typeface="Eras Bold ITC" pitchFamily="34" charset="0"/>
              </a:rPr>
              <a:t>Besar</a:t>
            </a:r>
            <a:r>
              <a:rPr lang="en-US" sz="3000" dirty="0">
                <a:latin typeface="Eras Bold ITC" pitchFamily="34" charset="0"/>
              </a:rPr>
              <a:t> yang </a:t>
            </a:r>
            <a:r>
              <a:rPr lang="en-US" sz="3000" dirty="0" err="1">
                <a:latin typeface="Eras Bold ITC" pitchFamily="34" charset="0"/>
              </a:rPr>
              <a:t>demikianlah</a:t>
            </a:r>
            <a:r>
              <a:rPr lang="en-US" sz="3000" dirty="0">
                <a:latin typeface="Eras Bold ITC" pitchFamily="34" charset="0"/>
              </a:rPr>
              <a:t> yang </a:t>
            </a:r>
            <a:r>
              <a:rPr lang="en-US" sz="3000" dirty="0" err="1">
                <a:latin typeface="Eras Bold ITC" pitchFamily="34" charset="0"/>
              </a:rPr>
              <a:t>kita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perlukan</a:t>
            </a:r>
            <a:r>
              <a:rPr lang="en-US" sz="3000" dirty="0">
                <a:latin typeface="Eras Bold ITC" pitchFamily="34" charset="0"/>
              </a:rPr>
              <a:t>: </a:t>
            </a:r>
            <a:r>
              <a:rPr lang="en-US" sz="3000" dirty="0" err="1">
                <a:latin typeface="Eras Bold ITC" pitchFamily="34" charset="0"/>
              </a:rPr>
              <a:t>yaitu</a:t>
            </a:r>
            <a:r>
              <a:rPr lang="en-US" sz="3000" dirty="0">
                <a:latin typeface="Eras Bold ITC" pitchFamily="34" charset="0"/>
              </a:rPr>
              <a:t> yang </a:t>
            </a:r>
            <a:r>
              <a:rPr lang="en-US" sz="3000" dirty="0" err="1">
                <a:latin typeface="Eras Bold ITC" pitchFamily="34" charset="0"/>
              </a:rPr>
              <a:t>saleh</a:t>
            </a:r>
            <a:r>
              <a:rPr lang="en-US" sz="3000" dirty="0">
                <a:latin typeface="Eras Bold ITC" pitchFamily="34" charset="0"/>
              </a:rPr>
              <a:t>, </a:t>
            </a:r>
            <a:r>
              <a:rPr lang="en-US" sz="3000" dirty="0" err="1">
                <a:latin typeface="Eras Bold ITC" pitchFamily="34" charset="0"/>
              </a:rPr>
              <a:t>tanpa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salah</a:t>
            </a:r>
            <a:r>
              <a:rPr lang="en-US" sz="3000" dirty="0">
                <a:latin typeface="Eras Bold ITC" pitchFamily="34" charset="0"/>
              </a:rPr>
              <a:t>, </a:t>
            </a:r>
            <a:r>
              <a:rPr lang="en-US" sz="3000" dirty="0" err="1">
                <a:latin typeface="Eras Bold ITC" pitchFamily="34" charset="0"/>
              </a:rPr>
              <a:t>tanpa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noda</a:t>
            </a:r>
            <a:r>
              <a:rPr lang="en-US" sz="3000" dirty="0">
                <a:latin typeface="Eras Bold ITC" pitchFamily="34" charset="0"/>
              </a:rPr>
              <a:t>, yang </a:t>
            </a:r>
            <a:r>
              <a:rPr lang="en-US" sz="3000" dirty="0" err="1">
                <a:latin typeface="Eras Bold ITC" pitchFamily="34" charset="0"/>
              </a:rPr>
              <a:t>terpisah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dari</a:t>
            </a:r>
            <a:r>
              <a:rPr lang="en-US" sz="3000" dirty="0">
                <a:latin typeface="Eras Bold ITC" pitchFamily="34" charset="0"/>
              </a:rPr>
              <a:t> orang-orang </a:t>
            </a:r>
            <a:r>
              <a:rPr lang="en-US" sz="3000" dirty="0" err="1">
                <a:latin typeface="Eras Bold ITC" pitchFamily="34" charset="0"/>
              </a:rPr>
              <a:t>berdosa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dan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lebih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tinggi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dari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pada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>
                <a:latin typeface="Eras Bold ITC" pitchFamily="34" charset="0"/>
              </a:rPr>
              <a:t>tingkat-tingkat</a:t>
            </a:r>
            <a:r>
              <a:rPr lang="en-US" sz="3000" dirty="0">
                <a:latin typeface="Eras Bold ITC" pitchFamily="34" charset="0"/>
              </a:rPr>
              <a:t> </a:t>
            </a:r>
            <a:r>
              <a:rPr lang="en-US" sz="3000" dirty="0" err="1" smtClean="0">
                <a:latin typeface="Eras Bold ITC" pitchFamily="34" charset="0"/>
              </a:rPr>
              <a:t>sorga</a:t>
            </a:r>
            <a:r>
              <a:rPr lang="en-US" sz="3000" dirty="0" smtClean="0">
                <a:latin typeface="Eras Bold ITC" pitchFamily="34" charset="0"/>
              </a:rPr>
              <a:t>”.</a:t>
            </a:r>
            <a:endParaRPr lang="en-US" sz="3000" dirty="0">
              <a:latin typeface="Eras Bold IT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67" y="2491261"/>
            <a:ext cx="3532018" cy="466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1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38138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l Sans Ultra Bold Condensed" pitchFamily="34" charset="0"/>
              </a:rPr>
              <a:t>Ada 5 </a:t>
            </a:r>
            <a:r>
              <a:rPr lang="en-US" sz="3200" dirty="0" err="1">
                <a:solidFill>
                  <a:schemeClr val="bg1"/>
                </a:solidFill>
                <a:latin typeface="Gill Sans Ultra Bold Condensed" pitchFamily="34" charset="0"/>
              </a:rPr>
              <a:t>karakteristik</a:t>
            </a:r>
            <a:r>
              <a:rPr lang="en-US" sz="3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ill Sans Ultra Bold Condensed" pitchFamily="34" charset="0"/>
              </a:rPr>
              <a:t>Yesus</a:t>
            </a:r>
            <a:r>
              <a:rPr lang="en-US" sz="3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ill Sans Ultra Bold Condensed" pitchFamily="34" charset="0"/>
              </a:rPr>
              <a:t>menurut</a:t>
            </a:r>
            <a:r>
              <a:rPr lang="en-US" sz="3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ill Sans Ultra Bold Condensed" pitchFamily="34" charset="0"/>
              </a:rPr>
              <a:t>Ibrani</a:t>
            </a:r>
            <a:r>
              <a:rPr lang="en-US" sz="3200" dirty="0">
                <a:solidFill>
                  <a:schemeClr val="bg1"/>
                </a:solidFill>
                <a:latin typeface="Gill Sans Ultra Bold Condensed" pitchFamily="34" charset="0"/>
              </a:rPr>
              <a:t> 7:26, </a:t>
            </a:r>
            <a:r>
              <a:rPr lang="en-US" sz="3200" dirty="0" err="1">
                <a:solidFill>
                  <a:schemeClr val="bg1"/>
                </a:solidFill>
                <a:latin typeface="Gill Sans Ultra Bold Condensed" pitchFamily="34" charset="0"/>
              </a:rPr>
              <a:t>sebagai</a:t>
            </a:r>
            <a:r>
              <a:rPr lang="en-US" sz="32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ill Sans Ultra Bold Condensed" pitchFamily="34" charset="0"/>
              </a:rPr>
              <a:t>berikut</a:t>
            </a:r>
            <a:r>
              <a:rPr lang="en-US" sz="3200" dirty="0">
                <a:solidFill>
                  <a:schemeClr val="bg1"/>
                </a:solidFill>
                <a:latin typeface="Gill Sans Ultra Bold Condensed" pitchFamily="34" charset="0"/>
              </a:rPr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53" y="3573016"/>
            <a:ext cx="7416824" cy="250558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Gill Sans Ultra Bold Condensed" pitchFamily="34" charset="0"/>
              </a:rPr>
              <a:t>YESUS </a:t>
            </a:r>
            <a:r>
              <a:rPr lang="en-US" dirty="0" err="1" smtClean="0">
                <a:latin typeface="Gill Sans Ultra Bold Condensed" pitchFamily="34" charset="0"/>
              </a:rPr>
              <a:t>itu</a:t>
            </a:r>
            <a:r>
              <a:rPr lang="en-US" dirty="0" smtClean="0">
                <a:latin typeface="Gill Sans Ultra Bold Condensed" pitchFamily="34" charset="0"/>
              </a:rPr>
              <a:t> "TANPA SALAH".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tetap</a:t>
            </a:r>
            <a:r>
              <a:rPr lang="en-US" dirty="0" smtClean="0"/>
              <a:t> </a:t>
            </a:r>
            <a:r>
              <a:rPr lang="en-US" dirty="0" err="1" smtClean="0"/>
              <a:t>murni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tersentuh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kejahatan</a:t>
            </a:r>
            <a:r>
              <a:rPr lang="en-US" dirty="0" smtClean="0"/>
              <a:t>, </a:t>
            </a:r>
            <a:r>
              <a:rPr lang="en-US" dirty="0" err="1" smtClean="0"/>
              <a:t>meskipun</a:t>
            </a:r>
            <a:r>
              <a:rPr lang="en-US" dirty="0" smtClean="0"/>
              <a:t> </a:t>
            </a:r>
            <a:r>
              <a:rPr lang="en-US" dirty="0" err="1" smtClean="0"/>
              <a:t>dicobai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"</a:t>
            </a:r>
            <a:r>
              <a:rPr lang="en-US" dirty="0" err="1" smtClean="0"/>
              <a:t>segala</a:t>
            </a:r>
            <a:r>
              <a:rPr lang="en-US" dirty="0" smtClean="0"/>
              <a:t> </a:t>
            </a:r>
            <a:r>
              <a:rPr lang="en-US" dirty="0" err="1" smtClean="0"/>
              <a:t>hal</a:t>
            </a:r>
            <a:r>
              <a:rPr lang="en-US" dirty="0" smtClean="0"/>
              <a:t>" [</a:t>
            </a:r>
            <a:r>
              <a:rPr lang="en-US" dirty="0" err="1" smtClean="0"/>
              <a:t>Ibr</a:t>
            </a:r>
            <a:r>
              <a:rPr lang="en-US" dirty="0" smtClean="0"/>
              <a:t>. 4: 15, Ib1: 2: 18]. </a:t>
            </a:r>
            <a:r>
              <a:rPr lang="en-US" dirty="0" err="1" smtClean="0"/>
              <a:t>Ketidakberdosaan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penting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keimamatan-Nya</a:t>
            </a:r>
            <a:r>
              <a:rPr lang="en-US" dirty="0" smtClean="0"/>
              <a:t>.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9653" y="1841390"/>
            <a:ext cx="74108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Ultra Bold Condensed" pitchFamily="34" charset="0"/>
              </a:rPr>
              <a:t>YESUS </a:t>
            </a:r>
            <a:r>
              <a:rPr lang="en-US" sz="3200" dirty="0" err="1">
                <a:latin typeface="Gill Sans Ultra Bold Condensed" pitchFamily="34" charset="0"/>
              </a:rPr>
              <a:t>itu</a:t>
            </a:r>
            <a:r>
              <a:rPr lang="en-US" sz="3200" dirty="0">
                <a:latin typeface="Gill Sans Ultra Bold Condensed" pitchFamily="34" charset="0"/>
              </a:rPr>
              <a:t> "SALEH". 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berarti</a:t>
            </a:r>
            <a:r>
              <a:rPr lang="en-US" sz="3200" dirty="0"/>
              <a:t> </a:t>
            </a:r>
            <a:r>
              <a:rPr lang="en-US" sz="3200" dirty="0" err="1"/>
              <a:t>bahwa</a:t>
            </a:r>
            <a:r>
              <a:rPr lang="en-US" sz="3200" dirty="0"/>
              <a:t> </a:t>
            </a:r>
            <a:r>
              <a:rPr lang="en-US" sz="3200" dirty="0" err="1"/>
              <a:t>Yesus</a:t>
            </a:r>
            <a:r>
              <a:rPr lang="en-US" sz="3200" dirty="0"/>
              <a:t>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bercela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hubungannya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Allah [</a:t>
            </a:r>
            <a:r>
              <a:rPr lang="en-US" sz="3200" dirty="0" err="1"/>
              <a:t>Ibr</a:t>
            </a:r>
            <a:r>
              <a:rPr lang="en-US" sz="3200" dirty="0"/>
              <a:t>. 2:18; </a:t>
            </a:r>
            <a:r>
              <a:rPr lang="en-US" sz="3200" dirty="0" err="1"/>
              <a:t>Ibr</a:t>
            </a:r>
            <a:r>
              <a:rPr lang="en-US" sz="3200" dirty="0"/>
              <a:t>. 4:15; </a:t>
            </a:r>
            <a:r>
              <a:rPr lang="en-US" sz="3200" dirty="0" err="1"/>
              <a:t>Ibr</a:t>
            </a:r>
            <a:r>
              <a:rPr lang="en-US" sz="3200" dirty="0"/>
              <a:t>. 5:7, 8].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003" y="1841390"/>
            <a:ext cx="5760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4421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en-US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64421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989" y="4005064"/>
            <a:ext cx="5760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en-US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58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5085184"/>
            <a:ext cx="7704856" cy="159869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Gill Sans Ultra Bold Condensed" pitchFamily="34" charset="0"/>
              </a:rPr>
              <a:t>YESUS </a:t>
            </a:r>
            <a:r>
              <a:rPr lang="en-US" sz="2400" dirty="0" err="1">
                <a:latin typeface="Gill Sans Ultra Bold Condensed" pitchFamily="34" charset="0"/>
              </a:rPr>
              <a:t>itu</a:t>
            </a:r>
            <a:r>
              <a:rPr lang="en-US" sz="2400" dirty="0">
                <a:latin typeface="Gill Sans Ultra Bold Condensed" pitchFamily="34" charset="0"/>
              </a:rPr>
              <a:t> "LEBIH TINGGI DARI PADA TINGKAT-TINGKAT SORGA". </a:t>
            </a:r>
            <a:r>
              <a:rPr lang="en-US" sz="2400" dirty="0" err="1">
                <a:latin typeface="Bahnschrift SemiBold Condensed" pitchFamily="34" charset="0"/>
              </a:rPr>
              <a:t>Artinya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telah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ditinggikan</a:t>
            </a:r>
            <a:r>
              <a:rPr lang="en-US" sz="2400" dirty="0">
                <a:latin typeface="Bahnschrift SemiBold Condensed" pitchFamily="34" charset="0"/>
              </a:rPr>
              <a:t> di </a:t>
            </a:r>
            <a:r>
              <a:rPr lang="en-US" sz="2400" dirty="0" err="1">
                <a:latin typeface="Bahnschrift SemiBold Condensed" pitchFamily="34" charset="0"/>
              </a:rPr>
              <a:t>atas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segala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sesuatu</a:t>
            </a:r>
            <a:r>
              <a:rPr lang="en-US" sz="2400" dirty="0">
                <a:latin typeface="Bahnschrift SemiBold Condensed" pitchFamily="34" charset="0"/>
              </a:rPr>
              <a:t> yang </a:t>
            </a:r>
            <a:r>
              <a:rPr lang="en-US" sz="2400" dirty="0" err="1">
                <a:latin typeface="Bahnschrift SemiBold Condensed" pitchFamily="34" charset="0"/>
              </a:rPr>
              <a:t>ada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oleh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karena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itu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bersatu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dengan</a:t>
            </a:r>
            <a:r>
              <a:rPr lang="en-US" sz="2400" dirty="0">
                <a:latin typeface="Bahnschrift SemiBold Condensed" pitchFamily="34" charset="0"/>
              </a:rPr>
              <a:t> Allah. </a:t>
            </a:r>
            <a:r>
              <a:rPr lang="en-US" sz="2400" dirty="0" err="1">
                <a:latin typeface="Bahnschrift SemiBold Condensed" pitchFamily="34" charset="0"/>
              </a:rPr>
              <a:t>Dalam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Mazmur</a:t>
            </a:r>
            <a:r>
              <a:rPr lang="en-US" sz="2400" dirty="0">
                <a:latin typeface="Bahnschrift SemiBold Condensed" pitchFamily="34" charset="0"/>
              </a:rPr>
              <a:t>, Allah </a:t>
            </a:r>
            <a:r>
              <a:rPr lang="en-US" sz="2400" dirty="0" err="1">
                <a:latin typeface="Bahnschrift SemiBold Condensed" pitchFamily="34" charset="0"/>
              </a:rPr>
              <a:t>adalah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Dia</a:t>
            </a:r>
            <a:r>
              <a:rPr lang="en-US" sz="2400" dirty="0">
                <a:latin typeface="Bahnschrift SemiBold Condensed" pitchFamily="34" charset="0"/>
              </a:rPr>
              <a:t> yang "</a:t>
            </a:r>
            <a:r>
              <a:rPr lang="en-US" sz="2400" dirty="0" err="1">
                <a:latin typeface="Bahnschrift SemiBold Condensed" pitchFamily="34" charset="0"/>
              </a:rPr>
              <a:t>ditinggikan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mengatasi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langit</a:t>
            </a:r>
            <a:r>
              <a:rPr lang="en-US" sz="2400" dirty="0">
                <a:latin typeface="Bahnschrift SemiBold Condensed" pitchFamily="34" charset="0"/>
              </a:rPr>
              <a:t>" [</a:t>
            </a:r>
            <a:r>
              <a:rPr lang="en-US" sz="2400" dirty="0" err="1">
                <a:latin typeface="Bahnschrift SemiBold Condensed" pitchFamily="34" charset="0"/>
              </a:rPr>
              <a:t>Mzm</a:t>
            </a:r>
            <a:r>
              <a:rPr lang="en-US" sz="2400" dirty="0">
                <a:latin typeface="Bahnschrift SemiBold Condensed" pitchFamily="34" charset="0"/>
              </a:rPr>
              <a:t>. 57: 6,12; </a:t>
            </a:r>
            <a:r>
              <a:rPr lang="en-US" sz="2400" dirty="0" err="1">
                <a:latin typeface="Bahnschrift SemiBold Condensed" pitchFamily="34" charset="0"/>
              </a:rPr>
              <a:t>Mzm</a:t>
            </a:r>
            <a:r>
              <a:rPr lang="en-US" sz="2400" dirty="0">
                <a:latin typeface="Bahnschrift SemiBold Condensed" pitchFamily="34" charset="0"/>
              </a:rPr>
              <a:t>. 108:6].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259632" y="260648"/>
            <a:ext cx="7704856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Ultra Bold Condensed" pitchFamily="34" charset="0"/>
              </a:rPr>
              <a:t>YESUS </a:t>
            </a:r>
            <a:r>
              <a:rPr lang="en-US" sz="2400" dirty="0" err="1">
                <a:latin typeface="Gill Sans Ultra Bold Condensed" pitchFamily="34" charset="0"/>
              </a:rPr>
              <a:t>itu</a:t>
            </a:r>
            <a:r>
              <a:rPr lang="en-US" sz="2400" dirty="0">
                <a:latin typeface="Gill Sans Ultra Bold Condensed" pitchFamily="34" charset="0"/>
              </a:rPr>
              <a:t> "TANPA </a:t>
            </a:r>
            <a:r>
              <a:rPr lang="en-US" sz="2400" dirty="0" smtClean="0">
                <a:latin typeface="Gill Sans Ultra Bold Condensed" pitchFamily="34" charset="0"/>
              </a:rPr>
              <a:t>NODA“. </a:t>
            </a:r>
            <a:r>
              <a:rPr lang="en-US" sz="2400" dirty="0" err="1">
                <a:latin typeface="Bahnschrift SemiBold Condensed" pitchFamily="34" charset="0"/>
              </a:rPr>
              <a:t>Perjanjian</a:t>
            </a:r>
            <a:r>
              <a:rPr lang="en-US" sz="2400" dirty="0">
                <a:latin typeface="Bahnschrift SemiBold Condensed" pitchFamily="34" charset="0"/>
              </a:rPr>
              <a:t> lama </a:t>
            </a:r>
            <a:r>
              <a:rPr lang="en-US" sz="2400" dirty="0" err="1">
                <a:latin typeface="Bahnschrift SemiBold Condensed" pitchFamily="34" charset="0"/>
              </a:rPr>
              <a:t>menetapkan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bahwa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korban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harus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sempurna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tak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bercacat</a:t>
            </a:r>
            <a:r>
              <a:rPr lang="en-US" sz="2400" dirty="0">
                <a:latin typeface="Bahnschrift SemiBold Condensed" pitchFamily="34" charset="0"/>
              </a:rPr>
              <a:t> agar </a:t>
            </a:r>
            <a:r>
              <a:rPr lang="en-US" sz="2400" dirty="0" err="1">
                <a:latin typeface="Bahnschrift SemiBold Condensed" pitchFamily="34" charset="0"/>
              </a:rPr>
              <a:t>dapat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diterima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oleh</a:t>
            </a:r>
            <a:r>
              <a:rPr lang="en-US" sz="2400" dirty="0">
                <a:latin typeface="Bahnschrift SemiBold Condensed" pitchFamily="34" charset="0"/>
              </a:rPr>
              <a:t> Allah [</a:t>
            </a:r>
            <a:r>
              <a:rPr lang="en-US" sz="2400" dirty="0" err="1">
                <a:latin typeface="Bahnschrift SemiBold Condensed" pitchFamily="34" charset="0"/>
              </a:rPr>
              <a:t>Im</a:t>
            </a:r>
            <a:r>
              <a:rPr lang="en-US" sz="2400" dirty="0">
                <a:latin typeface="Bahnschrift SemiBold Condensed" pitchFamily="34" charset="0"/>
              </a:rPr>
              <a:t>. 1: 3,10]. </a:t>
            </a:r>
            <a:r>
              <a:rPr lang="en-US" sz="2400" dirty="0" err="1">
                <a:latin typeface="Bahnschrift SemiBold Condensed" pitchFamily="34" charset="0"/>
              </a:rPr>
              <a:t>Ketaatan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 yang </a:t>
            </a:r>
            <a:r>
              <a:rPr lang="en-US" sz="2400" dirty="0" err="1">
                <a:latin typeface="Bahnschrift SemiBold Condensed" pitchFamily="34" charset="0"/>
              </a:rPr>
              <a:t>sempurna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selama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kehidupan-Nya</a:t>
            </a:r>
            <a:r>
              <a:rPr lang="en-US" sz="2400" dirty="0">
                <a:latin typeface="Bahnschrift SemiBold Condensed" pitchFamily="34" charset="0"/>
              </a:rPr>
              <a:t> di </a:t>
            </a:r>
            <a:r>
              <a:rPr lang="en-US" sz="2400" dirty="0" err="1">
                <a:latin typeface="Bahnschrift SemiBold Condensed" pitchFamily="34" charset="0"/>
              </a:rPr>
              <a:t>dunia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memungkinkan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untuk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mempersembahkan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diri-Nya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sebagai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korban</a:t>
            </a:r>
            <a:r>
              <a:rPr lang="en-US" sz="2400" dirty="0">
                <a:latin typeface="Bahnschrift SemiBold Condensed" pitchFamily="34" charset="0"/>
              </a:rPr>
              <a:t> yang </a:t>
            </a:r>
            <a:r>
              <a:rPr lang="en-US" sz="2400" dirty="0" err="1">
                <a:latin typeface="Bahnschrift SemiBold Condensed" pitchFamily="34" charset="0"/>
              </a:rPr>
              <a:t>dapat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diterima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kepada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Tuhan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>
                <a:latin typeface="Bahnschrift SemiBold Condensed" pitchFamily="34" charset="0"/>
              </a:rPr>
              <a:t>Ibr</a:t>
            </a:r>
            <a:r>
              <a:rPr lang="en-US" sz="2400" dirty="0">
                <a:latin typeface="Bahnschrift SemiBold Condensed" pitchFamily="34" charset="0"/>
              </a:rPr>
              <a:t>. 9: 14].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9632" y="2314778"/>
            <a:ext cx="7704856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Ultra Bold Condensed" pitchFamily="34" charset="0"/>
              </a:rPr>
              <a:t>YESUS </a:t>
            </a:r>
            <a:r>
              <a:rPr lang="en-US" sz="2400" dirty="0" err="1">
                <a:latin typeface="Gill Sans Ultra Bold Condensed" pitchFamily="34" charset="0"/>
              </a:rPr>
              <a:t>itu</a:t>
            </a:r>
            <a:r>
              <a:rPr lang="en-US" sz="2400" dirty="0">
                <a:latin typeface="Gill Sans Ultra Bold Condensed" pitchFamily="34" charset="0"/>
              </a:rPr>
              <a:t> "TERPISAH DARI ORANG-ORANG BERDOSA" </a:t>
            </a:r>
            <a:r>
              <a:rPr lang="en-US" sz="2400" dirty="0" err="1">
                <a:latin typeface="Bahnschrift SemiBold Condensed" pitchFamily="34" charset="0"/>
              </a:rPr>
              <a:t>ketika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naik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surga</a:t>
            </a:r>
            <a:r>
              <a:rPr lang="en-US" sz="2400" dirty="0">
                <a:latin typeface="Bahnschrift SemiBold Condensed" pitchFamily="34" charset="0"/>
              </a:rPr>
              <a:t>. </a:t>
            </a:r>
            <a:r>
              <a:rPr lang="en-US" sz="2400" dirty="0" err="1">
                <a:latin typeface="Bahnschrift SemiBold Condensed" pitchFamily="34" charset="0"/>
              </a:rPr>
              <a:t>Bentuk</a:t>
            </a:r>
            <a:r>
              <a:rPr lang="en-US" sz="2400" dirty="0">
                <a:latin typeface="Bahnschrift SemiBold Condensed" pitchFamily="34" charset="0"/>
              </a:rPr>
              <a:t> kata </a:t>
            </a:r>
            <a:r>
              <a:rPr lang="en-US" sz="2400" dirty="0" err="1">
                <a:latin typeface="Bahnschrift SemiBold Condensed" pitchFamily="34" charset="0"/>
              </a:rPr>
              <a:t>kerja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Yunani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menunjukkan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bahwa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ini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adalah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keadaan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sekarang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bagi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, yang </a:t>
            </a:r>
            <a:r>
              <a:rPr lang="en-US" sz="2400" dirty="0" err="1">
                <a:latin typeface="Bahnschrift SemiBold Condensed" pitchFamily="34" charset="0"/>
              </a:rPr>
              <a:t>dimulai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pada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titik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waktu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tertentu</a:t>
            </a:r>
            <a:r>
              <a:rPr lang="en-US" sz="2400" dirty="0">
                <a:latin typeface="Bahnschrift SemiBold Condensed" pitchFamily="34" charset="0"/>
              </a:rPr>
              <a:t>.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menanggung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permusuhan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dari</a:t>
            </a:r>
            <a:r>
              <a:rPr lang="en-US" sz="2400" dirty="0">
                <a:latin typeface="Bahnschrift SemiBold Condensed" pitchFamily="34" charset="0"/>
              </a:rPr>
              <a:t> orang-orang </a:t>
            </a:r>
            <a:r>
              <a:rPr lang="en-US" sz="2400" dirty="0" err="1">
                <a:latin typeface="Bahnschrift SemiBold Condensed" pitchFamily="34" charset="0"/>
              </a:rPr>
              <a:t>berdosa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selama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kehidupan-Nya</a:t>
            </a:r>
            <a:r>
              <a:rPr lang="en-US" sz="2400" dirty="0">
                <a:latin typeface="Bahnschrift SemiBold Condensed" pitchFamily="34" charset="0"/>
              </a:rPr>
              <a:t> di </a:t>
            </a:r>
            <a:r>
              <a:rPr lang="en-US" sz="2400" dirty="0" err="1">
                <a:latin typeface="Bahnschrift SemiBold Condensed" pitchFamily="34" charset="0"/>
              </a:rPr>
              <a:t>dunia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tetapi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menang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kemudian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duduk</a:t>
            </a:r>
            <a:r>
              <a:rPr lang="en-US" sz="2400" dirty="0">
                <a:latin typeface="Bahnschrift SemiBold Condensed" pitchFamily="34" charset="0"/>
              </a:rPr>
              <a:t> di </a:t>
            </a:r>
            <a:r>
              <a:rPr lang="en-US" sz="2400" dirty="0" err="1">
                <a:latin typeface="Bahnschrift SemiBold Condensed" pitchFamily="34" charset="0"/>
              </a:rPr>
              <a:t>sebelah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kanan</a:t>
            </a:r>
            <a:r>
              <a:rPr lang="en-US" sz="2400" dirty="0">
                <a:latin typeface="Bahnschrift SemiBold Condensed" pitchFamily="34" charset="0"/>
              </a:rPr>
              <a:t> Allah [</a:t>
            </a:r>
            <a:r>
              <a:rPr lang="en-US" sz="2400" dirty="0" err="1">
                <a:latin typeface="Bahnschrift SemiBold Condensed" pitchFamily="34" charset="0"/>
              </a:rPr>
              <a:t>Ibr</a:t>
            </a:r>
            <a:r>
              <a:rPr lang="en-US" sz="2400" dirty="0">
                <a:latin typeface="Bahnschrift SemiBold Condensed" pitchFamily="34" charset="0"/>
              </a:rPr>
              <a:t>. 12: 2,3].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juga</a:t>
            </a:r>
            <a:r>
              <a:rPr lang="en-US" sz="2400" dirty="0">
                <a:latin typeface="Bahnschrift SemiBold Condensed" pitchFamily="34" charset="0"/>
              </a:rPr>
              <a:t> "</a:t>
            </a:r>
            <a:r>
              <a:rPr lang="en-US" sz="2400" dirty="0" err="1">
                <a:latin typeface="Bahnschrift SemiBold Condensed" pitchFamily="34" charset="0"/>
              </a:rPr>
              <a:t>terpisah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dari</a:t>
            </a:r>
            <a:r>
              <a:rPr lang="en-US" sz="2400" dirty="0">
                <a:latin typeface="Bahnschrift SemiBold Condensed" pitchFamily="34" charset="0"/>
              </a:rPr>
              <a:t> orang-orang </a:t>
            </a:r>
            <a:r>
              <a:rPr lang="en-US" sz="2400" dirty="0" err="1">
                <a:latin typeface="Bahnschrift SemiBold Condensed" pitchFamily="34" charset="0"/>
              </a:rPr>
              <a:t>berdosa</a:t>
            </a:r>
            <a:r>
              <a:rPr lang="en-US" sz="2400" dirty="0">
                <a:latin typeface="Bahnschrift SemiBold Condensed" pitchFamily="34" charset="0"/>
              </a:rPr>
              <a:t>" </a:t>
            </a:r>
            <a:r>
              <a:rPr lang="en-US" sz="2400" dirty="0" err="1">
                <a:latin typeface="Bahnschrift SemiBold Condensed" pitchFamily="34" charset="0"/>
              </a:rPr>
              <a:t>karena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secara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sempurna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berdosa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>
                <a:latin typeface="Bahnschrift SemiBold Condensed" pitchFamily="34" charset="0"/>
              </a:rPr>
              <a:t>Ibr</a:t>
            </a:r>
            <a:r>
              <a:rPr lang="en-US" sz="2400" dirty="0">
                <a:latin typeface="Bahnschrift SemiBold Condensed" pitchFamily="34" charset="0"/>
              </a:rPr>
              <a:t>. 4: 15].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44" y="445314"/>
            <a:ext cx="5760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en-US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9933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411" y="2780928"/>
            <a:ext cx="5760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4</a:t>
            </a:r>
            <a:endParaRPr lang="en-US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9933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5008582"/>
            <a:ext cx="5760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5</a:t>
            </a:r>
            <a:endParaRPr lang="en-US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9933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5922" y="1268760"/>
            <a:ext cx="5424879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sepenuhnya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manusia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  <a:r>
              <a:rPr lang="en-US" sz="2800" dirty="0" err="1" smtClean="0">
                <a:latin typeface="Eras Demi ITC" pitchFamily="34" charset="0"/>
              </a:rPr>
              <a:t>Tetapi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bukanlah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manusia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berdosa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seperti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kita</a:t>
            </a:r>
            <a:r>
              <a:rPr lang="en-US" sz="2800" dirty="0">
                <a:latin typeface="Eras Demi ITC" pitchFamily="34" charset="0"/>
              </a:rPr>
              <a:t> [</a:t>
            </a:r>
            <a:r>
              <a:rPr lang="en-US" sz="2800" dirty="0" err="1" smtClean="0">
                <a:latin typeface="Eras Demi ITC" pitchFamily="34" charset="0"/>
              </a:rPr>
              <a:t>Ibrani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>
                <a:latin typeface="Eras Demi ITC" pitchFamily="34" charset="0"/>
              </a:rPr>
              <a:t>2: 14-16, </a:t>
            </a:r>
            <a:r>
              <a:rPr lang="en-US" sz="2800" dirty="0" err="1" smtClean="0">
                <a:latin typeface="Eras Demi ITC" pitchFamily="34" charset="0"/>
              </a:rPr>
              <a:t>Ibrani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>
                <a:latin typeface="Eras Demi ITC" pitchFamily="34" charset="0"/>
              </a:rPr>
              <a:t>4:15].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5922" y="3717032"/>
            <a:ext cx="497816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sempurna</a:t>
            </a:r>
            <a:r>
              <a:rPr lang="en-US" sz="2800" dirty="0" smtClean="0"/>
              <a:t>. </a:t>
            </a:r>
            <a:r>
              <a:rPr lang="en-US" sz="2800" dirty="0" err="1" smtClean="0">
                <a:latin typeface="Eras Demi ITC" pitchFamily="34" charset="0"/>
              </a:rPr>
              <a:t>Tetapi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bukan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hanya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karena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tidak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pernah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berdosa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tetapi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karena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tidak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dirusak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oleh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dosa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seperti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kita</a:t>
            </a:r>
            <a:r>
              <a:rPr lang="en-US" sz="2800" dirty="0">
                <a:latin typeface="Eras Demi IT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9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552" y="764704"/>
            <a:ext cx="6131024" cy="5616624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teladan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yang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sempurna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</a:p>
          <a:p>
            <a:pPr marL="0" indent="0">
              <a:buNone/>
            </a:pPr>
            <a:r>
              <a:rPr lang="en-US" sz="2800" dirty="0" err="1" smtClean="0">
                <a:latin typeface="Berlin Sans FB" pitchFamily="34" charset="0"/>
              </a:rPr>
              <a:t>Dia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menunjukkan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kita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bagaimana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menjalankan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perlombaan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kehidupan</a:t>
            </a:r>
            <a:r>
              <a:rPr lang="en-US" sz="2800" dirty="0">
                <a:latin typeface="Berlin Sans FB" pitchFamily="34" charset="0"/>
              </a:rPr>
              <a:t> [</a:t>
            </a:r>
            <a:r>
              <a:rPr lang="en-US" sz="2800" dirty="0" err="1" smtClean="0">
                <a:latin typeface="Berlin Sans FB" pitchFamily="34" charset="0"/>
              </a:rPr>
              <a:t>Ibrani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>
                <a:latin typeface="Berlin Sans FB" pitchFamily="34" charset="0"/>
              </a:rPr>
              <a:t>12: 1-4]. </a:t>
            </a:r>
            <a:endParaRPr lang="en-US" sz="2800" dirty="0" smtClean="0">
              <a:latin typeface="Berlin Sans FB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Berlin Sans FB" pitchFamily="34" charset="0"/>
              </a:rPr>
              <a:t>Dia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adalah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teladan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harus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kita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ikuti</a:t>
            </a:r>
            <a:r>
              <a:rPr lang="en-US" sz="2800" dirty="0">
                <a:latin typeface="Berlin Sans FB" pitchFamily="34" charset="0"/>
              </a:rPr>
              <a:t> [1 </a:t>
            </a:r>
            <a:r>
              <a:rPr lang="en-US" sz="2800" dirty="0" err="1" smtClean="0">
                <a:latin typeface="Berlin Sans FB" pitchFamily="34" charset="0"/>
              </a:rPr>
              <a:t>Petrus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>
                <a:latin typeface="Berlin Sans FB" pitchFamily="34" charset="0"/>
              </a:rPr>
              <a:t>2: 21- 23], </a:t>
            </a:r>
            <a:r>
              <a:rPr lang="en-US" sz="2800" dirty="0" err="1" smtClean="0">
                <a:latin typeface="Berlin Sans FB" pitchFamily="34" charset="0"/>
              </a:rPr>
              <a:t>karena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Dia</a:t>
            </a:r>
            <a:r>
              <a:rPr lang="en-US" sz="2800" dirty="0">
                <a:latin typeface="Berlin Sans FB" pitchFamily="34" charset="0"/>
              </a:rPr>
              <a:t> "</a:t>
            </a:r>
            <a:r>
              <a:rPr lang="en-US" sz="2800" dirty="0" err="1">
                <a:latin typeface="Berlin Sans FB" pitchFamily="34" charset="0"/>
              </a:rPr>
              <a:t>saleh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tanpa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salah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tanpa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noda</a:t>
            </a:r>
            <a:r>
              <a:rPr lang="en-US" sz="2800" dirty="0">
                <a:latin typeface="Berlin Sans FB" pitchFamily="34" charset="0"/>
              </a:rPr>
              <a:t>, yang </a:t>
            </a:r>
            <a:r>
              <a:rPr lang="en-US" sz="2800" dirty="0" err="1">
                <a:latin typeface="Berlin Sans FB" pitchFamily="34" charset="0"/>
              </a:rPr>
              <a:t>terpisah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dari</a:t>
            </a:r>
            <a:r>
              <a:rPr lang="en-US" sz="2800" dirty="0">
                <a:latin typeface="Berlin Sans FB" pitchFamily="34" charset="0"/>
              </a:rPr>
              <a:t> orang-orang </a:t>
            </a:r>
            <a:r>
              <a:rPr lang="en-US" sz="2800" dirty="0" err="1">
                <a:latin typeface="Berlin Sans FB" pitchFamily="34" charset="0"/>
              </a:rPr>
              <a:t>berdosa</a:t>
            </a:r>
            <a:r>
              <a:rPr lang="en-US" sz="2800" dirty="0">
                <a:latin typeface="Berlin Sans FB" pitchFamily="34" charset="0"/>
              </a:rPr>
              <a:t>" (</a:t>
            </a:r>
            <a:r>
              <a:rPr lang="en-US" sz="2800" dirty="0" err="1" smtClean="0">
                <a:latin typeface="Berlin Sans FB" pitchFamily="34" charset="0"/>
              </a:rPr>
              <a:t>Ibrani</a:t>
            </a:r>
            <a:r>
              <a:rPr lang="en-US" sz="2800" dirty="0" smtClean="0">
                <a:latin typeface="Berlin Sans FB" pitchFamily="34" charset="0"/>
              </a:rPr>
              <a:t> 7</a:t>
            </a:r>
            <a:r>
              <a:rPr lang="en-US" sz="2800" dirty="0">
                <a:latin typeface="Berlin Sans FB" pitchFamily="34" charset="0"/>
              </a:rPr>
              <a:t>: 26). </a:t>
            </a:r>
            <a:endParaRPr lang="en-US" sz="2800" dirty="0" smtClean="0">
              <a:latin typeface="Berlin Sans FB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Eras Bold ITC" pitchFamily="34" charset="0"/>
              </a:rPr>
              <a:t>Dia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adalah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Juruselamat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kita</a:t>
            </a:r>
            <a:r>
              <a:rPr lang="en-US" sz="2800" dirty="0">
                <a:latin typeface="Eras Bold ITC" pitchFamily="34" charset="0"/>
              </a:rPr>
              <a:t>, </a:t>
            </a:r>
            <a:r>
              <a:rPr lang="en-US" sz="2800" dirty="0" err="1">
                <a:latin typeface="Eras Bold ITC" pitchFamily="34" charset="0"/>
              </a:rPr>
              <a:t>dan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kita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dapat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mencerminkan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karakter-Nya</a:t>
            </a:r>
            <a:r>
              <a:rPr lang="en-US" sz="2800" dirty="0">
                <a:latin typeface="Eras Bold IT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6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4000" cy="69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672" y="836712"/>
            <a:ext cx="720080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Eras Demi ITC" pitchFamily="34" charset="0"/>
              </a:rPr>
              <a:t>Dia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disempurnakan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dalam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arti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bahwa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penderitaan-Nya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membuat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Dia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memenuhi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syarat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untuk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menjadi</a:t>
            </a:r>
            <a:r>
              <a:rPr lang="en-US" sz="2200" dirty="0">
                <a:latin typeface="Eras Demi ITC" pitchFamily="34" charset="0"/>
              </a:rPr>
              <a:t> Imam </a:t>
            </a:r>
            <a:r>
              <a:rPr lang="en-US" sz="2200" dirty="0" err="1">
                <a:latin typeface="Eras Demi ITC" pitchFamily="34" charset="0"/>
              </a:rPr>
              <a:t>Besar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kita</a:t>
            </a:r>
            <a:r>
              <a:rPr lang="en-US" sz="2200" dirty="0">
                <a:latin typeface="Eras Demi ITC" pitchFamily="34" charset="0"/>
              </a:rPr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11110" y="3356992"/>
            <a:ext cx="7200800" cy="108012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Hanya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kematian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benar-benar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dapat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membayar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hutang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dosa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bukan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korban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hewan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  <a:p>
            <a:endParaRPr lang="en-US" sz="22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1110" y="5949280"/>
            <a:ext cx="72008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itu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sempurna</a:t>
            </a:r>
            <a:r>
              <a:rPr lang="en-US" sz="2200" dirty="0" smtClean="0"/>
              <a:t>, </a:t>
            </a:r>
            <a:r>
              <a:rPr lang="en-US" sz="2200" dirty="0" err="1" smtClean="0">
                <a:latin typeface="Eras Demi ITC" pitchFamily="34" charset="0"/>
              </a:rPr>
              <a:t>karena</a:t>
            </a:r>
            <a:r>
              <a:rPr lang="en-US" sz="2200" dirty="0" smtClean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Dia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tidak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pernah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berdosa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 smtClean="0">
                <a:latin typeface="Eras Demi ITC" pitchFamily="34" charset="0"/>
              </a:rPr>
              <a:t>dan</a:t>
            </a:r>
            <a:r>
              <a:rPr lang="en-US" sz="2200" dirty="0" smtClean="0">
                <a:latin typeface="Eras Demi ITC" pitchFamily="34" charset="0"/>
              </a:rPr>
              <a:t> </a:t>
            </a:r>
            <a:r>
              <a:rPr lang="en-US" sz="2200" dirty="0" err="1" smtClean="0">
                <a:latin typeface="Eras Demi ITC" pitchFamily="34" charset="0"/>
              </a:rPr>
              <a:t>Dia</a:t>
            </a:r>
            <a:r>
              <a:rPr lang="en-US" sz="2200" dirty="0" smtClean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tidak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dirusak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oleh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dosa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seperti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kita</a:t>
            </a:r>
            <a:r>
              <a:rPr lang="en-US" sz="2200" dirty="0">
                <a:latin typeface="Eras Demi ITC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94876" y="4653136"/>
            <a:ext cx="7200800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Gill Sans Ultra Bold Condensed" pitchFamily="34" charset="0"/>
              </a:rPr>
              <a:t>Yesus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adalah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jaminan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perjanjian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baru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karena</a:t>
            </a:r>
            <a:r>
              <a:rPr lang="en-US" sz="2200" dirty="0">
                <a:latin typeface="Gill Sans Ultra Bold Condensed" pitchFamily="34" charset="0"/>
              </a:rPr>
              <a:t> Allah </a:t>
            </a:r>
            <a:r>
              <a:rPr lang="en-US" sz="2200" dirty="0" err="1">
                <a:latin typeface="Gill Sans Ultra Bold Condensed" pitchFamily="34" charset="0"/>
              </a:rPr>
              <a:t>bersumpah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bahwa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Yesus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akan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menjadi</a:t>
            </a:r>
            <a:r>
              <a:rPr lang="en-US" sz="2200" dirty="0">
                <a:latin typeface="Gill Sans Ultra Bold Condensed" pitchFamily="34" charset="0"/>
              </a:rPr>
              <a:t> imam "</a:t>
            </a:r>
            <a:r>
              <a:rPr lang="en-US" sz="2200" dirty="0" err="1" smtClean="0">
                <a:latin typeface="Gill Sans Ultra Bold Condensed" pitchFamily="34" charset="0"/>
              </a:rPr>
              <a:t>selama-lamanya</a:t>
            </a:r>
            <a:r>
              <a:rPr lang="en-US" sz="2200" dirty="0" smtClean="0">
                <a:latin typeface="Gill Sans Ultra Bold Condensed" pitchFamily="34" charset="0"/>
              </a:rPr>
              <a:t>“. </a:t>
            </a:r>
            <a:endParaRPr lang="en-US" sz="2200" dirty="0">
              <a:latin typeface="Gill Sans Ultra Bold Condens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1110" y="2060848"/>
            <a:ext cx="7209362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Yesus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adalah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imam "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menurut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peraturan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Melkisedek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"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memiliki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arti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bahwa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Yesus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bukanlah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penerus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Melkisedek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tetapi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keimamatan-Nya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serupa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dengan</a:t>
            </a:r>
            <a:r>
              <a:rPr lang="en-US" sz="2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Gill Sans Ultra Bold Condensed" pitchFamily="34" charset="0"/>
              </a:rPr>
              <a:t>dia</a:t>
            </a:r>
            <a:endParaRPr lang="en-US" sz="2200" dirty="0">
              <a:solidFill>
                <a:srgbClr val="002060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0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54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476672"/>
            <a:ext cx="5915000" cy="370100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bg1"/>
                </a:solidFill>
              </a:rPr>
              <a:t>Dalam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Ibrani</a:t>
            </a:r>
            <a:r>
              <a:rPr lang="en-US" b="1" dirty="0">
                <a:solidFill>
                  <a:schemeClr val="bg1"/>
                </a:solidFill>
              </a:rPr>
              <a:t> 5 </a:t>
            </a:r>
            <a:r>
              <a:rPr lang="en-US" b="1" dirty="0" err="1">
                <a:solidFill>
                  <a:schemeClr val="bg1"/>
                </a:solidFill>
              </a:rPr>
              <a:t>sampai</a:t>
            </a:r>
            <a:r>
              <a:rPr lang="en-US" b="1" dirty="0">
                <a:solidFill>
                  <a:schemeClr val="bg1"/>
                </a:solidFill>
              </a:rPr>
              <a:t> 7, Paulus </a:t>
            </a:r>
            <a:r>
              <a:rPr lang="en-US" b="1" dirty="0" err="1">
                <a:solidFill>
                  <a:schemeClr val="bg1"/>
                </a:solidFill>
              </a:rPr>
              <a:t>memperkenalkan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Yesus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sebagai</a:t>
            </a:r>
            <a:r>
              <a:rPr lang="en-US" b="1" dirty="0">
                <a:solidFill>
                  <a:schemeClr val="bg1"/>
                </a:solidFill>
              </a:rPr>
              <a:t> Imam </a:t>
            </a:r>
            <a:r>
              <a:rPr lang="en-US" b="1" dirty="0" err="1">
                <a:solidFill>
                  <a:schemeClr val="bg1"/>
                </a:solidFill>
              </a:rPr>
              <a:t>Besar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surgawi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wakil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 di </a:t>
            </a:r>
            <a:r>
              <a:rPr lang="en-US" b="1" dirty="0" err="1">
                <a:solidFill>
                  <a:schemeClr val="bg1"/>
                </a:solidFill>
              </a:rPr>
              <a:t>hadapan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Bapa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</a:rPr>
              <a:t>Imam </a:t>
            </a:r>
            <a:r>
              <a:rPr lang="en-US" b="1" dirty="0" err="1">
                <a:solidFill>
                  <a:schemeClr val="bg1"/>
                </a:solidFill>
              </a:rPr>
              <a:t>Besar</a:t>
            </a:r>
            <a:r>
              <a:rPr lang="en-US" b="1" dirty="0">
                <a:solidFill>
                  <a:schemeClr val="bg1"/>
                </a:solidFill>
              </a:rPr>
              <a:t>? </a:t>
            </a:r>
            <a:r>
              <a:rPr lang="en-US" b="1" dirty="0" err="1">
                <a:solidFill>
                  <a:schemeClr val="bg1"/>
                </a:solidFill>
              </a:rPr>
              <a:t>Bagaimana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mungkin</a:t>
            </a:r>
            <a:r>
              <a:rPr lang="en-US" b="1" dirty="0">
                <a:solidFill>
                  <a:schemeClr val="bg1"/>
                </a:solidFill>
              </a:rPr>
              <a:t>? Para imam </a:t>
            </a:r>
            <a:r>
              <a:rPr lang="en-US" b="1" dirty="0" err="1">
                <a:solidFill>
                  <a:schemeClr val="bg1"/>
                </a:solidFill>
              </a:rPr>
              <a:t>harus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anggota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suku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Lewi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keluarga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Harun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Bukankah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Yesus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termasuk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suku</a:t>
            </a:r>
            <a:r>
              <a:rPr lang="en-US" b="1" dirty="0">
                <a:solidFill>
                  <a:schemeClr val="bg1"/>
                </a:solidFill>
              </a:rPr>
              <a:t> Yehuda?</a:t>
            </a:r>
            <a:endParaRPr lang="es-E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7" y="620688"/>
            <a:ext cx="250507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86356"/>
            <a:ext cx="332263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3991704"/>
            <a:ext cx="50942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FFC000"/>
                </a:solidFill>
              </a:rPr>
              <a:t>Kita </a:t>
            </a:r>
            <a:r>
              <a:rPr lang="en-US" sz="2400" b="1" dirty="0" err="1">
                <a:solidFill>
                  <a:srgbClr val="FFC000"/>
                </a:solidFill>
              </a:rPr>
              <a:t>akan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mempelajari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mengapa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dan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bagaimana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perubahan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garis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keturunan</a:t>
            </a:r>
            <a:r>
              <a:rPr lang="en-US" sz="2400" b="1" dirty="0">
                <a:solidFill>
                  <a:srgbClr val="FFC000"/>
                </a:solidFill>
              </a:rPr>
              <a:t> imam </a:t>
            </a:r>
            <a:r>
              <a:rPr lang="en-US" sz="2400" b="1" dirty="0" err="1">
                <a:solidFill>
                  <a:srgbClr val="FFC000"/>
                </a:solidFill>
              </a:rPr>
              <a:t>ini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terjadi</a:t>
            </a:r>
            <a:r>
              <a:rPr lang="en-US" sz="2400" b="1" dirty="0">
                <a:solidFill>
                  <a:srgbClr val="FFC000"/>
                </a:solidFill>
              </a:rPr>
              <a:t>. Kita </a:t>
            </a:r>
            <a:r>
              <a:rPr lang="en-US" sz="2400" b="1" dirty="0" err="1">
                <a:solidFill>
                  <a:srgbClr val="FFC000"/>
                </a:solidFill>
              </a:rPr>
              <a:t>juga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akan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menemukan</a:t>
            </a:r>
            <a:r>
              <a:rPr lang="en-US" sz="2400" b="1" dirty="0">
                <a:solidFill>
                  <a:srgbClr val="FFC000"/>
                </a:solidFill>
              </a:rPr>
              <a:t> Imam yang </a:t>
            </a:r>
            <a:r>
              <a:rPr lang="en-US" sz="2400" b="1" dirty="0" err="1">
                <a:solidFill>
                  <a:srgbClr val="FFC000"/>
                </a:solidFill>
              </a:rPr>
              <a:t>sempurna</a:t>
            </a:r>
            <a:r>
              <a:rPr lang="en-US" sz="2400" b="1" dirty="0">
                <a:solidFill>
                  <a:srgbClr val="FFC000"/>
                </a:solidFill>
              </a:rPr>
              <a:t>, </a:t>
            </a:r>
            <a:r>
              <a:rPr lang="en-US" sz="2400" b="1" dirty="0" err="1">
                <a:solidFill>
                  <a:srgbClr val="FFC000"/>
                </a:solidFill>
              </a:rPr>
              <a:t>Yesus</a:t>
            </a:r>
            <a:r>
              <a:rPr lang="en-US" sz="2400" b="1" dirty="0">
                <a:solidFill>
                  <a:srgbClr val="FFC000"/>
                </a:solidFill>
              </a:rPr>
              <a:t>. “</a:t>
            </a:r>
            <a:r>
              <a:rPr lang="en-US" sz="2400" b="1" dirty="0" err="1">
                <a:solidFill>
                  <a:srgbClr val="FFC000"/>
                </a:solidFill>
              </a:rPr>
              <a:t>Sebab</a:t>
            </a:r>
            <a:r>
              <a:rPr lang="en-US" sz="2400" b="1" dirty="0">
                <a:solidFill>
                  <a:srgbClr val="FFC000"/>
                </a:solidFill>
              </a:rPr>
              <a:t> Imam </a:t>
            </a:r>
            <a:r>
              <a:rPr lang="en-US" sz="2400" b="1" dirty="0" err="1">
                <a:solidFill>
                  <a:srgbClr val="FFC000"/>
                </a:solidFill>
              </a:rPr>
              <a:t>Besar</a:t>
            </a:r>
            <a:r>
              <a:rPr lang="en-US" sz="2400" b="1" dirty="0">
                <a:solidFill>
                  <a:srgbClr val="FFC000"/>
                </a:solidFill>
              </a:rPr>
              <a:t> yang </a:t>
            </a:r>
            <a:r>
              <a:rPr lang="en-US" sz="2400" b="1" dirty="0" err="1">
                <a:solidFill>
                  <a:srgbClr val="FFC000"/>
                </a:solidFill>
              </a:rPr>
              <a:t>demikianlah</a:t>
            </a:r>
            <a:r>
              <a:rPr lang="en-US" sz="2400" b="1" dirty="0">
                <a:solidFill>
                  <a:srgbClr val="FFC000"/>
                </a:solidFill>
              </a:rPr>
              <a:t> yang </a:t>
            </a:r>
            <a:r>
              <a:rPr lang="en-US" sz="2400" b="1" dirty="0" err="1">
                <a:solidFill>
                  <a:srgbClr val="FFC000"/>
                </a:solidFill>
              </a:rPr>
              <a:t>kita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perlukan</a:t>
            </a:r>
            <a:r>
              <a:rPr lang="en-US" sz="2400" b="1" dirty="0">
                <a:solidFill>
                  <a:srgbClr val="FFC000"/>
                </a:solidFill>
              </a:rPr>
              <a:t>.” (</a:t>
            </a:r>
            <a:r>
              <a:rPr lang="en-US" sz="2400" b="1" dirty="0" err="1">
                <a:solidFill>
                  <a:srgbClr val="FFC000"/>
                </a:solidFill>
              </a:rPr>
              <a:t>Ibr</a:t>
            </a:r>
            <a:r>
              <a:rPr lang="en-US" sz="2400" b="1" dirty="0">
                <a:solidFill>
                  <a:srgbClr val="FFC000"/>
                </a:solidFill>
              </a:rPr>
              <a:t> 7:26).</a:t>
            </a:r>
            <a:endParaRPr lang="es-E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992888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SEORANG IMAM ATAS NAMA MANUSIA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30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64" y="1556792"/>
            <a:ext cx="8229600" cy="506916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Britannic Bold" pitchFamily="34" charset="0"/>
              </a:rPr>
              <a:t>Ibrani</a:t>
            </a:r>
            <a:r>
              <a:rPr lang="en-US" sz="2400" dirty="0" smtClean="0">
                <a:latin typeface="Britannic Bold" pitchFamily="34" charset="0"/>
              </a:rPr>
              <a:t> 5:1-4 </a:t>
            </a:r>
            <a:r>
              <a:rPr lang="en-US" sz="2400" dirty="0" err="1" smtClean="0">
                <a:latin typeface="Britannic Bold" pitchFamily="34" charset="0"/>
              </a:rPr>
              <a:t>menjelaskan</a:t>
            </a:r>
            <a:r>
              <a:rPr lang="en-US" sz="2400" dirty="0" smtClean="0">
                <a:latin typeface="Britannic Bold" pitchFamily="34" charset="0"/>
              </a:rPr>
              <a:t> </a:t>
            </a:r>
            <a:r>
              <a:rPr lang="en-US" sz="2400" dirty="0" err="1" smtClean="0">
                <a:latin typeface="Britannic Bold" pitchFamily="34" charset="0"/>
              </a:rPr>
              <a:t>kualifikasi</a:t>
            </a:r>
            <a:r>
              <a:rPr lang="en-US" sz="2400" dirty="0" smtClean="0">
                <a:latin typeface="Britannic Bold" pitchFamily="34" charset="0"/>
              </a:rPr>
              <a:t> </a:t>
            </a:r>
            <a:r>
              <a:rPr lang="en-US" sz="2400" dirty="0" err="1" smtClean="0">
                <a:latin typeface="Britannic Bold" pitchFamily="34" charset="0"/>
              </a:rPr>
              <a:t>dan</a:t>
            </a:r>
            <a:r>
              <a:rPr lang="en-US" sz="2400" dirty="0" smtClean="0">
                <a:latin typeface="Britannic Bold" pitchFamily="34" charset="0"/>
              </a:rPr>
              <a:t> </a:t>
            </a:r>
            <a:r>
              <a:rPr lang="en-US" sz="2400" dirty="0" err="1" smtClean="0">
                <a:latin typeface="Britannic Bold" pitchFamily="34" charset="0"/>
              </a:rPr>
              <a:t>peran</a:t>
            </a:r>
            <a:r>
              <a:rPr lang="en-US" sz="2400" dirty="0" smtClean="0">
                <a:latin typeface="Britannic Bold" pitchFamily="34" charset="0"/>
              </a:rPr>
              <a:t> </a:t>
            </a:r>
            <a:r>
              <a:rPr lang="en-US" sz="2400" dirty="0" err="1" smtClean="0">
                <a:latin typeface="Britannic Bold" pitchFamily="34" charset="0"/>
              </a:rPr>
              <a:t>seorang</a:t>
            </a:r>
            <a:r>
              <a:rPr lang="en-US" sz="2400" dirty="0" smtClean="0">
                <a:latin typeface="Britannic Bold" pitchFamily="34" charset="0"/>
              </a:rPr>
              <a:t> imam </a:t>
            </a:r>
            <a:r>
              <a:rPr lang="en-US" sz="2400" dirty="0" err="1" smtClean="0">
                <a:latin typeface="Britannic Bold" pitchFamily="34" charset="0"/>
              </a:rPr>
              <a:t>besar</a:t>
            </a:r>
            <a:r>
              <a:rPr lang="en-US" sz="2400" dirty="0" smtClean="0">
                <a:latin typeface="Britannic Bold" pitchFamily="34" charset="0"/>
              </a:rPr>
              <a:t>, </a:t>
            </a:r>
            <a:r>
              <a:rPr lang="en-US" sz="2400" dirty="0" err="1" smtClean="0">
                <a:latin typeface="Britannic Bold" pitchFamily="34" charset="0"/>
              </a:rPr>
              <a:t>sebagai</a:t>
            </a:r>
            <a:r>
              <a:rPr lang="en-US" sz="2400" dirty="0" smtClean="0">
                <a:latin typeface="Britannic Bold" pitchFamily="34" charset="0"/>
              </a:rPr>
              <a:t> </a:t>
            </a:r>
            <a:r>
              <a:rPr lang="en-US" sz="2400" dirty="0" err="1" smtClean="0">
                <a:latin typeface="Britannic Bold" pitchFamily="34" charset="0"/>
              </a:rPr>
              <a:t>berikut</a:t>
            </a:r>
            <a:r>
              <a:rPr lang="en-US" sz="2400" dirty="0" smtClean="0">
                <a:latin typeface="Britannic Bold" pitchFamily="34" charset="0"/>
              </a:rPr>
              <a:t>: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Dipilih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antara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manusia</a:t>
            </a:r>
            <a:r>
              <a:rPr lang="en-US" sz="2400" dirty="0" smtClean="0">
                <a:latin typeface="Bahnschrift SemiBold Condensed" pitchFamily="34" charset="0"/>
              </a:rPr>
              <a:t>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Ditetapkan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manusia</a:t>
            </a:r>
            <a:r>
              <a:rPr lang="en-US" sz="2400" dirty="0" smtClean="0">
                <a:latin typeface="Bahnschrift SemiBold Condensed" pitchFamily="34" charset="0"/>
              </a:rPr>
              <a:t>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Bertanggung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jawab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atas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hal-hal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berhubungan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Allah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Ditetapkan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mempersembahkan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persembahan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dosa</a:t>
            </a:r>
            <a:r>
              <a:rPr lang="en-US" sz="2400" dirty="0" smtClean="0">
                <a:latin typeface="Bahnschrift SemiBold Condensed" pitchFamily="34" charset="0"/>
              </a:rPr>
              <a:t>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dapat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mengerti</a:t>
            </a:r>
            <a:r>
              <a:rPr lang="en-US" sz="2400" dirty="0" smtClean="0">
                <a:latin typeface="Bahnschrift SemiBold Condensed" pitchFamily="34" charset="0"/>
              </a:rPr>
              <a:t> orang-orang  yang </a:t>
            </a:r>
            <a:r>
              <a:rPr lang="en-US" sz="2400" dirty="0" err="1" smtClean="0">
                <a:latin typeface="Bahnschrift SemiBold Condensed" pitchFamily="34" charset="0"/>
              </a:rPr>
              <a:t>jahil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orang-orang  yang </a:t>
            </a:r>
            <a:r>
              <a:rPr lang="en-US" sz="2400" dirty="0" err="1" smtClean="0">
                <a:latin typeface="Bahnschrift SemiBold Condensed" pitchFamily="34" charset="0"/>
              </a:rPr>
              <a:t>sesat</a:t>
            </a:r>
            <a:r>
              <a:rPr lang="en-US" sz="24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mempersembahkan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korban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umat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tetapi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juga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dirinya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sendiri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latin typeface="Bahnschrift SemiBold Condensed" pitchFamily="34" charset="0"/>
              </a:rPr>
              <a:t>berdosa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menggambil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kehormatan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dirinya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sendiri</a:t>
            </a:r>
            <a:r>
              <a:rPr lang="en-US" sz="2400" dirty="0" smtClean="0">
                <a:latin typeface="Bahnschrift SemiBold Condensed" pitchFamily="34" charset="0"/>
              </a:rPr>
              <a:t>.</a:t>
            </a:r>
            <a:endParaRPr lang="en-US" sz="24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6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Bagaimana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memenuhi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peran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keimamatan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lebih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baik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menurut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kitab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5:1-10</a:t>
            </a:r>
            <a:endParaRPr lang="en-US" sz="28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1484784"/>
            <a:ext cx="8568952" cy="5040560"/>
          </a:xfrm>
          <a:solidFill>
            <a:schemeClr val="bg1">
              <a:alpha val="54000"/>
            </a:schemeClr>
          </a:solidFill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hnschrift SemiBold Condensed" pitchFamily="34" charset="0"/>
              </a:rPr>
              <a:t>Yesus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tidak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dipilih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dari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antara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manusia</a:t>
            </a:r>
            <a:r>
              <a:rPr lang="en-US" dirty="0" smtClean="0">
                <a:latin typeface="Bahnschrift SemiBold Condensed" pitchFamily="34" charset="0"/>
              </a:rPr>
              <a:t> [5:1].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hnschrift SemiBold Condensed" pitchFamily="34" charset="0"/>
              </a:rPr>
              <a:t>Yesus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mengadopsi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sifat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manusia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melayani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sebagai</a:t>
            </a:r>
            <a:r>
              <a:rPr lang="en-US" dirty="0" smtClean="0">
                <a:latin typeface="Bahnschrift SemiBold Condensed" pitchFamily="34" charset="0"/>
              </a:rPr>
              <a:t> imam </a:t>
            </a:r>
            <a:r>
              <a:rPr lang="en-US" dirty="0" err="1" smtClean="0">
                <a:latin typeface="Bahnschrift SemiBold Condensed" pitchFamily="34" charset="0"/>
              </a:rPr>
              <a:t>atas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nama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kita</a:t>
            </a:r>
            <a:r>
              <a:rPr lang="en-US" dirty="0" smtClean="0"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hnschrift SemiBold Condensed" pitchFamily="34" charset="0"/>
              </a:rPr>
              <a:t>Yesus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tidak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mempersembahkan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korban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dosa-dosa-Nya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sendiri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tetapi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dosa-dosa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kita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karena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tidak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berdosa</a:t>
            </a:r>
            <a:r>
              <a:rPr lang="en-US" dirty="0" smtClean="0">
                <a:latin typeface="Bahnschrift SemiBold Condensed" pitchFamily="34" charset="0"/>
              </a:rPr>
              <a:t> [4:15, 5:3, 7:26-28].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hnschrift SemiBold Condensed" pitchFamily="34" charset="0"/>
              </a:rPr>
              <a:t>Yesus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belajar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menjadi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taat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dari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apa</a:t>
            </a:r>
            <a:r>
              <a:rPr lang="en-US" dirty="0" smtClean="0">
                <a:latin typeface="Bahnschrift SemiBold Condensed" pitchFamily="34" charset="0"/>
              </a:rPr>
              <a:t> yang </a:t>
            </a:r>
            <a:r>
              <a:rPr lang="en-US" dirty="0" err="1" smtClean="0">
                <a:latin typeface="Bahnschrift SemiBold Condensed" pitchFamily="34" charset="0"/>
              </a:rPr>
              <a:t>telah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diderita-Nya</a:t>
            </a:r>
            <a:r>
              <a:rPr lang="en-US" dirty="0" smtClean="0">
                <a:latin typeface="Bahnschrift SemiBold Condensed" pitchFamily="34" charset="0"/>
              </a:rPr>
              <a:t> [5:8], </a:t>
            </a:r>
            <a:r>
              <a:rPr lang="en-US" dirty="0" err="1" smtClean="0">
                <a:latin typeface="Bahnschrift SemiBold Condensed" pitchFamily="34" charset="0"/>
              </a:rPr>
              <a:t>bukan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karena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tidak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taat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tetapi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karena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adalah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Tuhan</a:t>
            </a:r>
            <a:r>
              <a:rPr lang="en-US" dirty="0" smtClean="0">
                <a:latin typeface="Bahnschrift SemiBold Condensed" pitchFamily="34" charset="0"/>
              </a:rPr>
              <a:t>. </a:t>
            </a:r>
            <a:r>
              <a:rPr lang="en-US" dirty="0" err="1" smtClean="0">
                <a:latin typeface="Bahnschrift SemiBold Condensed" pitchFamily="34" charset="0"/>
              </a:rPr>
              <a:t>Sebagai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penguasa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alam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semesta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Yesus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tidak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mentaati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siapapun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tetapi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semua</a:t>
            </a:r>
            <a:r>
              <a:rPr lang="en-US" dirty="0" smtClean="0">
                <a:latin typeface="Bahnschrift SemiBold Condensed" pitchFamily="34" charset="0"/>
              </a:rPr>
              <a:t> orang </a:t>
            </a:r>
            <a:r>
              <a:rPr lang="en-US" dirty="0" err="1" smtClean="0">
                <a:latin typeface="Bahnschrift SemiBold Condensed" pitchFamily="34" charset="0"/>
              </a:rPr>
              <a:t>mentaati-Nya</a:t>
            </a:r>
            <a:r>
              <a:rPr lang="en-US" dirty="0" smtClean="0"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hnschrift SemiBold Condensed" pitchFamily="34" charset="0"/>
              </a:rPr>
              <a:t>Penderitaan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kematian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Yesus</a:t>
            </a:r>
            <a:r>
              <a:rPr lang="en-US" dirty="0" smtClean="0">
                <a:latin typeface="Bahnschrift SemiBold Condensed" pitchFamily="34" charset="0"/>
              </a:rPr>
              <a:t> di </a:t>
            </a:r>
            <a:r>
              <a:rPr lang="en-US" dirty="0" err="1" smtClean="0">
                <a:latin typeface="Bahnschrift SemiBold Condensed" pitchFamily="34" charset="0"/>
              </a:rPr>
              <a:t>salib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adalah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bagian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penting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dari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pelayanan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keimamatan-Nya</a:t>
            </a:r>
            <a:r>
              <a:rPr lang="en-US" dirty="0" smtClean="0"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hnschrift SemiBold Condensed" pitchFamily="34" charset="0"/>
              </a:rPr>
              <a:t>Penderitaan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tidak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membuat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berbelas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kasihan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sebaliknya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Yesus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datang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dunia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ini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karena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selalu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penuh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kemurahan</a:t>
            </a:r>
            <a:r>
              <a:rPr lang="en-US" dirty="0" smtClean="0"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hnschrift SemiBold Condensed" pitchFamily="34" charset="0"/>
              </a:rPr>
              <a:t>Melalui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penderitaan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realitas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kasih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persaudaraan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Yesus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keaslian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sifat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manusiawi-Nya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dan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kedalaman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penyerahan-Nya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sebagai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perwakilan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umat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manusia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kepada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kehendak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Bapa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benar-benar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dinyatakan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diungkapkan</a:t>
            </a:r>
            <a:r>
              <a:rPr lang="en-US" dirty="0" smtClean="0"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disempurnakan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dalam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arti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bahwa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penderitaan-Nya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membuat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Dia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memenuhi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syarat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menjadi</a:t>
            </a:r>
            <a:r>
              <a:rPr lang="en-US" dirty="0" smtClean="0">
                <a:latin typeface="Bahnschrift SemiBold Condensed" pitchFamily="34" charset="0"/>
              </a:rPr>
              <a:t> Imam </a:t>
            </a:r>
            <a:r>
              <a:rPr lang="en-US" dirty="0" err="1" smtClean="0">
                <a:latin typeface="Bahnschrift SemiBold Condensed" pitchFamily="34" charset="0"/>
              </a:rPr>
              <a:t>Besar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kita</a:t>
            </a:r>
            <a:r>
              <a:rPr lang="en-US" dirty="0" smtClean="0">
                <a:latin typeface="Bahnschrift SemiBold Condensed" pitchFamily="34" charset="0"/>
              </a:rPr>
              <a:t>.</a:t>
            </a:r>
            <a:endParaRPr lang="en-US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869160"/>
            <a:ext cx="4464496" cy="1512168"/>
          </a:xfrm>
          <a:solidFill>
            <a:schemeClr val="bg1">
              <a:alpha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Dalam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hubungan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dengan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sesama</a:t>
            </a:r>
            <a:r>
              <a:rPr lang="en-US" dirty="0" smtClean="0">
                <a:latin typeface="Gill Sans Ultra Bold Condensed" pitchFamily="34" charset="0"/>
              </a:rPr>
              <a:t>, </a:t>
            </a:r>
            <a:r>
              <a:rPr lang="en-US" dirty="0" err="1" smtClean="0">
                <a:latin typeface="Gill Sans Ultra Bold Condensed" pitchFamily="34" charset="0"/>
              </a:rPr>
              <a:t>ingatlah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peran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ini</a:t>
            </a:r>
            <a:r>
              <a:rPr lang="en-US" dirty="0" smtClean="0">
                <a:latin typeface="Gill Sans Ultra Bold Condensed" pitchFamily="34" charset="0"/>
              </a:rPr>
              <a:t>.</a:t>
            </a:r>
            <a:endParaRPr lang="en-US" dirty="0">
              <a:latin typeface="Gill Sans Ultra Bold Condens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548680"/>
            <a:ext cx="698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Umat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percaya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imamat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yg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rajani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, 1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Petrus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2:9 "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Tetapi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kamulah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bangsa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terpilih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imamat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rajani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bangsa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yang kudus,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umat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kepunyaan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Allah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sendiri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supaya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kamu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memberitakan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perbuatan-perbuatan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besar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, yang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memanggil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kamu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keluar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kegelapan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terang-Nya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ajaib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7463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99288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57" y="373224"/>
            <a:ext cx="8229600" cy="1143000"/>
          </a:xfrm>
        </p:spPr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MENURUT PERATURAN MELKISEDEK</a:t>
            </a:r>
            <a:r>
              <a:rPr lang="fi-FI" sz="3600" dirty="0" smtClean="0">
                <a:latin typeface="Impact" pitchFamily="34" charset="0"/>
              </a:rPr>
              <a:t/>
            </a:r>
            <a:br>
              <a:rPr lang="fi-FI" sz="3600" dirty="0" smtClean="0">
                <a:latin typeface="Impact" pitchFamily="34" charset="0"/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Senin, 31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2291178"/>
            <a:ext cx="5688632" cy="384929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 err="1" smtClean="0">
                <a:latin typeface="Eras Bold ITC" pitchFamily="34" charset="0"/>
              </a:rPr>
              <a:t>Ibrani</a:t>
            </a:r>
            <a:r>
              <a:rPr lang="en-US" sz="4000" dirty="0" smtClean="0">
                <a:latin typeface="Eras Bold ITC" pitchFamily="34" charset="0"/>
              </a:rPr>
              <a:t> 5:6 </a:t>
            </a:r>
          </a:p>
          <a:p>
            <a:pPr marL="0" indent="0">
              <a:buNone/>
            </a:pPr>
            <a:r>
              <a:rPr lang="en-US" dirty="0" err="1" smtClean="0">
                <a:latin typeface="Eras Demi ITC" pitchFamily="34" charset="0"/>
              </a:rPr>
              <a:t>Sebagaimana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firman-Nya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dalam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suatu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nas</a:t>
            </a:r>
            <a:r>
              <a:rPr lang="en-US" dirty="0" smtClean="0">
                <a:latin typeface="Eras Demi ITC" pitchFamily="34" charset="0"/>
              </a:rPr>
              <a:t> lain: "</a:t>
            </a:r>
            <a:r>
              <a:rPr lang="en-US" dirty="0" err="1" smtClean="0">
                <a:latin typeface="Eras Demi ITC" pitchFamily="34" charset="0"/>
              </a:rPr>
              <a:t>Engkau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adalah</a:t>
            </a:r>
            <a:r>
              <a:rPr lang="en-US" dirty="0" smtClean="0">
                <a:latin typeface="Eras Demi ITC" pitchFamily="34" charset="0"/>
              </a:rPr>
              <a:t> Imam </a:t>
            </a:r>
            <a:r>
              <a:rPr lang="en-US" dirty="0" err="1" smtClean="0">
                <a:latin typeface="Eras Demi ITC" pitchFamily="34" charset="0"/>
              </a:rPr>
              <a:t>untuk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selama-lamanya</a:t>
            </a:r>
            <a:r>
              <a:rPr lang="en-US" dirty="0" smtClean="0">
                <a:latin typeface="Eras Demi ITC" pitchFamily="34" charset="0"/>
              </a:rPr>
              <a:t>, </a:t>
            </a:r>
            <a:r>
              <a:rPr lang="en-US" dirty="0" err="1" smtClean="0">
                <a:latin typeface="Eras Demi ITC" pitchFamily="34" charset="0"/>
              </a:rPr>
              <a:t>menurut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peraturan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Melkisedek</a:t>
            </a:r>
            <a:r>
              <a:rPr lang="en-US" dirty="0" smtClean="0">
                <a:latin typeface="Eras Demi ITC" pitchFamily="34" charset="0"/>
              </a:rPr>
              <a:t>."</a:t>
            </a:r>
            <a:endParaRPr lang="en-US" dirty="0">
              <a:latin typeface="Eras Demi IT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18970"/>
            <a:ext cx="2981224" cy="339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850106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Siapakah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Melkisedek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itu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?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Kejadian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14:18-20,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7:1-3</a:t>
            </a:r>
            <a:endParaRPr lang="en-US" sz="28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Bahnschrift SemiBold Condensed" pitchFamily="34" charset="0"/>
              </a:rPr>
              <a:t>Melkisedek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adalah</a:t>
            </a:r>
            <a:r>
              <a:rPr lang="en-US" sz="2800" dirty="0" smtClean="0">
                <a:latin typeface="Bahnschrift SemiBold Condensed" pitchFamily="34" charset="0"/>
              </a:rPr>
              <a:t> raja Salem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imam Allah Yang </a:t>
            </a:r>
            <a:r>
              <a:rPr lang="en-US" sz="2800" dirty="0" err="1" smtClean="0">
                <a:latin typeface="Bahnschrift SemiBold Condensed" pitchFamily="34" charset="0"/>
              </a:rPr>
              <a:t>Maha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Tinggi</a:t>
            </a:r>
            <a:r>
              <a:rPr lang="en-US" sz="28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Bahnschrift SemiBold Condensed" pitchFamily="34" charset="0"/>
              </a:rPr>
              <a:t>Menurut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arti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namanya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Melkisedek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adalah</a:t>
            </a:r>
            <a:r>
              <a:rPr lang="en-US" sz="2800" dirty="0" smtClean="0">
                <a:latin typeface="Bahnschrift SemiBold Condensed" pitchFamily="34" charset="0"/>
              </a:rPr>
              <a:t> raja </a:t>
            </a:r>
            <a:r>
              <a:rPr lang="en-US" sz="2800" dirty="0" err="1" smtClean="0">
                <a:latin typeface="Bahnschrift SemiBold Condensed" pitchFamily="34" charset="0"/>
              </a:rPr>
              <a:t>kebenaran</a:t>
            </a:r>
            <a:r>
              <a:rPr lang="en-US" sz="2800" dirty="0" smtClean="0">
                <a:latin typeface="Bahnschrift SemiBold Condensed" pitchFamily="34" charset="0"/>
              </a:rPr>
              <a:t>, raja Salem, raja </a:t>
            </a:r>
            <a:r>
              <a:rPr lang="en-US" sz="2800" dirty="0" err="1" smtClean="0">
                <a:latin typeface="Bahnschrift SemiBold Condensed" pitchFamily="34" charset="0"/>
              </a:rPr>
              <a:t>damai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sejahtera</a:t>
            </a:r>
            <a:r>
              <a:rPr lang="en-US" sz="28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Bahnschrift SemiBold Condensed" pitchFamily="34" charset="0"/>
              </a:rPr>
              <a:t>Melkisedek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lebih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tinggi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dari</a:t>
            </a:r>
            <a:r>
              <a:rPr lang="en-US" sz="2800" dirty="0" smtClean="0">
                <a:latin typeface="Bahnschrift SemiBold Condensed" pitchFamily="34" charset="0"/>
              </a:rPr>
              <a:t> Abraham, </a:t>
            </a:r>
            <a:r>
              <a:rPr lang="en-US" sz="2800" dirty="0" err="1" smtClean="0">
                <a:latin typeface="Bahnschrift SemiBold Condensed" pitchFamily="34" charset="0"/>
              </a:rPr>
              <a:t>karena</a:t>
            </a:r>
            <a:r>
              <a:rPr lang="en-US" sz="2800" dirty="0" smtClean="0">
                <a:latin typeface="Bahnschrift SemiBold Condensed" pitchFamily="34" charset="0"/>
              </a:rPr>
              <a:t> Abraham </a:t>
            </a:r>
            <a:r>
              <a:rPr lang="en-US" sz="2800" dirty="0" err="1" smtClean="0">
                <a:latin typeface="Bahnschrift SemiBold Condensed" pitchFamily="34" charset="0"/>
              </a:rPr>
              <a:t>memberikan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persepuluhan</a:t>
            </a:r>
            <a:r>
              <a:rPr lang="en-US" sz="28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Bahnschrift SemiBold Condensed" pitchFamily="34" charset="0"/>
              </a:rPr>
              <a:t>Melkisedek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berbapa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beribu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bersilsilah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harinya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berawal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hidupnya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berkesudahan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tetap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menjadi</a:t>
            </a:r>
            <a:r>
              <a:rPr lang="en-US" sz="2800" dirty="0" smtClean="0">
                <a:latin typeface="Bahnschrift SemiBold Condensed" pitchFamily="34" charset="0"/>
              </a:rPr>
              <a:t> imam </a:t>
            </a:r>
            <a:r>
              <a:rPr lang="en-US" sz="2800" dirty="0" err="1" smtClean="0">
                <a:latin typeface="Bahnschrift SemiBold Condensed" pitchFamily="34" charset="0"/>
              </a:rPr>
              <a:t>sampai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selama-lamanya</a:t>
            </a:r>
            <a:r>
              <a:rPr lang="en-US" sz="28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Bahnschrift SemiBold Condensed" pitchFamily="34" charset="0"/>
              </a:rPr>
              <a:t>Alkitab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memberikan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keterangan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lebih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lanjut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tentang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siapa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Melkisedek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Namun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disebutkan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simbol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pelayanan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keimamatan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Pelayanannya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contoh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Kristus</a:t>
            </a:r>
            <a:r>
              <a:rPr lang="en-US" sz="2800" dirty="0" smtClean="0">
                <a:latin typeface="Bahnschrift SemiBold Condensed" pitchFamily="34" charset="0"/>
              </a:rPr>
              <a:t>.</a:t>
            </a:r>
            <a:endParaRPr lang="en-US" sz="28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Apa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artinya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bahwa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Imam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menurut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peraturan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Melkisedek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31024" cy="49251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Yesus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adalah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raja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imam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seperti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Melkisedek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[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1: 3]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namun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tidak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seperti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Melkisedek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Yesus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tidak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berdosa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[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7: 26- 28].   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Yesus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imam "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menurut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peraturan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Melkisedek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"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memiliki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arti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bahwa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Yesus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bukanlah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penerus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Melkisedek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tetapi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keimamatan-Nya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serupa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dengan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dia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[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Ibrani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5:6].</a:t>
            </a:r>
            <a:endParaRPr lang="en-US" sz="2800" dirty="0">
              <a:solidFill>
                <a:srgbClr val="C00000"/>
              </a:solidFill>
              <a:latin typeface="Eras Demi ITC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421" y="2276872"/>
            <a:ext cx="2266181" cy="3331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1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2014</Words>
  <Application>Microsoft Office PowerPoint</Application>
  <PresentationFormat>On-screen Show (4:3)</PresentationFormat>
  <Paragraphs>106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YESUS, IMAM YANG SETIA</vt:lpstr>
      <vt:lpstr>IBRANI 7 : 26</vt:lpstr>
      <vt:lpstr>PowerPoint Presentation</vt:lpstr>
      <vt:lpstr>SEORANG IMAM ATAS NAMA MANUSIA Minggu, 30 Januari 2022</vt:lpstr>
      <vt:lpstr>Bagaimana Yesus memenuhi peran keimamatan yang lebih baik menurut kitab Ibrani? Ibrani 5:1-10</vt:lpstr>
      <vt:lpstr>PowerPoint Presentation</vt:lpstr>
      <vt:lpstr>MENURUT PERATURAN MELKISEDEK Senin, 31 Januari 2022</vt:lpstr>
      <vt:lpstr>Siapakah Melkisedek itu? Kejadian 14:18-20, Ibrani 7:1-3</vt:lpstr>
      <vt:lpstr>Apa artinya bahwa Yesus adalah Imam menurut peraturan Melkisedek?</vt:lpstr>
      <vt:lpstr>Ellen G. White, Selected Messages, buku 1, hlm. 409</vt:lpstr>
      <vt:lpstr>PowerPoint Presentation</vt:lpstr>
      <vt:lpstr>SEORANG IMAM YANG EFEKTIF Selasa, 1 Februari 2022</vt:lpstr>
      <vt:lpstr>Mengapa masih perlu seorang imam besar yang lain menurut peraturan Melkisedek dan bukan menurut peraturan Harun?</vt:lpstr>
      <vt:lpstr>Pelayanan Yesus sebagai imam besar memungkinkan adanya kebutuhan untuk mengubah hukum. Hukum apa yang diubah? Ibrani 7:11-16</vt:lpstr>
      <vt:lpstr>PowerPoint Presentation</vt:lpstr>
      <vt:lpstr>SEORANG IMAM KEKAL Rabu, 2 Februari 2022</vt:lpstr>
      <vt:lpstr>Apakah IMPLIKASI dari pelayanan Yesus sebagai imam berdasarkan hidup yang tidak dapat binasa?</vt:lpstr>
      <vt:lpstr>Apa hubungan Yesus dengan perjanjian baru?</vt:lpstr>
      <vt:lpstr>Apa arti lebih luas dari kalimat bahwa Allah telah BERSUMPAH [Ibrani 7:22]? </vt:lpstr>
      <vt:lpstr>PowerPoint Presentation</vt:lpstr>
      <vt:lpstr>SEORANG IMAM TANPA DOSA Kamis, 3 Februari 2022</vt:lpstr>
      <vt:lpstr>Ada 5 karakteristik Yesus menurut Ibrani 7:26, sebagai berikut :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YESUS, IMAM YANG SETIA</dc:title>
  <dc:creator>HP</dc:creator>
  <cp:lastModifiedBy>HP</cp:lastModifiedBy>
  <cp:revision>23</cp:revision>
  <dcterms:created xsi:type="dcterms:W3CDTF">2022-02-01T23:20:24Z</dcterms:created>
  <dcterms:modified xsi:type="dcterms:W3CDTF">2022-02-04T00:10:49Z</dcterms:modified>
</cp:coreProperties>
</file>