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9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1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6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5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6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4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2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6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4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810BE-727A-4FAF-A5CC-9FE3322B22B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066DF-099E-469D-AE69-71E72EFB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8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6400710" cy="3600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3568" y="4869160"/>
            <a:ext cx="7772400" cy="1027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Eras Bold ITC" pitchFamily="34" charset="0"/>
              </a:rPr>
              <a:t>ANAK YANG DIJANJIKAN</a:t>
            </a:r>
            <a:endParaRPr lang="en-US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Eras Bold ITC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99592" y="6021288"/>
            <a:ext cx="5144616" cy="697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err="1" smtClean="0">
                <a:solidFill>
                  <a:schemeClr val="bg1"/>
                </a:solidFill>
                <a:latin typeface="Arial Narrow" pitchFamily="34" charset="0"/>
              </a:rPr>
              <a:t>Pelajaran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Narrow" pitchFamily="34" charset="0"/>
              </a:rPr>
              <a:t>ke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 3, </a:t>
            </a:r>
            <a:r>
              <a:rPr lang="en-US" b="1" dirty="0" err="1" smtClean="0">
                <a:solidFill>
                  <a:schemeClr val="bg1"/>
                </a:solidFill>
                <a:latin typeface="Arial Narrow" pitchFamily="34" charset="0"/>
              </a:rPr>
              <a:t>Triwulan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 I</a:t>
            </a:r>
          </a:p>
          <a:p>
            <a:pPr algn="l"/>
            <a:r>
              <a:rPr lang="en-US" dirty="0" err="1" smtClean="0">
                <a:solidFill>
                  <a:schemeClr val="bg1"/>
                </a:solidFill>
                <a:latin typeface="Arial Black" pitchFamily="34" charset="0"/>
              </a:rPr>
              <a:t>Tahun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 2022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2420848" cy="2172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858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Apa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yang Paulus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ingin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sampaikan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ketika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berbicara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tentang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Wahyu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Allah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melalui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Yesus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?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Ibrani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1:1-4</a:t>
            </a:r>
            <a:endParaRPr lang="en-US" sz="28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4797152"/>
            <a:ext cx="7128792" cy="1584176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Wahyu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Bapa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dalam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Anak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memberikan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kunci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untuk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memahami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luasnya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Perjanjian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Lama yang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sebenarnya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Yesus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telah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membawa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begitu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banyak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terang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pada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Perjanjian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Lama.</a:t>
            </a:r>
            <a:endParaRPr lang="en-US" sz="24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672" y="1459423"/>
            <a:ext cx="712879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Gill Sans Ultra Bold Condensed" pitchFamily="34" charset="0"/>
              </a:rPr>
              <a:t>Keilahian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Kristus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tidak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pernah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dipertanyakan</a:t>
            </a:r>
            <a:r>
              <a:rPr lang="en-US" sz="3200" dirty="0" smtClean="0">
                <a:latin typeface="Gill Sans Ultra Bold Condensed" pitchFamily="34" charset="0"/>
              </a:rPr>
              <a:t>, </a:t>
            </a:r>
            <a:r>
              <a:rPr lang="en-US" sz="3200" dirty="0" err="1" smtClean="0">
                <a:latin typeface="Gill Sans Ultra Bold Condensed" pitchFamily="34" charset="0"/>
              </a:rPr>
              <a:t>itu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sudah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jelas</a:t>
            </a:r>
            <a:r>
              <a:rPr lang="en-US" sz="3200" dirty="0" smtClean="0">
                <a:latin typeface="Gill Sans Ultra Bold Condensed" pitchFamily="34" charset="0"/>
              </a:rPr>
              <a:t>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9672" y="2690336"/>
            <a:ext cx="7128792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Perjanjian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Lama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adalah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Firman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Allah. Allah yang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sama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yang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berbicara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di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masa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lalu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terus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berbicara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di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masa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sekarang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.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Perjanjian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Lama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mengkomunikasikan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pengetahuan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yang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benar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tentang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kehendak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Allah.  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8" y="1570994"/>
            <a:ext cx="8223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8" y="3232794"/>
            <a:ext cx="8223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3" y="5157192"/>
            <a:ext cx="8223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9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22" y="3939803"/>
            <a:ext cx="6054321" cy="259228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Pekabaran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Allah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kepada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kita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di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dalam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Yesus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tidak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hanya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mencakup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apa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yang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Yesus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katakan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tetapi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juga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apa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yang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Bapa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lakukan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melalui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Dia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dan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kepada-Nya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,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semuanya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untuk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keuntungan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bagi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kita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pada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masa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sekarang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dan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kekekalan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</a:rPr>
              <a:t>.</a:t>
            </a:r>
            <a:endParaRPr lang="en-US" sz="2600" dirty="0">
              <a:solidFill>
                <a:schemeClr val="accent2">
                  <a:lumMod val="50000"/>
                </a:schemeClr>
              </a:solidFill>
              <a:latin typeface="Gill Sans Ultra 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792" y="621847"/>
            <a:ext cx="6192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Yesus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datang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menjadi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Perwakilan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Juruselamat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Dia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menggantikan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pertarungan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mengalahkan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si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ular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Iblis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].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kitab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Yesus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adalah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"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pelopor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"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"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perintis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" orang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percaya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2: 10, 6: 20].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Dia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berjuang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mewakili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396"/>
            <a:ext cx="2231383" cy="309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2" r="27462"/>
          <a:stretch/>
        </p:blipFill>
        <p:spPr bwMode="auto">
          <a:xfrm>
            <a:off x="6710089" y="4005064"/>
            <a:ext cx="2107014" cy="2490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41682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64" y="44523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IA ADALAH CAHAYA KEMULIAAN ALLAH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11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060848"/>
            <a:ext cx="4690864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Ibrani</a:t>
            </a:r>
            <a:r>
              <a:rPr lang="en-US" dirty="0" smtClean="0">
                <a:latin typeface="Eras Bold ITC" pitchFamily="34" charset="0"/>
              </a:rPr>
              <a:t> 1:3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"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Ia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adalah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cahaya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kemuliaan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Allah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dan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gambar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wujud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Allah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dan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menopang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segala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ada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dengan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firman-Nya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penuh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kekuasaan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".</a:t>
            </a:r>
            <a:endParaRPr lang="en-US" dirty="0">
              <a:solidFill>
                <a:srgbClr val="C00000"/>
              </a:solidFill>
              <a:latin typeface="Geometr415 Blk B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43" y="2708920"/>
            <a:ext cx="3603625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36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i-FI" sz="2400" dirty="0" smtClean="0">
                <a:solidFill>
                  <a:schemeClr val="bg1"/>
                </a:solidFill>
                <a:latin typeface="Impact" pitchFamily="34" charset="0"/>
              </a:rPr>
              <a:t>Apa yang Alkitab katakan tentang kemuliaan Allah? Keluaran 24:16-17, Mazmur 4:7, 36:10, 89:16</a:t>
            </a:r>
            <a:endParaRPr lang="en-US" sz="2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60" y="1340768"/>
            <a:ext cx="8435280" cy="5256584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Dalam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Perjanjian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Lama,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kemuliaan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Allah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mengacu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pada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kehadiran-Nya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terlihat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antara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umat-Nya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Kel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. 16: 7;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Kel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. 24: 16, 17;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Im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. 9: 23;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Bil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. 14: 10].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Kehadiran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ini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sering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dikaitkan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terang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atau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pancaran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cahaya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adalah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terang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datang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ke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dunia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untuk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mengungkapkan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kemuliaan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Allah [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Ibr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 1:3;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Yoh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 1:6-9, 14-18; 2 Kor. 4:6].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menampakkan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diri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saat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transfigurasi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. "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Lalu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berubah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rupa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depan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mata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;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wajah-Nya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bercahaya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matahari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pakaian-Nya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menjadi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putih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bersinar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terang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" [Mat. 17: 2].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Sama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matahari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tidak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dapat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dilihat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kecuali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oleh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pancaran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cahayanya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Allah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juga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dikenal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melalui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 Dari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sudut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pandang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kita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keduanya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adalah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satu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Karena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kemuliaan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Allah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adalah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terang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itu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sendiri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tidak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ada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perbedaan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dalam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wujud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nyata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antara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Allah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sama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tidak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ada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perbedaan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antara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cahaya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pancarannya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1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r="17979"/>
          <a:stretch/>
        </p:blipFill>
        <p:spPr bwMode="auto">
          <a:xfrm>
            <a:off x="-40650" y="0"/>
            <a:ext cx="91923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5266928" cy="29523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err="1" smtClean="0">
                <a:latin typeface="Bahnschrift SemiBold Condensed" pitchFamily="34" charset="0"/>
              </a:rPr>
              <a:t>Manusia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membawa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gambar</a:t>
            </a:r>
            <a:r>
              <a:rPr lang="en-US" sz="2600" dirty="0" smtClean="0">
                <a:latin typeface="Bahnschrift SemiBold Condensed" pitchFamily="34" charset="0"/>
              </a:rPr>
              <a:t> Allah </a:t>
            </a:r>
            <a:r>
              <a:rPr lang="en-US" sz="2600" dirty="0" err="1" smtClean="0">
                <a:latin typeface="Bahnschrift SemiBold Condensed" pitchFamily="34" charset="0"/>
              </a:rPr>
              <a:t>tetapi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bukan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esensi-Nya</a:t>
            </a:r>
            <a:r>
              <a:rPr lang="en-US" sz="2600" dirty="0" smtClean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latin typeface="Bahnschrift SemiBold Condensed" pitchFamily="34" charset="0"/>
              </a:rPr>
              <a:t> 1: 26]. </a:t>
            </a:r>
            <a:r>
              <a:rPr lang="en-US" sz="2600" dirty="0" err="1" smtClean="0">
                <a:latin typeface="Bahnschrift SemiBold Condensed" pitchFamily="34" charset="0"/>
              </a:rPr>
              <a:t>Tetapi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Yesus</a:t>
            </a:r>
            <a:r>
              <a:rPr lang="en-US" sz="2600" dirty="0" smtClean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Anak</a:t>
            </a:r>
            <a:r>
              <a:rPr lang="en-US" sz="2600" dirty="0" smtClean="0">
                <a:latin typeface="Bahnschrift SemiBold Condensed" pitchFamily="34" charset="0"/>
              </a:rPr>
              <a:t>], </a:t>
            </a:r>
            <a:r>
              <a:rPr lang="en-US" sz="2600" dirty="0" err="1" smtClean="0">
                <a:latin typeface="Bahnschrift SemiBold Condensed" pitchFamily="34" charset="0"/>
              </a:rPr>
              <a:t>memiliki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esensi</a:t>
            </a:r>
            <a:r>
              <a:rPr lang="en-US" sz="2600" dirty="0" smtClean="0">
                <a:latin typeface="Bahnschrift SemiBold Condensed" pitchFamily="34" charset="0"/>
              </a:rPr>
              <a:t> yang </a:t>
            </a:r>
            <a:r>
              <a:rPr lang="en-US" sz="2600" dirty="0" err="1" smtClean="0">
                <a:latin typeface="Bahnschrift SemiBold Condensed" pitchFamily="34" charset="0"/>
              </a:rPr>
              <a:t>sama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dengan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Bapa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r>
              <a:rPr lang="en-US" sz="2600" dirty="0" err="1" smtClean="0">
                <a:latin typeface="Bahnschrift SemiBold Condensed" pitchFamily="34" charset="0"/>
              </a:rPr>
              <a:t>Tidak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heran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bahwa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Yesus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berkata</a:t>
            </a:r>
            <a:r>
              <a:rPr lang="en-US" sz="2600" dirty="0" smtClean="0">
                <a:latin typeface="Gill Sans Ultra Bold Condensed" pitchFamily="34" charset="0"/>
              </a:rPr>
              <a:t>, "</a:t>
            </a:r>
            <a:r>
              <a:rPr lang="en-US" sz="2600" dirty="0" err="1" smtClean="0">
                <a:latin typeface="Gill Sans Ultra Bold Condensed" pitchFamily="34" charset="0"/>
              </a:rPr>
              <a:t>Barangsiapa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telah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melihat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Aku</a:t>
            </a:r>
            <a:r>
              <a:rPr lang="en-US" sz="2600" dirty="0" smtClean="0">
                <a:latin typeface="Gill Sans Ultra Bold Condensed" pitchFamily="34" charset="0"/>
              </a:rPr>
              <a:t>, </a:t>
            </a:r>
            <a:r>
              <a:rPr lang="en-US" sz="2600" dirty="0" err="1" smtClean="0">
                <a:latin typeface="Gill Sans Ultra Bold Condensed" pitchFamily="34" charset="0"/>
              </a:rPr>
              <a:t>ia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telah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melihat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Bapa</a:t>
            </a:r>
            <a:r>
              <a:rPr lang="en-US" sz="2600" dirty="0" smtClean="0">
                <a:latin typeface="Gill Sans Ultra Bold Condensed" pitchFamily="34" charset="0"/>
              </a:rPr>
              <a:t>" [</a:t>
            </a:r>
            <a:r>
              <a:rPr lang="en-US" sz="2600" dirty="0" err="1" smtClean="0">
                <a:latin typeface="Gill Sans Ultra Bold Condensed" pitchFamily="34" charset="0"/>
              </a:rPr>
              <a:t>Yohanes</a:t>
            </a:r>
            <a:r>
              <a:rPr lang="en-US" sz="2600" dirty="0" smtClean="0">
                <a:latin typeface="Gill Sans Ultra Bold Condensed" pitchFamily="34" charset="0"/>
              </a:rPr>
              <a:t> 14: 9].</a:t>
            </a:r>
            <a:endParaRPr lang="en-US" sz="2600" dirty="0">
              <a:latin typeface="Gill Sans Ultra 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620688"/>
            <a:ext cx="604867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/>
              <a:t>Dalam</a:t>
            </a:r>
            <a:r>
              <a:rPr lang="en-US" sz="2600" dirty="0" smtClean="0"/>
              <a:t> </a:t>
            </a:r>
            <a:r>
              <a:rPr lang="en-US" sz="2600" dirty="0" err="1" smtClean="0"/>
              <a:t>kitab</a:t>
            </a:r>
            <a:r>
              <a:rPr lang="en-US" sz="2600" dirty="0" smtClean="0"/>
              <a:t> </a:t>
            </a:r>
            <a:r>
              <a:rPr lang="en-US" sz="2600" dirty="0" err="1" smtClean="0"/>
              <a:t>Ibrani</a:t>
            </a:r>
            <a:r>
              <a:rPr lang="en-US" sz="2600" dirty="0" smtClean="0"/>
              <a:t>, </a:t>
            </a:r>
            <a:r>
              <a:rPr lang="en-US" sz="2600" dirty="0" err="1" smtClean="0"/>
              <a:t>Yesus</a:t>
            </a:r>
            <a:r>
              <a:rPr lang="en-US" sz="2600" dirty="0" smtClean="0"/>
              <a:t> </a:t>
            </a:r>
            <a:r>
              <a:rPr lang="en-US" sz="2600" dirty="0" err="1" smtClean="0"/>
              <a:t>disebut</a:t>
            </a:r>
            <a:r>
              <a:rPr lang="en-US" sz="2600" dirty="0" smtClean="0"/>
              <a:t> "</a:t>
            </a:r>
            <a:r>
              <a:rPr lang="en-US" sz="2600" dirty="0" err="1" smtClean="0"/>
              <a:t>representasi</a:t>
            </a:r>
            <a:r>
              <a:rPr lang="en-US" sz="2600" dirty="0" smtClean="0"/>
              <a:t> yang </a:t>
            </a:r>
            <a:r>
              <a:rPr lang="en-US" sz="2600" dirty="0" err="1" smtClean="0"/>
              <a:t>tepat</a:t>
            </a:r>
            <a:r>
              <a:rPr lang="en-US" sz="2600" dirty="0" smtClean="0"/>
              <a:t>" </a:t>
            </a:r>
            <a:r>
              <a:rPr lang="en-US" sz="2600" dirty="0" err="1" smtClean="0"/>
              <a:t>dari</a:t>
            </a:r>
            <a:r>
              <a:rPr lang="en-US" sz="2600" dirty="0" smtClean="0"/>
              <a:t> </a:t>
            </a:r>
            <a:r>
              <a:rPr lang="en-US" sz="2600" dirty="0" err="1" smtClean="0"/>
              <a:t>substansi</a:t>
            </a:r>
            <a:r>
              <a:rPr lang="en-US" sz="2600" dirty="0" smtClean="0"/>
              <a:t> </a:t>
            </a:r>
            <a:r>
              <a:rPr lang="en-US" sz="2600" dirty="0" err="1" smtClean="0"/>
              <a:t>Bapa</a:t>
            </a:r>
            <a:r>
              <a:rPr lang="en-US" sz="2600" dirty="0" smtClean="0"/>
              <a:t> [</a:t>
            </a:r>
            <a:r>
              <a:rPr lang="en-US" sz="2600" dirty="0" err="1" smtClean="0"/>
              <a:t>Ibrani</a:t>
            </a:r>
            <a:r>
              <a:rPr lang="en-US" sz="2600" dirty="0" smtClean="0"/>
              <a:t> 1:3]. </a:t>
            </a:r>
            <a:r>
              <a:rPr lang="en-US" sz="2600" dirty="0" err="1" smtClean="0"/>
              <a:t>Inti</a:t>
            </a:r>
            <a:r>
              <a:rPr lang="en-US" sz="2600" dirty="0" smtClean="0"/>
              <a:t> </a:t>
            </a:r>
            <a:r>
              <a:rPr lang="en-US" sz="2600" dirty="0" err="1" smtClean="0"/>
              <a:t>dari</a:t>
            </a:r>
            <a:r>
              <a:rPr lang="en-US" sz="2600" dirty="0" smtClean="0"/>
              <a:t> </a:t>
            </a:r>
            <a:r>
              <a:rPr lang="en-US" sz="2600" dirty="0" err="1" smtClean="0"/>
              <a:t>metafora</a:t>
            </a:r>
            <a:r>
              <a:rPr lang="en-US" sz="2600" dirty="0" smtClean="0"/>
              <a:t> </a:t>
            </a:r>
            <a:r>
              <a:rPr lang="en-US" sz="2600" dirty="0" err="1" smtClean="0"/>
              <a:t>ini</a:t>
            </a:r>
            <a:r>
              <a:rPr lang="en-US" sz="2600" dirty="0" smtClean="0"/>
              <a:t> </a:t>
            </a:r>
            <a:r>
              <a:rPr lang="en-US" sz="2600" dirty="0" err="1" smtClean="0"/>
              <a:t>adalah</a:t>
            </a:r>
            <a:r>
              <a:rPr lang="en-US" sz="2600" dirty="0" smtClean="0"/>
              <a:t> </a:t>
            </a:r>
            <a:r>
              <a:rPr lang="en-US" sz="2600" dirty="0" err="1" smtClean="0"/>
              <a:t>bahwa</a:t>
            </a:r>
            <a:r>
              <a:rPr lang="en-US" sz="2600" dirty="0" smtClean="0"/>
              <a:t> </a:t>
            </a:r>
            <a:r>
              <a:rPr lang="en-US" sz="2600" dirty="0" err="1" smtClean="0">
                <a:latin typeface="Berlin Sans FB Demi" pitchFamily="34" charset="0"/>
              </a:rPr>
              <a:t>ada</a:t>
            </a:r>
            <a:r>
              <a:rPr lang="en-US" sz="2600" dirty="0" smtClean="0">
                <a:latin typeface="Berlin Sans FB Demi" pitchFamily="34" charset="0"/>
              </a:rPr>
              <a:t> </a:t>
            </a:r>
            <a:r>
              <a:rPr lang="en-US" sz="2600" dirty="0" err="1" smtClean="0">
                <a:latin typeface="Berlin Sans FB Demi" pitchFamily="34" charset="0"/>
              </a:rPr>
              <a:t>persesuaian</a:t>
            </a:r>
            <a:r>
              <a:rPr lang="en-US" sz="2600" dirty="0" smtClean="0">
                <a:latin typeface="Berlin Sans FB Demi" pitchFamily="34" charset="0"/>
              </a:rPr>
              <a:t> yang </a:t>
            </a:r>
            <a:r>
              <a:rPr lang="en-US" sz="2600" dirty="0" err="1" smtClean="0">
                <a:latin typeface="Berlin Sans FB Demi" pitchFamily="34" charset="0"/>
              </a:rPr>
              <a:t>sempurna</a:t>
            </a:r>
            <a:r>
              <a:rPr lang="en-US" sz="2600" dirty="0" smtClean="0">
                <a:latin typeface="Berlin Sans FB Demi" pitchFamily="34" charset="0"/>
              </a:rPr>
              <a:t> </a:t>
            </a:r>
            <a:r>
              <a:rPr lang="en-US" sz="2600" dirty="0" err="1" smtClean="0">
                <a:latin typeface="Berlin Sans FB Demi" pitchFamily="34" charset="0"/>
              </a:rPr>
              <a:t>dalam</a:t>
            </a:r>
            <a:r>
              <a:rPr lang="en-US" sz="2600" dirty="0" smtClean="0">
                <a:latin typeface="Berlin Sans FB Demi" pitchFamily="34" charset="0"/>
              </a:rPr>
              <a:t> </a:t>
            </a:r>
            <a:r>
              <a:rPr lang="en-US" sz="2600" dirty="0" err="1" smtClean="0">
                <a:latin typeface="Berlin Sans FB Demi" pitchFamily="34" charset="0"/>
              </a:rPr>
              <a:t>wujud</a:t>
            </a:r>
            <a:r>
              <a:rPr lang="en-US" sz="2600" dirty="0" smtClean="0">
                <a:latin typeface="Berlin Sans FB Demi" pitchFamily="34" charset="0"/>
              </a:rPr>
              <a:t> </a:t>
            </a:r>
            <a:r>
              <a:rPr lang="en-US" sz="2600" dirty="0" err="1" smtClean="0">
                <a:latin typeface="Berlin Sans FB Demi" pitchFamily="34" charset="0"/>
              </a:rPr>
              <a:t>atau</a:t>
            </a:r>
            <a:r>
              <a:rPr lang="en-US" sz="2600" dirty="0" smtClean="0">
                <a:latin typeface="Berlin Sans FB Demi" pitchFamily="34" charset="0"/>
              </a:rPr>
              <a:t> </a:t>
            </a:r>
            <a:r>
              <a:rPr lang="en-US" sz="2600" dirty="0" err="1" smtClean="0">
                <a:latin typeface="Berlin Sans FB Demi" pitchFamily="34" charset="0"/>
              </a:rPr>
              <a:t>esensi</a:t>
            </a:r>
            <a:r>
              <a:rPr lang="en-US" sz="2600" dirty="0" smtClean="0">
                <a:latin typeface="Berlin Sans FB Demi" pitchFamily="34" charset="0"/>
              </a:rPr>
              <a:t> </a:t>
            </a:r>
            <a:r>
              <a:rPr lang="en-US" sz="2600" dirty="0" err="1" smtClean="0">
                <a:latin typeface="Berlin Sans FB Demi" pitchFamily="34" charset="0"/>
              </a:rPr>
              <a:t>antara</a:t>
            </a:r>
            <a:r>
              <a:rPr lang="en-US" sz="2600" dirty="0" smtClean="0">
                <a:latin typeface="Berlin Sans FB Demi" pitchFamily="34" charset="0"/>
              </a:rPr>
              <a:t> </a:t>
            </a:r>
            <a:r>
              <a:rPr lang="en-US" sz="2600" dirty="0" err="1" smtClean="0">
                <a:latin typeface="Berlin Sans FB Demi" pitchFamily="34" charset="0"/>
              </a:rPr>
              <a:t>Bapa</a:t>
            </a:r>
            <a:r>
              <a:rPr lang="en-US" sz="2600" dirty="0" smtClean="0">
                <a:latin typeface="Berlin Sans FB Demi" pitchFamily="34" charset="0"/>
              </a:rPr>
              <a:t> </a:t>
            </a:r>
            <a:r>
              <a:rPr lang="en-US" sz="2600" dirty="0" err="1" smtClean="0">
                <a:latin typeface="Berlin Sans FB Demi" pitchFamily="34" charset="0"/>
              </a:rPr>
              <a:t>dan</a:t>
            </a:r>
            <a:r>
              <a:rPr lang="en-US" sz="2600" dirty="0" smtClean="0">
                <a:latin typeface="Berlin Sans FB Demi" pitchFamily="34" charset="0"/>
              </a:rPr>
              <a:t> </a:t>
            </a:r>
            <a:r>
              <a:rPr lang="en-US" sz="2600" dirty="0" err="1" smtClean="0">
                <a:latin typeface="Berlin Sans FB Demi" pitchFamily="34" charset="0"/>
              </a:rPr>
              <a:t>Anak</a:t>
            </a:r>
            <a:r>
              <a:rPr lang="en-US" sz="2600" dirty="0" smtClean="0">
                <a:latin typeface="Berlin Sans FB Dem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2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74846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FFFF00"/>
                </a:solidFill>
                <a:latin typeface="Impact" pitchFamily="34" charset="0"/>
              </a:rPr>
              <a:t>MELALUI </a:t>
            </a:r>
            <a:r>
              <a:rPr lang="pt-BR" sz="3200" dirty="0">
                <a:solidFill>
                  <a:srgbClr val="FFFF00"/>
                </a:solidFill>
                <a:latin typeface="Impact" pitchFamily="34" charset="0"/>
              </a:rPr>
              <a:t>SIAPA DIA MEMBUAT ALAM </a:t>
            </a:r>
            <a:r>
              <a:rPr lang="pt-BR" sz="3200" dirty="0" smtClean="0">
                <a:solidFill>
                  <a:srgbClr val="FFFF00"/>
                </a:solidFill>
                <a:latin typeface="Impact" pitchFamily="34" charset="0"/>
              </a:rPr>
              <a:t>SEMESTA</a:t>
            </a: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2800" dirty="0">
                <a:solidFill>
                  <a:schemeClr val="bg1"/>
                </a:solidFill>
                <a:latin typeface="Bernard MT Condensed" pitchFamily="18" charset="0"/>
              </a:rPr>
              <a:t>Rabu, 12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907" y="4005064"/>
            <a:ext cx="6231325" cy="24482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Paulus </a:t>
            </a:r>
            <a:r>
              <a:rPr lang="en-US" dirty="0" err="1"/>
              <a:t>menuliskan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 </a:t>
            </a:r>
            <a:r>
              <a:rPr lang="en-US" dirty="0" err="1"/>
              <a:t>Ibrani</a:t>
            </a:r>
            <a:r>
              <a:rPr lang="en-US" dirty="0"/>
              <a:t> 1:2 </a:t>
            </a:r>
            <a:r>
              <a:rPr lang="en-US" sz="3100" dirty="0">
                <a:latin typeface="Britannic Bold" pitchFamily="34" charset="0"/>
              </a:rPr>
              <a:t>..."</a:t>
            </a:r>
            <a:r>
              <a:rPr lang="en-US" sz="3100" dirty="0" err="1">
                <a:latin typeface="Britannic Bold" pitchFamily="34" charset="0"/>
              </a:rPr>
              <a:t>maka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pada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zaman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akhir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ini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Ia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telah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berbicara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kepada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kita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dengan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perantaraan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Anak-Nya</a:t>
            </a:r>
            <a:r>
              <a:rPr lang="en-US" sz="3100" dirty="0">
                <a:latin typeface="Britannic Bold" pitchFamily="34" charset="0"/>
              </a:rPr>
              <a:t>, yang </a:t>
            </a:r>
            <a:r>
              <a:rPr lang="en-US" sz="3100" dirty="0" err="1">
                <a:latin typeface="Britannic Bold" pitchFamily="34" charset="0"/>
              </a:rPr>
              <a:t>telah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Ia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tetapkan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sebagai</a:t>
            </a:r>
            <a:r>
              <a:rPr lang="en-US" sz="3100" dirty="0">
                <a:latin typeface="Britannic Bold" pitchFamily="34" charset="0"/>
              </a:rPr>
              <a:t> yang </a:t>
            </a:r>
            <a:r>
              <a:rPr lang="en-US" sz="3100" dirty="0" err="1">
                <a:latin typeface="Britannic Bold" pitchFamily="34" charset="0"/>
              </a:rPr>
              <a:t>berhak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menerima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segala</a:t>
            </a:r>
            <a:r>
              <a:rPr lang="en-US" sz="3100" dirty="0">
                <a:latin typeface="Britannic Bold" pitchFamily="34" charset="0"/>
              </a:rPr>
              <a:t> yang </a:t>
            </a:r>
            <a:r>
              <a:rPr lang="en-US" sz="3100" dirty="0" err="1">
                <a:latin typeface="Britannic Bold" pitchFamily="34" charset="0"/>
              </a:rPr>
              <a:t>ada</a:t>
            </a:r>
            <a:r>
              <a:rPr lang="en-US" sz="3100" dirty="0">
                <a:latin typeface="Britannic Bold" pitchFamily="34" charset="0"/>
              </a:rPr>
              <a:t>. </a:t>
            </a:r>
            <a:r>
              <a:rPr lang="en-US" sz="3100" dirty="0" err="1">
                <a:latin typeface="Britannic Bold" pitchFamily="34" charset="0"/>
              </a:rPr>
              <a:t>Oleh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Dia</a:t>
            </a:r>
            <a:r>
              <a:rPr lang="en-US" sz="3100" dirty="0">
                <a:latin typeface="Britannic Bold" pitchFamily="34" charset="0"/>
              </a:rPr>
              <a:t> Allah </a:t>
            </a:r>
            <a:r>
              <a:rPr lang="en-US" sz="3100" dirty="0" err="1">
                <a:latin typeface="Britannic Bold" pitchFamily="34" charset="0"/>
              </a:rPr>
              <a:t>telah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menjadikan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alam</a:t>
            </a:r>
            <a:r>
              <a:rPr lang="en-US" sz="3100" dirty="0">
                <a:latin typeface="Britannic Bold" pitchFamily="34" charset="0"/>
              </a:rPr>
              <a:t> </a:t>
            </a:r>
            <a:r>
              <a:rPr lang="en-US" sz="3100" dirty="0" err="1">
                <a:latin typeface="Britannic Bold" pitchFamily="34" charset="0"/>
              </a:rPr>
              <a:t>semesta</a:t>
            </a:r>
            <a:r>
              <a:rPr lang="en-US" sz="3100" dirty="0">
                <a:latin typeface="Britannic Bold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5776" y="1796219"/>
            <a:ext cx="6408712" cy="1569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Dalam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Perjanjian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Lama Allah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menegaskan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bahwa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Dia-lah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menciptakan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dunia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bahwa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Dia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adalah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satu-satunya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TUHAN [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Yesaya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44:24, 45:18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Nehemia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9:6].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r="13283" b="16237"/>
          <a:stretch/>
        </p:blipFill>
        <p:spPr bwMode="auto">
          <a:xfrm>
            <a:off x="401911" y="1513308"/>
            <a:ext cx="1868136" cy="2135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r="11757"/>
          <a:stretch/>
        </p:blipFill>
        <p:spPr bwMode="auto">
          <a:xfrm>
            <a:off x="6300192" y="3861048"/>
            <a:ext cx="2519504" cy="1866089"/>
          </a:xfrm>
          <a:prstGeom prst="teardrop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4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Bagaimana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kita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memahami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bahwa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Allah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menciptakan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alam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semesta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"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melalui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"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Yesus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sedangkan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Yesus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sendiri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ritannic Bold" pitchFamily="34" charset="0"/>
              </a:rPr>
              <a:t>adalah</a:t>
            </a:r>
            <a:r>
              <a:rPr lang="en-US" sz="2400" dirty="0">
                <a:solidFill>
                  <a:srgbClr val="FFFF00"/>
                </a:solidFill>
                <a:latin typeface="Britannic Bold" pitchFamily="34" charset="0"/>
              </a:rPr>
              <a:t> Allah?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5256584"/>
          </a:xfr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Bagi</a:t>
            </a:r>
            <a:r>
              <a:rPr lang="en-US" sz="2400" dirty="0" smtClean="0"/>
              <a:t> </a:t>
            </a:r>
            <a:r>
              <a:rPr lang="en-US" sz="2400" dirty="0"/>
              <a:t>Paulus, </a:t>
            </a:r>
            <a:r>
              <a:rPr lang="en-US" sz="2400" dirty="0" err="1"/>
              <a:t>Yesus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Tuhan</a:t>
            </a:r>
            <a:r>
              <a:rPr lang="en-US" sz="2400" dirty="0"/>
              <a:t> yang </a:t>
            </a:r>
            <a:r>
              <a:rPr lang="en-US" sz="2400" dirty="0" err="1"/>
              <a:t>menciptakan</a:t>
            </a:r>
            <a:r>
              <a:rPr lang="en-US" sz="2400" dirty="0"/>
              <a:t> </a:t>
            </a:r>
            <a:r>
              <a:rPr lang="en-US" sz="2400" dirty="0" err="1"/>
              <a:t>dunia</a:t>
            </a:r>
            <a:r>
              <a:rPr lang="en-US" sz="2400" dirty="0"/>
              <a:t>;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penolong</a:t>
            </a:r>
            <a:r>
              <a:rPr lang="en-US" sz="2400" dirty="0"/>
              <a:t>. </a:t>
            </a:r>
            <a:r>
              <a:rPr lang="en-US" sz="2400" dirty="0" err="1"/>
              <a:t>Ibrani</a:t>
            </a:r>
            <a:r>
              <a:rPr lang="en-US" sz="2400" dirty="0"/>
              <a:t> 1:10 </a:t>
            </a:r>
            <a:r>
              <a:rPr lang="en-US" sz="2400" dirty="0" err="1"/>
              <a:t>mengatakan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Yesus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Tuhan</a:t>
            </a:r>
            <a:r>
              <a:rPr lang="en-US" sz="2400" dirty="0"/>
              <a:t> yang </a:t>
            </a:r>
            <a:r>
              <a:rPr lang="en-US" sz="2400" dirty="0" err="1"/>
              <a:t>menciptakan</a:t>
            </a:r>
            <a:r>
              <a:rPr lang="en-US" sz="2400" dirty="0"/>
              <a:t> </a:t>
            </a:r>
            <a:r>
              <a:rPr lang="en-US" sz="2400" dirty="0" err="1"/>
              <a:t>bumi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langit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Paulus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menerapkan</a:t>
            </a:r>
            <a:r>
              <a:rPr lang="en-US" sz="2400" dirty="0"/>
              <a:t> </a:t>
            </a:r>
            <a:r>
              <a:rPr lang="en-US" sz="2400" dirty="0" err="1"/>
              <a:t>kepada-Nya</a:t>
            </a:r>
            <a:r>
              <a:rPr lang="en-US" sz="2400" dirty="0"/>
              <a:t> </a:t>
            </a:r>
            <a:r>
              <a:rPr lang="en-US" sz="2400" dirty="0" err="1"/>
              <a:t>apa</a:t>
            </a:r>
            <a:r>
              <a:rPr lang="en-US" sz="2400" dirty="0"/>
              <a:t> yang </a:t>
            </a:r>
            <a:r>
              <a:rPr lang="en-US" sz="2400" dirty="0" err="1"/>
              <a:t>Mazmur</a:t>
            </a:r>
            <a:r>
              <a:rPr lang="en-US" sz="2400" dirty="0"/>
              <a:t> 102: 26-28 </a:t>
            </a:r>
            <a:r>
              <a:rPr lang="en-US" sz="2400" dirty="0" err="1"/>
              <a:t>katakan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Tuhan</a:t>
            </a:r>
            <a:r>
              <a:rPr lang="en-US" sz="2400" dirty="0"/>
              <a:t> [YHWH]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Pencipta</a:t>
            </a:r>
            <a:r>
              <a:rPr lang="en-US" sz="2400" dirty="0"/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Ibrani</a:t>
            </a:r>
            <a:r>
              <a:rPr lang="en-US" sz="2400" dirty="0" smtClean="0"/>
              <a:t> </a:t>
            </a:r>
            <a:r>
              <a:rPr lang="en-US" sz="2400" dirty="0"/>
              <a:t>2: 10 </a:t>
            </a:r>
            <a:r>
              <a:rPr lang="en-US" sz="2400" dirty="0" err="1"/>
              <a:t>mengatakan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alam</a:t>
            </a:r>
            <a:r>
              <a:rPr lang="en-US" sz="2400" dirty="0"/>
              <a:t> </a:t>
            </a:r>
            <a:r>
              <a:rPr lang="en-US" sz="2400" dirty="0" err="1"/>
              <a:t>semesta</a:t>
            </a:r>
            <a:r>
              <a:rPr lang="en-US" sz="2400" dirty="0"/>
              <a:t> </a:t>
            </a:r>
            <a:r>
              <a:rPr lang="en-US" sz="2400" dirty="0" err="1"/>
              <a:t>diciptakan</a:t>
            </a:r>
            <a:r>
              <a:rPr lang="en-US" sz="2400" dirty="0"/>
              <a:t> "</a:t>
            </a:r>
            <a:r>
              <a:rPr lang="en-US" sz="2400" dirty="0" err="1"/>
              <a:t>oleh</a:t>
            </a:r>
            <a:r>
              <a:rPr lang="en-US" sz="2400" dirty="0"/>
              <a:t>" </a:t>
            </a:r>
            <a:r>
              <a:rPr lang="en-US" sz="2400" dirty="0" err="1"/>
              <a:t>atau</a:t>
            </a:r>
            <a:r>
              <a:rPr lang="en-US" sz="2400" dirty="0"/>
              <a:t> "</a:t>
            </a:r>
            <a:r>
              <a:rPr lang="en-US" sz="2400" dirty="0" err="1"/>
              <a:t>melalui</a:t>
            </a:r>
            <a:r>
              <a:rPr lang="en-US" sz="2400" dirty="0"/>
              <a:t>" </a:t>
            </a:r>
            <a:r>
              <a:rPr lang="en-US" sz="2400" dirty="0" err="1"/>
              <a:t>Bapa</a:t>
            </a:r>
            <a:r>
              <a:rPr lang="en-US" sz="2400" dirty="0"/>
              <a:t>. [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ekspresi</a:t>
            </a:r>
            <a:r>
              <a:rPr lang="en-US" sz="2400" dirty="0"/>
              <a:t> yang </a:t>
            </a:r>
            <a:r>
              <a:rPr lang="en-US" sz="2400" dirty="0" err="1"/>
              <a:t>sama</a:t>
            </a:r>
            <a:r>
              <a:rPr lang="en-US" sz="2400" dirty="0"/>
              <a:t> yang </a:t>
            </a:r>
            <a:r>
              <a:rPr lang="en-US" sz="2400" dirty="0" err="1"/>
              <a:t>diterapkan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Yesus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Ibrani</a:t>
            </a:r>
            <a:r>
              <a:rPr lang="en-US" sz="2400" dirty="0"/>
              <a:t> 1:2]. </a:t>
            </a:r>
            <a:r>
              <a:rPr lang="en-US" sz="2400" dirty="0" err="1"/>
              <a:t>Jadi</a:t>
            </a:r>
            <a:r>
              <a:rPr lang="en-US" sz="2400" dirty="0"/>
              <a:t>, </a:t>
            </a:r>
            <a:r>
              <a:rPr lang="en-US" sz="2400" dirty="0" err="1"/>
              <a:t>Bapa</a:t>
            </a:r>
            <a:r>
              <a:rPr lang="en-US" sz="2400" dirty="0"/>
              <a:t> </a:t>
            </a:r>
            <a:r>
              <a:rPr lang="en-US" sz="2400" dirty="0" err="1"/>
              <a:t>menciptakan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Yesus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menciptakan</a:t>
            </a:r>
            <a:r>
              <a:rPr lang="en-US" sz="2400" dirty="0"/>
              <a:t> [</a:t>
            </a:r>
            <a:r>
              <a:rPr lang="en-US" sz="2400" dirty="0" err="1"/>
              <a:t>Ibr</a:t>
            </a:r>
            <a:r>
              <a:rPr lang="en-US" sz="2400" dirty="0"/>
              <a:t>. 1: 2, 10; </a:t>
            </a:r>
            <a:r>
              <a:rPr lang="en-US" sz="2400" dirty="0" err="1"/>
              <a:t>Ibr</a:t>
            </a:r>
            <a:r>
              <a:rPr lang="en-US" sz="2400" dirty="0"/>
              <a:t>. 2: 10]. Ada </a:t>
            </a:r>
            <a:r>
              <a:rPr lang="en-US" sz="2400" dirty="0" err="1"/>
              <a:t>kesepakatan</a:t>
            </a:r>
            <a:r>
              <a:rPr lang="en-US" sz="2400" dirty="0"/>
              <a:t> yang </a:t>
            </a:r>
            <a:r>
              <a:rPr lang="en-US" sz="2400" dirty="0" err="1"/>
              <a:t>sempurna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Bapa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tujuan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aktivitas</a:t>
            </a:r>
            <a:r>
              <a:rPr lang="en-US" sz="2400" dirty="0"/>
              <a:t>.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misteri</a:t>
            </a:r>
            <a:r>
              <a:rPr lang="en-US" sz="2400" dirty="0"/>
              <a:t> </a:t>
            </a:r>
            <a:r>
              <a:rPr lang="en-US" sz="2400" dirty="0" err="1"/>
              <a:t>Trinitas</a:t>
            </a:r>
            <a:r>
              <a:rPr lang="en-US" sz="2400" dirty="0"/>
              <a:t>. </a:t>
            </a:r>
            <a:r>
              <a:rPr lang="en-US" sz="2400" dirty="0" err="1"/>
              <a:t>Yesus</a:t>
            </a:r>
            <a:r>
              <a:rPr lang="en-US" sz="2400" dirty="0"/>
              <a:t> </a:t>
            </a:r>
            <a:r>
              <a:rPr lang="en-US" sz="2400" dirty="0" err="1"/>
              <a:t>menciptakan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Bapa</a:t>
            </a:r>
            <a:r>
              <a:rPr lang="en-US" sz="2400" dirty="0"/>
              <a:t> </a:t>
            </a:r>
            <a:r>
              <a:rPr lang="en-US" sz="2400" dirty="0" err="1"/>
              <a:t>menciptakan</a:t>
            </a:r>
            <a:r>
              <a:rPr lang="en-US" sz="2400" dirty="0"/>
              <a:t>, </a:t>
            </a:r>
            <a:r>
              <a:rPr lang="en-US" sz="2400" dirty="0" err="1"/>
              <a:t>tetapi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Pencipta</a:t>
            </a:r>
            <a:r>
              <a:rPr lang="en-US" sz="2400" dirty="0"/>
              <a:t>, Allah yang </a:t>
            </a:r>
            <a:r>
              <a:rPr lang="en-US" sz="2400" dirty="0" err="1"/>
              <a:t>menyiratkan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Yesus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5121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458" y="5805264"/>
            <a:ext cx="8229600" cy="7920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Kisah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Para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Rasul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17:28 "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Sebab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hidup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bergerak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ada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......".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244205"/>
            <a:ext cx="6840760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Di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samping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Yesus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sebagai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Pencipta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alam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semesta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Dia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juga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adalah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Hakim [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Ibrani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4:13].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Wewenangnya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untuk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memerintah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menghakimi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berasal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dari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fakta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bahwa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Allah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menciptakan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segala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sesuatu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memelihara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alam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 Condensed" pitchFamily="34" charset="0"/>
              </a:rPr>
              <a:t>semesta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Yesaya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Bahnschrift SemiBold Condensed" pitchFamily="34" charset="0"/>
              </a:rPr>
              <a:t>44:24- 28].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7824" y="2060848"/>
            <a:ext cx="5876412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/>
              <a:t>Yesus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pemelihara</a:t>
            </a:r>
            <a:r>
              <a:rPr lang="en-US" sz="2400" dirty="0"/>
              <a:t> </a:t>
            </a:r>
            <a:r>
              <a:rPr lang="en-US" sz="2400" dirty="0" err="1"/>
              <a:t>alam</a:t>
            </a:r>
            <a:r>
              <a:rPr lang="en-US" sz="2400" dirty="0"/>
              <a:t> </a:t>
            </a:r>
            <a:r>
              <a:rPr lang="en-US" sz="2400" dirty="0" err="1"/>
              <a:t>semesta</a:t>
            </a:r>
            <a:r>
              <a:rPr lang="en-US" sz="2400" dirty="0"/>
              <a:t> [</a:t>
            </a:r>
            <a:r>
              <a:rPr lang="en-US" sz="2400" dirty="0" err="1"/>
              <a:t>Ibrani</a:t>
            </a:r>
            <a:r>
              <a:rPr lang="en-US" sz="2400" dirty="0"/>
              <a:t> 1:3, </a:t>
            </a:r>
            <a:r>
              <a:rPr lang="en-US" sz="2400" dirty="0" err="1"/>
              <a:t>Kolose</a:t>
            </a:r>
            <a:r>
              <a:rPr lang="en-US" sz="2400" dirty="0"/>
              <a:t> 1:17].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demikian</a:t>
            </a:r>
            <a:r>
              <a:rPr lang="en-US" sz="2400" dirty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mengerti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tidak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hanya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menciptakan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tetapi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juga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menopang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Setiap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napas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setiap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detak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jantung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setiap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saat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keberadaan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didasarkan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di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dalam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Dia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dasar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dari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semua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keberadaan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ciptaan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389197" cy="33448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/>
          <a:stretch/>
        </p:blipFill>
        <p:spPr bwMode="auto">
          <a:xfrm>
            <a:off x="6876256" y="75446"/>
            <a:ext cx="1987980" cy="1738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7326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>ENGKAU </a:t>
            </a:r>
            <a:r>
              <a:rPr lang="en-US" sz="3600" dirty="0">
                <a:solidFill>
                  <a:srgbClr val="FFFF00"/>
                </a:solidFill>
                <a:latin typeface="Impact" pitchFamily="34" charset="0"/>
              </a:rPr>
              <a:t>TELAH KUPERANAKKAN PADA HARI </a:t>
            </a:r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>INI</a:t>
            </a:r>
            <a:b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Bernard MT Condensed" pitchFamily="18" charset="0"/>
              </a:rPr>
              <a:t>Kamis</a:t>
            </a:r>
            <a:r>
              <a:rPr lang="en-US" sz="3100" dirty="0">
                <a:solidFill>
                  <a:schemeClr val="bg1"/>
                </a:solidFill>
                <a:latin typeface="Bernard MT Condensed" pitchFamily="18" charset="0"/>
              </a:rPr>
              <a:t>, 13 </a:t>
            </a:r>
            <a:r>
              <a:rPr lang="en-US" sz="3100" dirty="0" err="1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31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5410944" cy="42813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Eras Bold ITC" pitchFamily="34" charset="0"/>
              </a:rPr>
              <a:t>Ibrani</a:t>
            </a:r>
            <a:r>
              <a:rPr lang="en-US" dirty="0">
                <a:latin typeface="Eras Bold ITC" pitchFamily="34" charset="0"/>
              </a:rPr>
              <a:t> 1:5 </a:t>
            </a:r>
            <a:endParaRPr lang="en-US" dirty="0" smtClean="0"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Berlin Sans FB Demi" pitchFamily="34" charset="0"/>
              </a:rPr>
              <a:t>Karena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kepada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siapakah</a:t>
            </a:r>
            <a:r>
              <a:rPr lang="en-US" dirty="0">
                <a:latin typeface="Berlin Sans FB Demi" pitchFamily="34" charset="0"/>
              </a:rPr>
              <a:t> di </a:t>
            </a:r>
            <a:r>
              <a:rPr lang="en-US" dirty="0" err="1">
                <a:latin typeface="Berlin Sans FB Demi" pitchFamily="34" charset="0"/>
              </a:rPr>
              <a:t>antara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malaikat-malaikat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itu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pernah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Ia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katakan</a:t>
            </a:r>
            <a:r>
              <a:rPr lang="en-US" dirty="0">
                <a:latin typeface="Berlin Sans FB Demi" pitchFamily="34" charset="0"/>
              </a:rPr>
              <a:t>: "</a:t>
            </a:r>
            <a:r>
              <a:rPr lang="en-US" dirty="0" err="1">
                <a:latin typeface="Berlin Sans FB Demi" pitchFamily="34" charset="0"/>
              </a:rPr>
              <a:t>Anak</a:t>
            </a:r>
            <a:r>
              <a:rPr lang="en-US" dirty="0">
                <a:latin typeface="Berlin Sans FB Demi" pitchFamily="34" charset="0"/>
              </a:rPr>
              <a:t>-Ku </a:t>
            </a:r>
            <a:r>
              <a:rPr lang="en-US" dirty="0" err="1">
                <a:latin typeface="Berlin Sans FB Demi" pitchFamily="34" charset="0"/>
              </a:rPr>
              <a:t>Engkau</a:t>
            </a:r>
            <a:r>
              <a:rPr lang="en-US" dirty="0">
                <a:latin typeface="Berlin Sans FB Demi" pitchFamily="34" charset="0"/>
              </a:rPr>
              <a:t>! </a:t>
            </a:r>
            <a:r>
              <a:rPr lang="en-US" dirty="0" err="1">
                <a:latin typeface="Berlin Sans FB Demi" pitchFamily="34" charset="0"/>
              </a:rPr>
              <a:t>Engkau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telah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Kuperanakkan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pada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hari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ini</a:t>
            </a:r>
            <a:r>
              <a:rPr lang="en-US" dirty="0">
                <a:latin typeface="Berlin Sans FB Demi" pitchFamily="34" charset="0"/>
              </a:rPr>
              <a:t>?" </a:t>
            </a:r>
            <a:r>
              <a:rPr lang="en-US" dirty="0" err="1">
                <a:latin typeface="Berlin Sans FB Demi" pitchFamily="34" charset="0"/>
              </a:rPr>
              <a:t>dan</a:t>
            </a:r>
            <a:r>
              <a:rPr lang="en-US" dirty="0">
                <a:latin typeface="Berlin Sans FB Demi" pitchFamily="34" charset="0"/>
              </a:rPr>
              <a:t> "</a:t>
            </a:r>
            <a:r>
              <a:rPr lang="en-US" dirty="0" err="1">
                <a:latin typeface="Berlin Sans FB Demi" pitchFamily="34" charset="0"/>
              </a:rPr>
              <a:t>Aku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akan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menjadi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Bapa-Nya</a:t>
            </a:r>
            <a:r>
              <a:rPr lang="en-US" dirty="0">
                <a:latin typeface="Berlin Sans FB Demi" pitchFamily="34" charset="0"/>
              </a:rPr>
              <a:t>, </a:t>
            </a:r>
            <a:r>
              <a:rPr lang="en-US" dirty="0" err="1">
                <a:latin typeface="Berlin Sans FB Demi" pitchFamily="34" charset="0"/>
              </a:rPr>
              <a:t>dan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Ia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akan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menjadi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Anak</a:t>
            </a:r>
            <a:r>
              <a:rPr lang="en-US" dirty="0">
                <a:latin typeface="Berlin Sans FB Demi" pitchFamily="34" charset="0"/>
              </a:rPr>
              <a:t>-Ku?"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52" y="2636912"/>
            <a:ext cx="3724275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06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Eras Bold ITC" pitchFamily="34" charset="0"/>
              </a:rPr>
              <a:t>Apa</a:t>
            </a:r>
            <a:r>
              <a:rPr lang="en-US" sz="24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Bold ITC" pitchFamily="34" charset="0"/>
              </a:rPr>
              <a:t>artinya</a:t>
            </a:r>
            <a:r>
              <a:rPr lang="en-US" sz="24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Bold ITC" pitchFamily="34" charset="0"/>
              </a:rPr>
              <a:t>Yesus</a:t>
            </a:r>
            <a:r>
              <a:rPr lang="en-US" sz="2400" dirty="0">
                <a:solidFill>
                  <a:schemeClr val="bg1"/>
                </a:solidFill>
                <a:latin typeface="Eras Bold ITC" pitchFamily="34" charset="0"/>
              </a:rPr>
              <a:t> "</a:t>
            </a:r>
            <a:r>
              <a:rPr lang="en-US" sz="2400" dirty="0" err="1">
                <a:solidFill>
                  <a:schemeClr val="bg1"/>
                </a:solidFill>
                <a:latin typeface="Eras Bold ITC" pitchFamily="34" charset="0"/>
              </a:rPr>
              <a:t>diperanakkan</a:t>
            </a:r>
            <a:r>
              <a:rPr lang="en-US" sz="2400" dirty="0">
                <a:solidFill>
                  <a:schemeClr val="bg1"/>
                </a:solidFill>
                <a:latin typeface="Eras Bold ITC" pitchFamily="34" charset="0"/>
              </a:rPr>
              <a:t>"? </a:t>
            </a:r>
            <a:r>
              <a:rPr lang="en-US" sz="2400" dirty="0" err="1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2400" dirty="0">
                <a:solidFill>
                  <a:schemeClr val="bg1"/>
                </a:solidFill>
                <a:latin typeface="Eras Bold ITC" pitchFamily="34" charset="0"/>
              </a:rPr>
              <a:t> 1:5; 2 Samuel 7:12-14; </a:t>
            </a:r>
            <a:r>
              <a:rPr lang="en-US" sz="2400" dirty="0" err="1">
                <a:solidFill>
                  <a:schemeClr val="bg1"/>
                </a:solidFill>
                <a:latin typeface="Eras Bold ITC" pitchFamily="34" charset="0"/>
              </a:rPr>
              <a:t>Mazmur</a:t>
            </a:r>
            <a:r>
              <a:rPr lang="en-US" sz="2400" dirty="0">
                <a:solidFill>
                  <a:schemeClr val="bg1"/>
                </a:solidFill>
                <a:latin typeface="Eras Bold ITC" pitchFamily="34" charset="0"/>
              </a:rPr>
              <a:t> 2:7; </a:t>
            </a:r>
            <a:r>
              <a:rPr lang="en-US" sz="2400" dirty="0" err="1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Eras Bold ITC" pitchFamily="34" charset="0"/>
              </a:rPr>
              <a:t> Lukas 1:31,32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5184576"/>
          </a:xfrm>
          <a:solidFill>
            <a:schemeClr val="bg1">
              <a:alpha val="86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err="1" smtClean="0"/>
              <a:t>Yesus</a:t>
            </a:r>
            <a:r>
              <a:rPr lang="en-US" sz="2200" dirty="0" smtClean="0"/>
              <a:t> </a:t>
            </a:r>
            <a:r>
              <a:rPr lang="en-US" sz="2200" dirty="0" err="1"/>
              <a:t>diperanakkan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arti</a:t>
            </a:r>
            <a:r>
              <a:rPr lang="en-US" sz="2200" dirty="0"/>
              <a:t> </a:t>
            </a:r>
            <a:r>
              <a:rPr lang="en-US" sz="2200" dirty="0" err="1">
                <a:latin typeface="+mj-lt"/>
              </a:rPr>
              <a:t>bahwa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Eras Bold ITC" pitchFamily="34" charset="0"/>
              </a:rPr>
              <a:t>Ia</a:t>
            </a:r>
            <a:r>
              <a:rPr lang="en-US" sz="2200" dirty="0">
                <a:latin typeface="Eras Bold ITC" pitchFamily="34" charset="0"/>
              </a:rPr>
              <a:t> "</a:t>
            </a:r>
            <a:r>
              <a:rPr lang="en-US" sz="2200" dirty="0" err="1">
                <a:latin typeface="Eras Bold ITC" pitchFamily="34" charset="0"/>
              </a:rPr>
              <a:t>diangkat</a:t>
            </a:r>
            <a:r>
              <a:rPr lang="en-US" sz="2200" dirty="0">
                <a:latin typeface="Eras Bold ITC" pitchFamily="34" charset="0"/>
              </a:rPr>
              <a:t>" </a:t>
            </a:r>
            <a:r>
              <a:rPr lang="en-US" sz="2200" dirty="0" err="1">
                <a:latin typeface="Eras Bold ITC" pitchFamily="34" charset="0"/>
              </a:rPr>
              <a:t>oleh</a:t>
            </a:r>
            <a:r>
              <a:rPr lang="en-US" sz="2200" dirty="0">
                <a:latin typeface="Eras Bold ITC" pitchFamily="34" charset="0"/>
              </a:rPr>
              <a:t> Allah </a:t>
            </a:r>
            <a:r>
              <a:rPr lang="en-US" sz="2200" dirty="0" err="1">
                <a:latin typeface="Eras Bold ITC" pitchFamily="34" charset="0"/>
              </a:rPr>
              <a:t>sebagai</a:t>
            </a:r>
            <a:r>
              <a:rPr lang="en-US" sz="2200" dirty="0">
                <a:latin typeface="Eras Bold ITC" pitchFamily="34" charset="0"/>
              </a:rPr>
              <a:t> </a:t>
            </a:r>
            <a:r>
              <a:rPr lang="en-US" sz="2200" dirty="0" err="1">
                <a:latin typeface="Eras Bold ITC" pitchFamily="34" charset="0"/>
              </a:rPr>
              <a:t>penguasa</a:t>
            </a:r>
            <a:r>
              <a:rPr lang="en-US" sz="2200" dirty="0">
                <a:latin typeface="Eras Bold ITC" pitchFamily="34" charset="0"/>
              </a:rPr>
              <a:t> yang </a:t>
            </a:r>
            <a:r>
              <a:rPr lang="en-US" sz="2200" dirty="0" err="1">
                <a:latin typeface="Eras Bold ITC" pitchFamily="34" charset="0"/>
              </a:rPr>
              <a:t>dijanjikan</a:t>
            </a:r>
            <a:r>
              <a:rPr lang="en-US" sz="2200" dirty="0"/>
              <a:t>, </a:t>
            </a:r>
            <a:r>
              <a:rPr lang="en-US" sz="2200" dirty="0" err="1"/>
              <a:t>yaitu</a:t>
            </a:r>
            <a:r>
              <a:rPr lang="en-US" sz="2200" dirty="0"/>
              <a:t> </a:t>
            </a:r>
            <a:r>
              <a:rPr lang="en-US" sz="2200" dirty="0" err="1"/>
              <a:t>anak</a:t>
            </a:r>
            <a:r>
              <a:rPr lang="en-US" sz="2200" dirty="0"/>
              <a:t> </a:t>
            </a:r>
            <a:r>
              <a:rPr lang="en-US" sz="2200" dirty="0" err="1"/>
              <a:t>Daud</a:t>
            </a:r>
            <a:r>
              <a:rPr lang="en-US" sz="2200" dirty="0"/>
              <a:t>. </a:t>
            </a:r>
            <a:r>
              <a:rPr lang="en-US" sz="2200" dirty="0" err="1"/>
              <a:t>Konsep</a:t>
            </a:r>
            <a:r>
              <a:rPr lang="en-US" sz="2200" dirty="0"/>
              <a:t> </a:t>
            </a:r>
            <a:r>
              <a:rPr lang="en-US" sz="2200" dirty="0" err="1"/>
              <a:t>adopsi</a:t>
            </a:r>
            <a:r>
              <a:rPr lang="en-US" sz="2200" dirty="0"/>
              <a:t> </a:t>
            </a:r>
            <a:r>
              <a:rPr lang="en-US" sz="2200" dirty="0" err="1"/>
              <a:t>Ilahi</a:t>
            </a:r>
            <a:r>
              <a:rPr lang="en-US" sz="2200" dirty="0"/>
              <a:t> </a:t>
            </a:r>
            <a:r>
              <a:rPr lang="en-US" sz="2200" dirty="0" err="1"/>
              <a:t>penguasa</a:t>
            </a:r>
            <a:r>
              <a:rPr lang="en-US" sz="2200" dirty="0"/>
              <a:t> </a:t>
            </a:r>
            <a:r>
              <a:rPr lang="en-US" sz="2200" dirty="0" err="1"/>
              <a:t>adalah</a:t>
            </a:r>
            <a:r>
              <a:rPr lang="en-US" sz="2200" dirty="0"/>
              <a:t> </a:t>
            </a:r>
            <a:r>
              <a:rPr lang="en-US" sz="2200" dirty="0" err="1"/>
              <a:t>umum</a:t>
            </a:r>
            <a:r>
              <a:rPr lang="en-US" sz="2200" dirty="0"/>
              <a:t> di </a:t>
            </a:r>
            <a:r>
              <a:rPr lang="en-US" sz="2200" dirty="0" err="1"/>
              <a:t>dunia</a:t>
            </a:r>
            <a:r>
              <a:rPr lang="en-US" sz="2200" dirty="0"/>
              <a:t> </a:t>
            </a:r>
            <a:r>
              <a:rPr lang="en-US" sz="2200" dirty="0" err="1"/>
              <a:t>Yunani-Romawi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di </a:t>
            </a:r>
            <a:r>
              <a:rPr lang="en-US" sz="2200" dirty="0" err="1"/>
              <a:t>timur</a:t>
            </a:r>
            <a:r>
              <a:rPr lang="en-US" sz="2200" dirty="0"/>
              <a:t>. </a:t>
            </a:r>
            <a:r>
              <a:rPr lang="en-US" sz="2200" dirty="0" err="1"/>
              <a:t>Itu</a:t>
            </a:r>
            <a:r>
              <a:rPr lang="en-US" sz="2200" dirty="0"/>
              <a:t> </a:t>
            </a:r>
            <a:r>
              <a:rPr lang="en-US" sz="2200" dirty="0" err="1"/>
              <a:t>memberi</a:t>
            </a:r>
            <a:r>
              <a:rPr lang="en-US" sz="2200" dirty="0"/>
              <a:t> </a:t>
            </a:r>
            <a:r>
              <a:rPr lang="en-US" sz="2200" dirty="0" err="1"/>
              <a:t>penguasa</a:t>
            </a:r>
            <a:r>
              <a:rPr lang="en-US" sz="2200" dirty="0"/>
              <a:t> </a:t>
            </a:r>
            <a:r>
              <a:rPr lang="en-US" sz="2200" dirty="0" err="1"/>
              <a:t>legitimasi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kekuasaan</a:t>
            </a:r>
            <a:r>
              <a:rPr lang="en-US" sz="2200" dirty="0"/>
              <a:t> di </a:t>
            </a:r>
            <a:r>
              <a:rPr lang="en-US" sz="2200" dirty="0" err="1" smtClean="0"/>
              <a:t>negeri</a:t>
            </a:r>
            <a:r>
              <a:rPr lang="en-US" sz="22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Allah </a:t>
            </a:r>
            <a:r>
              <a:rPr lang="en-US" sz="2200" dirty="0" err="1"/>
              <a:t>berjanji</a:t>
            </a:r>
            <a:r>
              <a:rPr lang="en-US" sz="2200" dirty="0"/>
              <a:t> </a:t>
            </a:r>
            <a:r>
              <a:rPr lang="en-US" sz="2200" dirty="0" err="1"/>
              <a:t>kepada</a:t>
            </a:r>
            <a:r>
              <a:rPr lang="en-US" sz="2200" dirty="0"/>
              <a:t> </a:t>
            </a:r>
            <a:r>
              <a:rPr lang="en-US" sz="2200" dirty="0" err="1"/>
              <a:t>Daud</a:t>
            </a:r>
            <a:r>
              <a:rPr lang="en-US" sz="2200" dirty="0"/>
              <a:t>, </a:t>
            </a:r>
            <a:r>
              <a:rPr lang="en-US" sz="2200" dirty="0" err="1"/>
              <a:t>bahwa</a:t>
            </a:r>
            <a:r>
              <a:rPr lang="en-US" sz="2200" dirty="0"/>
              <a:t> </a:t>
            </a:r>
            <a:r>
              <a:rPr lang="en-US" sz="2200" dirty="0" err="1"/>
              <a:t>Anak</a:t>
            </a:r>
            <a:r>
              <a:rPr lang="en-US" sz="2200" dirty="0"/>
              <a:t> </a:t>
            </a:r>
            <a:r>
              <a:rPr lang="en-US" sz="2200" dirty="0" err="1"/>
              <a:t>ini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/>
              <a:t>menjadi</a:t>
            </a:r>
            <a:r>
              <a:rPr lang="en-US" sz="2200" dirty="0"/>
              <a:t> </a:t>
            </a:r>
            <a:r>
              <a:rPr lang="en-US" sz="2200" dirty="0" err="1"/>
              <a:t>penguasa</a:t>
            </a:r>
            <a:r>
              <a:rPr lang="en-US" sz="2200" dirty="0"/>
              <a:t> </a:t>
            </a:r>
            <a:r>
              <a:rPr lang="en-US" sz="2200" dirty="0" err="1"/>
              <a:t>sah</a:t>
            </a:r>
            <a:r>
              <a:rPr lang="en-US" sz="2200" dirty="0"/>
              <a:t> yang </a:t>
            </a:r>
            <a:r>
              <a:rPr lang="en-US" sz="2200" dirty="0" err="1"/>
              <a:t>benar</a:t>
            </a:r>
            <a:r>
              <a:rPr lang="en-US" sz="2200" dirty="0"/>
              <a:t> </a:t>
            </a:r>
            <a:r>
              <a:rPr lang="en-US" sz="2200" dirty="0" err="1"/>
              <a:t>atas</a:t>
            </a:r>
            <a:r>
              <a:rPr lang="en-US" sz="2200" dirty="0"/>
              <a:t> </a:t>
            </a:r>
            <a:r>
              <a:rPr lang="en-US" sz="2200" dirty="0" err="1"/>
              <a:t>bangsa-bangsa</a:t>
            </a:r>
            <a:r>
              <a:rPr lang="en-US" sz="2200" dirty="0"/>
              <a:t>. </a:t>
            </a:r>
            <a:r>
              <a:rPr lang="en-US" sz="2200" dirty="0" err="1"/>
              <a:t>Dia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"</a:t>
            </a:r>
            <a:r>
              <a:rPr lang="en-US" sz="2200" dirty="0" err="1"/>
              <a:t>mengangkat</a:t>
            </a:r>
            <a:r>
              <a:rPr lang="en-US" sz="2200" dirty="0"/>
              <a:t>" </a:t>
            </a:r>
            <a:r>
              <a:rPr lang="en-US" sz="2200" dirty="0" err="1"/>
              <a:t>anak</a:t>
            </a:r>
            <a:r>
              <a:rPr lang="en-US" sz="2200" dirty="0"/>
              <a:t> </a:t>
            </a:r>
            <a:r>
              <a:rPr lang="en-US" sz="2200" dirty="0" err="1"/>
              <a:t>Daud</a:t>
            </a:r>
            <a:r>
              <a:rPr lang="en-US" sz="2200" dirty="0"/>
              <a:t> </a:t>
            </a:r>
            <a:r>
              <a:rPr lang="en-US" sz="2200" dirty="0" err="1"/>
              <a:t>sebagai</a:t>
            </a:r>
            <a:r>
              <a:rPr lang="en-US" sz="2200" dirty="0"/>
              <a:t> </a:t>
            </a:r>
            <a:r>
              <a:rPr lang="en-US" sz="2200" dirty="0" err="1"/>
              <a:t>Anak-Nya</a:t>
            </a:r>
            <a:r>
              <a:rPr lang="en-US" sz="2200" dirty="0"/>
              <a:t> </a:t>
            </a:r>
            <a:r>
              <a:rPr lang="en-US" sz="2200" dirty="0" err="1"/>
              <a:t>sendiri</a:t>
            </a:r>
            <a:r>
              <a:rPr lang="en-US" sz="2200" dirty="0"/>
              <a:t>. </a:t>
            </a:r>
            <a:r>
              <a:rPr lang="en-US" sz="2200" dirty="0" err="1"/>
              <a:t>Melalui</a:t>
            </a:r>
            <a:r>
              <a:rPr lang="en-US" sz="2200" dirty="0"/>
              <a:t> proses </a:t>
            </a:r>
            <a:r>
              <a:rPr lang="en-US" sz="2200" dirty="0" err="1"/>
              <a:t>ini</a:t>
            </a:r>
            <a:r>
              <a:rPr lang="en-US" sz="2200" dirty="0"/>
              <a:t> raja </a:t>
            </a:r>
            <a:r>
              <a:rPr lang="en-US" sz="2200" dirty="0" err="1"/>
              <a:t>keturunan</a:t>
            </a:r>
            <a:r>
              <a:rPr lang="en-US" sz="2200" dirty="0"/>
              <a:t> </a:t>
            </a:r>
            <a:r>
              <a:rPr lang="en-US" sz="2200" dirty="0" err="1"/>
              <a:t>Daud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/>
              <a:t>menjadi</a:t>
            </a:r>
            <a:r>
              <a:rPr lang="en-US" sz="2200" dirty="0"/>
              <a:t> </a:t>
            </a:r>
            <a:r>
              <a:rPr lang="en-US" sz="2200" dirty="0" err="1"/>
              <a:t>anak</a:t>
            </a:r>
            <a:r>
              <a:rPr lang="en-US" sz="2200" dirty="0"/>
              <a:t> </a:t>
            </a:r>
            <a:r>
              <a:rPr lang="en-US" sz="2200" dirty="0" err="1"/>
              <a:t>didik</a:t>
            </a:r>
            <a:r>
              <a:rPr lang="en-US" sz="2200" dirty="0"/>
              <a:t> Allah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pewaris-Nya</a:t>
            </a:r>
            <a:r>
              <a:rPr lang="en-US" sz="2200" dirty="0"/>
              <a:t>. </a:t>
            </a:r>
            <a:r>
              <a:rPr lang="en-US" sz="2200" dirty="0">
                <a:latin typeface="Coolvetica Rg" pitchFamily="34" charset="0"/>
              </a:rPr>
              <a:t>Allah </a:t>
            </a:r>
            <a:r>
              <a:rPr lang="en-US" sz="2200" dirty="0" err="1">
                <a:latin typeface="Coolvetica Rg" pitchFamily="34" charset="0"/>
              </a:rPr>
              <a:t>akan</a:t>
            </a:r>
            <a:r>
              <a:rPr lang="en-US" sz="2200" dirty="0">
                <a:latin typeface="Coolvetica Rg" pitchFamily="34" charset="0"/>
              </a:rPr>
              <a:t> </a:t>
            </a:r>
            <a:r>
              <a:rPr lang="en-US" sz="2200" dirty="0" err="1">
                <a:latin typeface="Coolvetica Rg" pitchFamily="34" charset="0"/>
              </a:rPr>
              <a:t>mengalahkan</a:t>
            </a:r>
            <a:r>
              <a:rPr lang="en-US" sz="2200" dirty="0">
                <a:latin typeface="Coolvetica Rg" pitchFamily="34" charset="0"/>
              </a:rPr>
              <a:t> </a:t>
            </a:r>
            <a:r>
              <a:rPr lang="en-US" sz="2200" dirty="0" err="1">
                <a:latin typeface="Coolvetica Rg" pitchFamily="34" charset="0"/>
              </a:rPr>
              <a:t>musuh-musuh-Nya</a:t>
            </a:r>
            <a:r>
              <a:rPr lang="en-US" sz="2200" dirty="0">
                <a:latin typeface="Coolvetica Rg" pitchFamily="34" charset="0"/>
              </a:rPr>
              <a:t> </a:t>
            </a:r>
            <a:r>
              <a:rPr lang="en-US" sz="2200" dirty="0" err="1">
                <a:latin typeface="Coolvetica Rg" pitchFamily="34" charset="0"/>
              </a:rPr>
              <a:t>dan</a:t>
            </a:r>
            <a:r>
              <a:rPr lang="en-US" sz="2200" dirty="0">
                <a:latin typeface="Coolvetica Rg" pitchFamily="34" charset="0"/>
              </a:rPr>
              <a:t> </a:t>
            </a:r>
            <a:r>
              <a:rPr lang="en-US" sz="2200" dirty="0" err="1">
                <a:latin typeface="Coolvetica Rg" pitchFamily="34" charset="0"/>
              </a:rPr>
              <a:t>memberikan</a:t>
            </a:r>
            <a:r>
              <a:rPr lang="en-US" sz="2200" dirty="0">
                <a:latin typeface="Coolvetica Rg" pitchFamily="34" charset="0"/>
              </a:rPr>
              <a:t> </a:t>
            </a:r>
            <a:r>
              <a:rPr lang="en-US" sz="2200" dirty="0" err="1">
                <a:latin typeface="Coolvetica Rg" pitchFamily="34" charset="0"/>
              </a:rPr>
              <a:t>kepada-Nya</a:t>
            </a:r>
            <a:r>
              <a:rPr lang="en-US" sz="2200" dirty="0">
                <a:latin typeface="Coolvetica Rg" pitchFamily="34" charset="0"/>
              </a:rPr>
              <a:t> </a:t>
            </a:r>
            <a:r>
              <a:rPr lang="en-US" sz="2200" dirty="0" err="1">
                <a:latin typeface="Coolvetica Rg" pitchFamily="34" charset="0"/>
              </a:rPr>
              <a:t>bangsa-bangsa</a:t>
            </a:r>
            <a:r>
              <a:rPr lang="en-US" sz="2200" dirty="0">
                <a:latin typeface="Coolvetica Rg" pitchFamily="34" charset="0"/>
              </a:rPr>
              <a:t> </a:t>
            </a:r>
            <a:r>
              <a:rPr lang="en-US" sz="2200" dirty="0" err="1">
                <a:latin typeface="Coolvetica Rg" pitchFamily="34" charset="0"/>
              </a:rPr>
              <a:t>sebagai</a:t>
            </a:r>
            <a:r>
              <a:rPr lang="en-US" sz="2200" dirty="0">
                <a:latin typeface="Coolvetica Rg" pitchFamily="34" charset="0"/>
              </a:rPr>
              <a:t> </a:t>
            </a:r>
            <a:r>
              <a:rPr lang="en-US" sz="2200" dirty="0" err="1">
                <a:latin typeface="Coolvetica Rg" pitchFamily="34" charset="0"/>
              </a:rPr>
              <a:t>warisan-Nya</a:t>
            </a:r>
            <a:r>
              <a:rPr lang="en-US" sz="2200" dirty="0">
                <a:latin typeface="Coolvetica Rg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Kata </a:t>
            </a:r>
            <a:r>
              <a:rPr lang="en-US" sz="2200" dirty="0"/>
              <a:t>"</a:t>
            </a:r>
            <a:r>
              <a:rPr lang="en-US" sz="2200" dirty="0" err="1"/>
              <a:t>memperanakkan</a:t>
            </a:r>
            <a:r>
              <a:rPr lang="en-US" sz="2200" dirty="0"/>
              <a:t>" </a:t>
            </a:r>
            <a:r>
              <a:rPr lang="en-US" sz="2200" dirty="0" err="1">
                <a:latin typeface="Berlin Sans FB Demi" pitchFamily="34" charset="0"/>
              </a:rPr>
              <a:t>Yesus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mengacu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pada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awal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pemerintahan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Yesus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atas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bangsa-bangsa</a:t>
            </a:r>
            <a:r>
              <a:rPr lang="en-US" sz="2200" dirty="0"/>
              <a:t>,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bukan</a:t>
            </a:r>
            <a:r>
              <a:rPr lang="en-US" sz="2200" dirty="0"/>
              <a:t>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/>
              <a:t>awal</a:t>
            </a:r>
            <a:r>
              <a:rPr lang="en-US" sz="2200" dirty="0"/>
              <a:t> </a:t>
            </a:r>
            <a:r>
              <a:rPr lang="en-US" sz="2200" dirty="0" err="1"/>
              <a:t>keberadaan-Nya</a:t>
            </a:r>
            <a:r>
              <a:rPr lang="en-US" sz="2200" dirty="0"/>
              <a:t>, </a:t>
            </a:r>
            <a:r>
              <a:rPr lang="en-US" sz="2200" dirty="0" err="1"/>
              <a:t>karena</a:t>
            </a:r>
            <a:r>
              <a:rPr lang="en-US" sz="2200" dirty="0"/>
              <a:t> </a:t>
            </a:r>
            <a:r>
              <a:rPr lang="en-US" sz="2200" dirty="0" err="1"/>
              <a:t>Yesus</a:t>
            </a:r>
            <a:r>
              <a:rPr lang="en-US" sz="2200" dirty="0"/>
              <a:t> </a:t>
            </a:r>
            <a:r>
              <a:rPr lang="en-US" sz="2200" dirty="0" err="1"/>
              <a:t>selalu</a:t>
            </a:r>
            <a:r>
              <a:rPr lang="en-US" sz="2200" dirty="0"/>
              <a:t> </a:t>
            </a:r>
            <a:r>
              <a:rPr lang="en-US" sz="2200" dirty="0" err="1"/>
              <a:t>ada</a:t>
            </a:r>
            <a:r>
              <a:rPr lang="en-US" sz="2200" dirty="0"/>
              <a:t>. </a:t>
            </a:r>
            <a:r>
              <a:rPr lang="en-US" sz="2200" dirty="0" err="1">
                <a:latin typeface="Britannic Bold" pitchFamily="34" charset="0"/>
              </a:rPr>
              <a:t>Tidak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pernah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ada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saat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Yesus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tidak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ada</a:t>
            </a:r>
            <a:r>
              <a:rPr lang="en-US" sz="2200" dirty="0">
                <a:latin typeface="Britannic Bold" pitchFamily="34" charset="0"/>
              </a:rPr>
              <a:t>, </a:t>
            </a:r>
            <a:r>
              <a:rPr lang="en-US" sz="2200" dirty="0" err="1">
                <a:latin typeface="Britannic Bold" pitchFamily="34" charset="0"/>
              </a:rPr>
              <a:t>karena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Dia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adalah</a:t>
            </a:r>
            <a:r>
              <a:rPr lang="en-US" sz="2200" dirty="0">
                <a:latin typeface="Britannic Bold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31738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merican Signs" pitchFamily="2" charset="0"/>
              </a:rPr>
              <a:t>IBRANI  1 : 2,3</a:t>
            </a:r>
            <a:endParaRPr lang="en-US" dirty="0">
              <a:latin typeface="American Sign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700808"/>
            <a:ext cx="7571184" cy="3456384"/>
          </a:xfrm>
          <a:solidFill>
            <a:schemeClr val="bg1">
              <a:alpha val="64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latin typeface="Britannic Bold" pitchFamily="34" charset="0"/>
              </a:rPr>
              <a:t>“</a:t>
            </a:r>
            <a:r>
              <a:rPr lang="en-US" dirty="0" err="1">
                <a:latin typeface="Britannic Bold" pitchFamily="34" charset="0"/>
              </a:rPr>
              <a:t>M</a:t>
            </a:r>
            <a:r>
              <a:rPr lang="en-US" dirty="0" err="1" smtClean="0">
                <a:latin typeface="Britannic Bold" pitchFamily="34" charset="0"/>
              </a:rPr>
              <a:t>aka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pada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zaman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akhir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ini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Ia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telah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berbicara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kepada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kita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dengan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perantaraan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Anak-Nya</a:t>
            </a:r>
            <a:r>
              <a:rPr lang="en-US" dirty="0" smtClean="0">
                <a:latin typeface="Britannic Bold" pitchFamily="34" charset="0"/>
              </a:rPr>
              <a:t>, yang </a:t>
            </a:r>
            <a:r>
              <a:rPr lang="en-US" dirty="0" err="1" smtClean="0">
                <a:latin typeface="Britannic Bold" pitchFamily="34" charset="0"/>
              </a:rPr>
              <a:t>telah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Ia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tetapkan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sebagai</a:t>
            </a:r>
            <a:r>
              <a:rPr lang="en-US" dirty="0" smtClean="0">
                <a:latin typeface="Britannic Bold" pitchFamily="34" charset="0"/>
              </a:rPr>
              <a:t> yang </a:t>
            </a:r>
            <a:r>
              <a:rPr lang="en-US" dirty="0" err="1" smtClean="0">
                <a:latin typeface="Britannic Bold" pitchFamily="34" charset="0"/>
              </a:rPr>
              <a:t>berhak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menerima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segala</a:t>
            </a:r>
            <a:r>
              <a:rPr lang="en-US" dirty="0" smtClean="0">
                <a:latin typeface="Britannic Bold" pitchFamily="34" charset="0"/>
              </a:rPr>
              <a:t> yang </a:t>
            </a:r>
            <a:r>
              <a:rPr lang="en-US" dirty="0" err="1" smtClean="0">
                <a:latin typeface="Britannic Bold" pitchFamily="34" charset="0"/>
              </a:rPr>
              <a:t>ada</a:t>
            </a:r>
            <a:r>
              <a:rPr lang="en-US" dirty="0" smtClean="0">
                <a:latin typeface="Britannic Bold" pitchFamily="34" charset="0"/>
              </a:rPr>
              <a:t>. </a:t>
            </a:r>
            <a:r>
              <a:rPr lang="en-US" dirty="0" err="1" smtClean="0">
                <a:latin typeface="Britannic Bold" pitchFamily="34" charset="0"/>
              </a:rPr>
              <a:t>Oleh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Dia</a:t>
            </a:r>
            <a:r>
              <a:rPr lang="en-US" dirty="0" smtClean="0">
                <a:latin typeface="Britannic Bold" pitchFamily="34" charset="0"/>
              </a:rPr>
              <a:t> Allah </a:t>
            </a:r>
            <a:r>
              <a:rPr lang="en-US" dirty="0" err="1" smtClean="0">
                <a:latin typeface="Britannic Bold" pitchFamily="34" charset="0"/>
              </a:rPr>
              <a:t>telah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menjadikan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alam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semesta.Ia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adalah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cahaya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kemuliaan</a:t>
            </a:r>
            <a:r>
              <a:rPr lang="en-US" dirty="0" smtClean="0">
                <a:latin typeface="Britannic Bold" pitchFamily="34" charset="0"/>
              </a:rPr>
              <a:t> Allah </a:t>
            </a:r>
            <a:r>
              <a:rPr lang="en-US" dirty="0" err="1" smtClean="0">
                <a:latin typeface="Britannic Bold" pitchFamily="34" charset="0"/>
              </a:rPr>
              <a:t>dan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gambar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wujud</a:t>
            </a:r>
            <a:r>
              <a:rPr lang="en-US" dirty="0" smtClean="0">
                <a:latin typeface="Britannic Bold" pitchFamily="34" charset="0"/>
              </a:rPr>
              <a:t> Allah….. “.</a:t>
            </a:r>
          </a:p>
          <a:p>
            <a:endParaRPr lang="en-US" dirty="0"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1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Gill Sans Ultra Bold Condensed" pitchFamily="34" charset="0"/>
              </a:rPr>
              <a:t>Saat</a:t>
            </a:r>
            <a:r>
              <a:rPr lang="en-US" sz="3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Gill Sans Ultra Bold Condensed" pitchFamily="34" charset="0"/>
              </a:rPr>
              <a:t>kapan</a:t>
            </a:r>
            <a:r>
              <a:rPr lang="en-US" sz="3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Gill Sans Ultra Bold Condensed" pitchFamily="34" charset="0"/>
              </a:rPr>
              <a:t>Yesus</a:t>
            </a:r>
            <a:r>
              <a:rPr lang="en-US" sz="3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Gill Sans Ultra Bold Condensed" pitchFamily="34" charset="0"/>
              </a:rPr>
              <a:t>diperkenalkan</a:t>
            </a:r>
            <a:r>
              <a:rPr lang="en-US" sz="3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Gill Sans Ultra Bold Condensed" pitchFamily="34" charset="0"/>
              </a:rPr>
              <a:t>sebagai</a:t>
            </a:r>
            <a:r>
              <a:rPr lang="en-US" sz="3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Gill Sans Ultra Bold Condensed" pitchFamily="34" charset="0"/>
              </a:rPr>
              <a:t>Anak</a:t>
            </a:r>
            <a:r>
              <a:rPr lang="en-US" sz="3600" dirty="0">
                <a:solidFill>
                  <a:srgbClr val="FFFF00"/>
                </a:solidFill>
                <a:latin typeface="Gill Sans Ultra Bold Condensed" pitchFamily="34" charset="0"/>
              </a:rPr>
              <a:t> Allah?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3573016"/>
            <a:ext cx="5842992" cy="302433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Eras Bold ITC" pitchFamily="34" charset="0"/>
              </a:rPr>
              <a:t>Yesus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menjadi</a:t>
            </a:r>
            <a:r>
              <a:rPr lang="en-US" sz="2400" dirty="0">
                <a:latin typeface="Eras Bold ITC" pitchFamily="34" charset="0"/>
              </a:rPr>
              <a:t> "</a:t>
            </a:r>
            <a:r>
              <a:rPr lang="en-US" sz="2400" dirty="0" err="1">
                <a:latin typeface="Eras Bold ITC" pitchFamily="34" charset="0"/>
              </a:rPr>
              <a:t>Anak</a:t>
            </a:r>
            <a:r>
              <a:rPr lang="en-US" sz="2400" dirty="0">
                <a:latin typeface="Eras Bold ITC" pitchFamily="34" charset="0"/>
              </a:rPr>
              <a:t> Allah yang </a:t>
            </a:r>
            <a:r>
              <a:rPr lang="en-US" sz="2400" dirty="0" err="1">
                <a:latin typeface="Eras Bold ITC" pitchFamily="34" charset="0"/>
              </a:rPr>
              <a:t>berkuasa</a:t>
            </a:r>
            <a:r>
              <a:rPr lang="en-US" sz="2400" dirty="0">
                <a:latin typeface="Eras Bold ITC" pitchFamily="34" charset="0"/>
              </a:rPr>
              <a:t>" </a:t>
            </a:r>
            <a:r>
              <a:rPr lang="en-US" sz="2400" dirty="0" err="1">
                <a:latin typeface="Eras Bold ITC" pitchFamily="34" charset="0"/>
              </a:rPr>
              <a:t>ketika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Dia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dibangkitkan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dan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duduk</a:t>
            </a:r>
            <a:r>
              <a:rPr lang="en-US" sz="2400" dirty="0">
                <a:latin typeface="Eras Bold ITC" pitchFamily="34" charset="0"/>
              </a:rPr>
              <a:t> di </a:t>
            </a:r>
            <a:r>
              <a:rPr lang="en-US" sz="2400" dirty="0" err="1">
                <a:latin typeface="Eras Bold ITC" pitchFamily="34" charset="0"/>
              </a:rPr>
              <a:t>sebelah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kanan</a:t>
            </a:r>
            <a:r>
              <a:rPr lang="en-US" sz="2400" dirty="0">
                <a:latin typeface="Eras Bold ITC" pitchFamily="34" charset="0"/>
              </a:rPr>
              <a:t> Allah</a:t>
            </a:r>
            <a:r>
              <a:rPr lang="en-US" sz="2400" dirty="0"/>
              <a:t>.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itulah</a:t>
            </a:r>
            <a:r>
              <a:rPr lang="en-US" sz="2400" dirty="0"/>
              <a:t> Allah </a:t>
            </a:r>
            <a:r>
              <a:rPr lang="en-US" sz="2400" dirty="0" err="1"/>
              <a:t>memenuhi</a:t>
            </a:r>
            <a:r>
              <a:rPr lang="en-US" sz="2400" dirty="0"/>
              <a:t> </a:t>
            </a:r>
            <a:r>
              <a:rPr lang="en-US" sz="2400" dirty="0" err="1"/>
              <a:t>janji-Nya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Daud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anaknya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diadopsi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Allah </a:t>
            </a:r>
            <a:r>
              <a:rPr lang="en-US" sz="2400" dirty="0" err="1"/>
              <a:t>sendiri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takhta-Nya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bangsa-bangsa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berdiri</a:t>
            </a:r>
            <a:r>
              <a:rPr lang="en-US" sz="2400" dirty="0"/>
              <a:t> </a:t>
            </a:r>
            <a:r>
              <a:rPr lang="en-US" sz="2400" dirty="0" err="1"/>
              <a:t>selamanya</a:t>
            </a:r>
            <a:r>
              <a:rPr lang="en-US" sz="2400" dirty="0"/>
              <a:t> [2 </a:t>
            </a:r>
            <a:r>
              <a:rPr lang="en-US" sz="2400" dirty="0" smtClean="0"/>
              <a:t>Samue</a:t>
            </a:r>
            <a:r>
              <a:rPr lang="en-US" sz="2400" dirty="0"/>
              <a:t>l</a:t>
            </a:r>
            <a:r>
              <a:rPr lang="en-US" sz="2400" dirty="0" smtClean="0"/>
              <a:t> </a:t>
            </a:r>
            <a:r>
              <a:rPr lang="en-US" sz="2400" dirty="0"/>
              <a:t>7:12-14].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1111" y="1672925"/>
            <a:ext cx="61926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Coolvetica Rg" pitchFamily="34" charset="0"/>
              </a:rPr>
              <a:t>Pembaptisan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dan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transfigurasi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Yesus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adalah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saat-saat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ketika</a:t>
            </a:r>
            <a:r>
              <a:rPr lang="en-US" sz="2600" dirty="0">
                <a:latin typeface="Coolvetica Rg" pitchFamily="34" charset="0"/>
              </a:rPr>
              <a:t> Allah </a:t>
            </a:r>
            <a:r>
              <a:rPr lang="en-US" sz="2600" dirty="0" err="1">
                <a:latin typeface="Coolvetica Rg" pitchFamily="34" charset="0"/>
              </a:rPr>
              <a:t>mengidentifikasi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dan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mengumumkan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Yesus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sebagai</a:t>
            </a:r>
            <a:r>
              <a:rPr lang="en-US" sz="2600" dirty="0">
                <a:latin typeface="Coolvetica Rg" pitchFamily="34" charset="0"/>
              </a:rPr>
              <a:t> </a:t>
            </a:r>
            <a:r>
              <a:rPr lang="en-US" sz="2600" dirty="0" err="1">
                <a:latin typeface="Coolvetica Rg" pitchFamily="34" charset="0"/>
              </a:rPr>
              <a:t>Anak-Nya</a:t>
            </a:r>
            <a:r>
              <a:rPr lang="en-US" sz="2600" dirty="0">
                <a:latin typeface="Coolvetica Rg" pitchFamily="34" charset="0"/>
              </a:rPr>
              <a:t> [</a:t>
            </a:r>
            <a:r>
              <a:rPr lang="en-US" sz="2600" dirty="0" err="1">
                <a:latin typeface="Coolvetica Rg" pitchFamily="34" charset="0"/>
              </a:rPr>
              <a:t>Matius</a:t>
            </a:r>
            <a:r>
              <a:rPr lang="en-US" sz="2600" dirty="0">
                <a:latin typeface="Coolvetica Rg" pitchFamily="34" charset="0"/>
              </a:rPr>
              <a:t> 3:17, </a:t>
            </a:r>
            <a:r>
              <a:rPr lang="en-US" sz="2600" dirty="0" err="1">
                <a:latin typeface="Coolvetica Rg" pitchFamily="34" charset="0"/>
              </a:rPr>
              <a:t>dan</a:t>
            </a:r>
            <a:r>
              <a:rPr lang="en-US" sz="2600" dirty="0">
                <a:latin typeface="Coolvetica Rg" pitchFamily="34" charset="0"/>
              </a:rPr>
              <a:t> 17:5].  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73491"/>
            <a:ext cx="2190239" cy="1640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0" y="3615502"/>
            <a:ext cx="2160240" cy="2877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4352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5"/>
          <a:stretch/>
        </p:blipFill>
        <p:spPr bwMode="auto">
          <a:xfrm>
            <a:off x="14641" y="0"/>
            <a:ext cx="91293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56487"/>
            <a:ext cx="5482952" cy="5345026"/>
          </a:xfrm>
          <a:solidFill>
            <a:schemeClr val="bg1">
              <a:alpha val="73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Kita </a:t>
            </a:r>
            <a:r>
              <a:rPr lang="en-US" sz="2800" dirty="0" err="1"/>
              <a:t>perlu</a:t>
            </a:r>
            <a:r>
              <a:rPr lang="en-US" sz="2800" dirty="0"/>
              <a:t> </a:t>
            </a:r>
            <a:r>
              <a:rPr lang="en-US" sz="2800" dirty="0" err="1"/>
              <a:t>memahami</a:t>
            </a:r>
            <a:r>
              <a:rPr lang="en-US" sz="2800" dirty="0"/>
              <a:t> </a:t>
            </a:r>
            <a:r>
              <a:rPr lang="en-US" sz="2800" dirty="0" err="1"/>
              <a:t>bahwa</a:t>
            </a:r>
            <a:r>
              <a:rPr lang="en-US" sz="2800" dirty="0"/>
              <a:t> </a:t>
            </a:r>
            <a:r>
              <a:rPr lang="en-US" sz="2800" dirty="0" err="1"/>
              <a:t>gagasan</a:t>
            </a:r>
            <a:r>
              <a:rPr lang="en-US" sz="2800" dirty="0"/>
              <a:t> </a:t>
            </a:r>
            <a:r>
              <a:rPr lang="en-US" sz="2800" dirty="0" err="1"/>
              <a:t>tentang</a:t>
            </a:r>
            <a:r>
              <a:rPr lang="en-US" sz="2800" dirty="0"/>
              <a:t> </a:t>
            </a:r>
            <a:r>
              <a:rPr lang="en-US" sz="2800" dirty="0" err="1"/>
              <a:t>Yesus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"</a:t>
            </a:r>
            <a:r>
              <a:rPr lang="en-US" sz="2800" dirty="0" err="1"/>
              <a:t>Anak</a:t>
            </a:r>
            <a:r>
              <a:rPr lang="en-US" sz="2800" dirty="0"/>
              <a:t> </a:t>
            </a:r>
            <a:r>
              <a:rPr lang="en-US" sz="2800" dirty="0" err="1"/>
              <a:t>tunggal</a:t>
            </a:r>
            <a:r>
              <a:rPr lang="en-US" sz="2800" dirty="0"/>
              <a:t>" Allah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berurusan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sifat</a:t>
            </a:r>
            <a:r>
              <a:rPr lang="en-US" sz="2800" dirty="0"/>
              <a:t> </a:t>
            </a:r>
            <a:r>
              <a:rPr lang="en-US" sz="2800" dirty="0" err="1"/>
              <a:t>Kristus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Allah </a:t>
            </a:r>
            <a:r>
              <a:rPr lang="en-US" sz="2800" dirty="0" err="1"/>
              <a:t>tetapi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peran-Nya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dalam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rencana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keselamatan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sebagaimana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Kristus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memenuhi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semua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janji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perjanjian-Nya</a:t>
            </a:r>
            <a:r>
              <a:rPr lang="en-US" sz="2800" dirty="0"/>
              <a:t>, </a:t>
            </a:r>
            <a:r>
              <a:rPr lang="en-US" sz="2800" dirty="0" err="1"/>
              <a:t>sebab</a:t>
            </a:r>
            <a:r>
              <a:rPr lang="en-US" sz="2800" dirty="0"/>
              <a:t> </a:t>
            </a:r>
            <a:r>
              <a:rPr lang="en-US" sz="2800" dirty="0" err="1"/>
              <a:t>Ibrani</a:t>
            </a:r>
            <a:r>
              <a:rPr lang="en-US" sz="2800" dirty="0"/>
              <a:t> 7:3 </a:t>
            </a:r>
            <a:r>
              <a:rPr lang="en-US" sz="2800" dirty="0" err="1"/>
              <a:t>mengatakan</a:t>
            </a:r>
            <a:r>
              <a:rPr lang="en-US" sz="2800" dirty="0"/>
              <a:t> </a:t>
            </a:r>
            <a:r>
              <a:rPr lang="en-US" sz="2800" dirty="0" err="1"/>
              <a:t>bahwa</a:t>
            </a:r>
            <a:r>
              <a:rPr lang="en-US" sz="2800" dirty="0"/>
              <a:t> </a:t>
            </a:r>
            <a:r>
              <a:rPr lang="en-US" sz="2800" dirty="0" err="1"/>
              <a:t>Yesus</a:t>
            </a:r>
            <a:r>
              <a:rPr lang="en-US" sz="2800" dirty="0"/>
              <a:t> </a:t>
            </a:r>
            <a:r>
              <a:rPr lang="en-US" sz="2800" dirty="0">
                <a:latin typeface="Eras Bold ITC" pitchFamily="34" charset="0"/>
              </a:rPr>
              <a:t>"</a:t>
            </a:r>
            <a:r>
              <a:rPr lang="en-US" sz="2800" dirty="0" err="1">
                <a:latin typeface="Eras Bold ITC" pitchFamily="34" charset="0"/>
              </a:rPr>
              <a:t>harinya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tidak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berawal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dan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hidupnya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tidak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berkesudahan</a:t>
            </a:r>
            <a:r>
              <a:rPr lang="en-US" sz="2800" dirty="0">
                <a:latin typeface="Eras Bold ITC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7392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9" y="-99392"/>
            <a:ext cx="914644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494563" y="980728"/>
            <a:ext cx="7397917" cy="108012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Kita yang </a:t>
            </a:r>
            <a:r>
              <a:rPr lang="en-US" sz="2400" dirty="0" err="1" smtClean="0"/>
              <a:t>hidup</a:t>
            </a:r>
            <a:r>
              <a:rPr lang="en-US" sz="2400" dirty="0" smtClean="0"/>
              <a:t> di </a:t>
            </a:r>
            <a:r>
              <a:rPr lang="en-US" sz="2400" dirty="0" err="1" smtClean="0"/>
              <a:t>hari-hari</a:t>
            </a:r>
            <a:r>
              <a:rPr lang="en-US" sz="2400" dirty="0" smtClean="0"/>
              <a:t> </a:t>
            </a:r>
            <a:r>
              <a:rPr lang="en-US" sz="2400" dirty="0" err="1" smtClean="0"/>
              <a:t>terakhir</a:t>
            </a:r>
            <a:r>
              <a:rPr lang="en-US" sz="2400" dirty="0" smtClean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telah</a:t>
            </a:r>
            <a:r>
              <a:rPr lang="en-US" sz="2400" dirty="0" smtClean="0"/>
              <a:t> </a:t>
            </a:r>
            <a:r>
              <a:rPr lang="en-US" sz="2400" dirty="0" err="1" smtClean="0"/>
              <a:t>melihat</a:t>
            </a:r>
            <a:r>
              <a:rPr lang="en-US" sz="2400" dirty="0" smtClean="0"/>
              <a:t> </a:t>
            </a:r>
            <a:r>
              <a:rPr lang="en-US" sz="2400" dirty="0" err="1" smtClean="0"/>
              <a:t>semua</a:t>
            </a:r>
            <a:r>
              <a:rPr lang="en-US" sz="2400" dirty="0" smtClean="0"/>
              <a:t> </a:t>
            </a:r>
            <a:r>
              <a:rPr lang="en-US" sz="2400" dirty="0" err="1" smtClean="0"/>
              <a:t>kegenapannya</a:t>
            </a:r>
            <a:r>
              <a:rPr lang="en-US" sz="2400" dirty="0" smtClean="0"/>
              <a:t>, </a:t>
            </a:r>
            <a:r>
              <a:rPr lang="en-US" sz="2400" dirty="0" err="1" smtClean="0"/>
              <a:t>karena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pasti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datang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kedua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kali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sesuai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dengan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janji-Nya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94564" y="2132856"/>
            <a:ext cx="7397916" cy="108012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Pekabaran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Allah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kepada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kita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di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dalam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Yesus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tidak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hanya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mencakup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apa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yang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Yesus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katakan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tetapi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juga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apa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yang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Bapa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lakukan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melalui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Dia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dan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kepada-Nya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Geometr415 Blk BT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4562" y="3329116"/>
            <a:ext cx="7397917" cy="1107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Kemuliaan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Allah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adalah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terang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itu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sendiri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tidak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ada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perbedaan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dalam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wujud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nyata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antara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Allah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dan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Yesus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sama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seperti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tidak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ada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perbedaan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antara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cahaya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dan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Franklin Gothic Demi Cond" pitchFamily="34" charset="0"/>
              </a:rPr>
              <a:t>pancarannya</a:t>
            </a:r>
            <a:r>
              <a:rPr lang="en-US" sz="2200" dirty="0" smtClean="0">
                <a:solidFill>
                  <a:srgbClr val="002060"/>
                </a:solidFill>
                <a:latin typeface="Franklin Gothic Demi Cond" pitchFamily="34" charset="0"/>
              </a:rPr>
              <a:t>.</a:t>
            </a:r>
            <a:endParaRPr lang="en-US" sz="2200" dirty="0">
              <a:solidFill>
                <a:srgbClr val="002060"/>
              </a:solidFill>
              <a:latin typeface="Franklin Gothic Demi Con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4562" y="4509120"/>
            <a:ext cx="7397917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Yesus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menciptakan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Bapa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menciptakan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tetapi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hanya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ada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Satu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Pencipta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, Allah yang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menyiratkan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bahwa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Yesus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Berlin Sans FB Demi" pitchFamily="34" charset="0"/>
              </a:rPr>
              <a:t>adalah</a:t>
            </a:r>
            <a:r>
              <a:rPr lang="en-US" sz="2200" dirty="0">
                <a:solidFill>
                  <a:srgbClr val="C00000"/>
                </a:solidFill>
                <a:latin typeface="Berlin Sans FB Demi" pitchFamily="34" charset="0"/>
              </a:rPr>
              <a:t> Allah.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94563" y="5701355"/>
            <a:ext cx="7397917" cy="10400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latin typeface="Eras Bold ITC" pitchFamily="34" charset="0"/>
              </a:rPr>
              <a:t>Yesus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menjadi</a:t>
            </a:r>
            <a:r>
              <a:rPr lang="en-US" sz="2200" dirty="0" smtClean="0">
                <a:latin typeface="Eras Bold ITC" pitchFamily="34" charset="0"/>
              </a:rPr>
              <a:t> "</a:t>
            </a:r>
            <a:r>
              <a:rPr lang="en-US" sz="2200" dirty="0" err="1" smtClean="0">
                <a:latin typeface="Eras Bold ITC" pitchFamily="34" charset="0"/>
              </a:rPr>
              <a:t>Anak</a:t>
            </a:r>
            <a:r>
              <a:rPr lang="en-US" sz="2200" dirty="0" smtClean="0">
                <a:latin typeface="Eras Bold ITC" pitchFamily="34" charset="0"/>
              </a:rPr>
              <a:t> Allah yang </a:t>
            </a:r>
            <a:r>
              <a:rPr lang="en-US" sz="2200" dirty="0" err="1" smtClean="0">
                <a:latin typeface="Eras Bold ITC" pitchFamily="34" charset="0"/>
              </a:rPr>
              <a:t>berkuasa</a:t>
            </a:r>
            <a:r>
              <a:rPr lang="en-US" sz="2200" dirty="0" smtClean="0">
                <a:latin typeface="Eras Bold ITC" pitchFamily="34" charset="0"/>
              </a:rPr>
              <a:t>" </a:t>
            </a:r>
            <a:r>
              <a:rPr lang="en-US" sz="2200" dirty="0" err="1" smtClean="0">
                <a:latin typeface="Eras Bold ITC" pitchFamily="34" charset="0"/>
              </a:rPr>
              <a:t>ketika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Dia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dibangkitkan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dan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duduk</a:t>
            </a:r>
            <a:r>
              <a:rPr lang="en-US" sz="2200" dirty="0" smtClean="0">
                <a:latin typeface="Eras Bold ITC" pitchFamily="34" charset="0"/>
              </a:rPr>
              <a:t> di </a:t>
            </a:r>
            <a:r>
              <a:rPr lang="en-US" sz="2200" dirty="0" err="1" smtClean="0">
                <a:latin typeface="Eras Bold ITC" pitchFamily="34" charset="0"/>
              </a:rPr>
              <a:t>sebelah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kanan</a:t>
            </a:r>
            <a:r>
              <a:rPr lang="en-US" sz="2200" dirty="0" smtClean="0">
                <a:latin typeface="Eras Bold ITC" pitchFamily="34" charset="0"/>
              </a:rPr>
              <a:t> Allah</a:t>
            </a:r>
            <a:r>
              <a:rPr lang="en-US" sz="2200" dirty="0" smtClean="0"/>
              <a:t>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411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EC37DBA5-36D6-4B9D-B40B-9A827CD7B33A}"/>
              </a:ext>
            </a:extLst>
          </p:cNvPr>
          <p:cNvSpPr txBox="1"/>
          <p:nvPr/>
        </p:nvSpPr>
        <p:spPr>
          <a:xfrm>
            <a:off x="3347864" y="3140968"/>
            <a:ext cx="536626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dirty="0" smtClean="0">
                <a:solidFill>
                  <a:schemeClr val="bg1"/>
                </a:solidFill>
              </a:rPr>
              <a:t>Yesus </a:t>
            </a:r>
            <a:r>
              <a:rPr lang="pt-BR" sz="2800" b="1" dirty="0">
                <a:solidFill>
                  <a:schemeClr val="bg1"/>
                </a:solidFill>
              </a:rPr>
              <a:t>secara </a:t>
            </a:r>
            <a:r>
              <a:rPr lang="pt-BR" sz="2800" b="1" dirty="0" smtClean="0">
                <a:solidFill>
                  <a:schemeClr val="bg1"/>
                </a:solidFill>
              </a:rPr>
              <a:t>har</a:t>
            </a:r>
            <a:r>
              <a:rPr lang="id-ID" sz="2800" b="1" dirty="0" smtClean="0">
                <a:solidFill>
                  <a:schemeClr val="bg1"/>
                </a:solidFill>
              </a:rPr>
              <a:t>a</a:t>
            </a:r>
            <a:r>
              <a:rPr lang="pt-BR" sz="2800" b="1" dirty="0" smtClean="0">
                <a:solidFill>
                  <a:schemeClr val="bg1"/>
                </a:solidFill>
              </a:rPr>
              <a:t>fiah, </a:t>
            </a:r>
            <a:r>
              <a:rPr lang="id-ID" sz="2800" b="1" dirty="0" smtClean="0">
                <a:solidFill>
                  <a:schemeClr val="bg1"/>
                </a:solidFill>
              </a:rPr>
              <a:t>ada </a:t>
            </a:r>
            <a:r>
              <a:rPr lang="pt-BR" sz="2800" b="1" dirty="0" smtClean="0">
                <a:solidFill>
                  <a:schemeClr val="bg1"/>
                </a:solidFill>
              </a:rPr>
              <a:t>sebelum </a:t>
            </a:r>
            <a:r>
              <a:rPr lang="pt-BR" sz="2800" b="1" dirty="0">
                <a:solidFill>
                  <a:schemeClr val="bg1"/>
                </a:solidFill>
              </a:rPr>
              <a:t>dan sesudah dalam sejarah umat manusia</a:t>
            </a:r>
            <a:r>
              <a:rPr lang="pt-BR" sz="2800" b="1" dirty="0" smtClean="0">
                <a:solidFill>
                  <a:schemeClr val="bg1"/>
                </a:solidFill>
              </a:rPr>
              <a:t>.</a:t>
            </a:r>
            <a:endParaRPr lang="es-ES" sz="280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Eras Demi ITC" pitchFamily="34" charset="0"/>
              </a:rPr>
              <a:t>Dia</a:t>
            </a:r>
            <a:r>
              <a:rPr lang="en-US" sz="2400" b="1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sz="2400" b="1" dirty="0">
                <a:solidFill>
                  <a:schemeClr val="bg1"/>
                </a:solidFill>
                <a:latin typeface="Eras Demi ITC" pitchFamily="34" charset="0"/>
              </a:rPr>
              <a:t> “</a:t>
            </a:r>
            <a:r>
              <a:rPr lang="en-US" sz="2400" b="1" dirty="0" err="1">
                <a:solidFill>
                  <a:schemeClr val="bg1"/>
                </a:solidFill>
                <a:latin typeface="Eras Demi ITC" pitchFamily="34" charset="0"/>
              </a:rPr>
              <a:t>Anak</a:t>
            </a:r>
            <a:r>
              <a:rPr lang="en-US" sz="2400" b="1" dirty="0">
                <a:solidFill>
                  <a:schemeClr val="bg1"/>
                </a:solidFill>
                <a:latin typeface="Eras Demi ITC" pitchFamily="34" charset="0"/>
              </a:rPr>
              <a:t>” yang </a:t>
            </a:r>
            <a:r>
              <a:rPr lang="en-US" sz="2400" b="1" dirty="0" err="1">
                <a:solidFill>
                  <a:schemeClr val="bg1"/>
                </a:solidFill>
                <a:latin typeface="Eras Demi ITC" pitchFamily="34" charset="0"/>
              </a:rPr>
              <a:t>dijanjikan</a:t>
            </a:r>
            <a:r>
              <a:rPr lang="en-US" sz="2400" b="1" dirty="0">
                <a:solidFill>
                  <a:schemeClr val="bg1"/>
                </a:solidFill>
                <a:latin typeface="Eras Demi ITC" pitchFamily="34" charset="0"/>
              </a:rPr>
              <a:t>, yang </a:t>
            </a:r>
            <a:r>
              <a:rPr lang="en-US" sz="2400" b="1" dirty="0" err="1">
                <a:solidFill>
                  <a:schemeClr val="bg1"/>
                </a:solidFill>
                <a:latin typeface="Eras Demi ITC" pitchFamily="34" charset="0"/>
              </a:rPr>
              <a:t>diperanakkan</a:t>
            </a:r>
            <a:r>
              <a:rPr lang="en-US" sz="2400" b="1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itchFamily="34" charset="0"/>
              </a:rPr>
              <a:t>oleh</a:t>
            </a:r>
            <a:r>
              <a:rPr lang="en-US" sz="2400" b="1" dirty="0">
                <a:solidFill>
                  <a:schemeClr val="bg1"/>
                </a:solidFill>
                <a:latin typeface="Eras Demi ITC" pitchFamily="34" charset="0"/>
              </a:rPr>
              <a:t> Allah. </a:t>
            </a:r>
            <a:r>
              <a:rPr lang="en-US" sz="2400" b="1" dirty="0" err="1">
                <a:solidFill>
                  <a:schemeClr val="bg1"/>
                </a:solidFill>
                <a:latin typeface="Eras Demi ITC" pitchFamily="34" charset="0"/>
              </a:rPr>
              <a:t>Dia</a:t>
            </a:r>
            <a:r>
              <a:rPr lang="en-US" sz="2400" b="1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sz="2400" b="1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itchFamily="34" charset="0"/>
              </a:rPr>
              <a:t>cahaya</a:t>
            </a:r>
            <a:r>
              <a:rPr lang="en-US" sz="2400" b="1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itchFamily="34" charset="0"/>
              </a:rPr>
              <a:t>kemuliaan</a:t>
            </a:r>
            <a:r>
              <a:rPr lang="en-US" sz="2400" b="1" dirty="0">
                <a:solidFill>
                  <a:schemeClr val="bg1"/>
                </a:solidFill>
                <a:latin typeface="Eras Demi ITC" pitchFamily="34" charset="0"/>
              </a:rPr>
              <a:t>-Nya.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Namun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id-ID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Allah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sendiri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Pencipta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alam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semesta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  <a:endParaRPr lang="es-ES" sz="28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311" y="255743"/>
            <a:ext cx="37068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4766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Dalam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Ibrani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1: 1-5,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setelah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berbicara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tentang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wahyu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Allah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melalui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para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nabi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di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masa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lalu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, Paulus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memperkenalkan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kita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kepada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Yesus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.</a:t>
            </a:r>
            <a:endParaRPr lang="es-ES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6749"/>
            <a:ext cx="28956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71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FFFF00"/>
                </a:solidFill>
                <a:latin typeface="Impact" pitchFamily="34" charset="0"/>
              </a:rPr>
              <a:t>DI HARI-HARI TERAKHIR INI</a:t>
            </a:r>
            <a:br>
              <a:rPr lang="it-IT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it-IT" sz="2800" dirty="0" smtClean="0">
                <a:solidFill>
                  <a:schemeClr val="bg1"/>
                </a:solidFill>
                <a:latin typeface="Bernard MT Condensed" pitchFamily="18" charset="0"/>
              </a:rPr>
              <a:t>Minggu, 09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64" y="1844824"/>
            <a:ext cx="8229600" cy="45259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>
                <a:latin typeface="Geometr415 Blk BT" pitchFamily="34" charset="0"/>
              </a:rPr>
              <a:t>Kitab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Suci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menggunakan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dua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ekspresi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tentang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masa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depan</a:t>
            </a:r>
            <a:r>
              <a:rPr lang="en-US" dirty="0" smtClean="0">
                <a:latin typeface="Geometr415 Blk BT" pitchFamily="34" charset="0"/>
              </a:rPr>
              <a:t> yang </a:t>
            </a:r>
            <a:r>
              <a:rPr lang="en-US" dirty="0" err="1" smtClean="0">
                <a:latin typeface="Geometr415 Blk BT" pitchFamily="34" charset="0"/>
              </a:rPr>
              <a:t>memiliki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arti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berbeda</a:t>
            </a:r>
            <a:r>
              <a:rPr lang="en-US" dirty="0" smtClean="0">
                <a:latin typeface="Geometr415 Blk BT" pitchFamily="34" charset="0"/>
              </a:rPr>
              <a:t>, </a:t>
            </a:r>
            <a:r>
              <a:rPr lang="en-US" dirty="0" err="1" smtClean="0">
                <a:latin typeface="Geometr415 Blk BT" pitchFamily="34" charset="0"/>
              </a:rPr>
              <a:t>yaitu</a:t>
            </a:r>
            <a:r>
              <a:rPr lang="en-US" dirty="0" smtClean="0">
                <a:latin typeface="Geometr415 Blk BT" pitchFamily="34" charset="0"/>
              </a:rPr>
              <a:t> :  </a:t>
            </a:r>
          </a:p>
          <a:p>
            <a:pPr marL="514350" indent="-514350">
              <a:buAutoNum type="arabicPeriod"/>
            </a:pPr>
            <a:r>
              <a:rPr lang="en-US" dirty="0" smtClean="0"/>
              <a:t>Para </a:t>
            </a:r>
            <a:r>
              <a:rPr lang="en-US" dirty="0" err="1" smtClean="0"/>
              <a:t>nabi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ungkapan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"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kemudian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hari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"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atau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"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hari-hari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terakhir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"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berbicara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depan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umum</a:t>
            </a:r>
            <a:r>
              <a:rPr lang="en-US" dirty="0" smtClean="0"/>
              <a:t> [</a:t>
            </a:r>
            <a:r>
              <a:rPr lang="en-US" dirty="0" err="1" smtClean="0"/>
              <a:t>Ulangan</a:t>
            </a:r>
            <a:r>
              <a:rPr lang="en-US" dirty="0" smtClean="0"/>
              <a:t> 4: 30, 31; </a:t>
            </a:r>
            <a:r>
              <a:rPr lang="en-US" dirty="0" err="1" smtClean="0"/>
              <a:t>Yeremia</a:t>
            </a:r>
            <a:r>
              <a:rPr lang="en-US" dirty="0" smtClean="0"/>
              <a:t> 23: 20].    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Nabi</a:t>
            </a:r>
            <a:r>
              <a:rPr lang="en-US" dirty="0" smtClean="0"/>
              <a:t> Daniel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ungkapan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"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akhir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zaman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,"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berbicara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hari-hari</a:t>
            </a:r>
            <a:r>
              <a:rPr lang="en-US" dirty="0" smtClean="0"/>
              <a:t> </a:t>
            </a:r>
            <a:r>
              <a:rPr lang="en-US" dirty="0" err="1" smtClean="0"/>
              <a:t>terakhir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bumi</a:t>
            </a:r>
            <a:r>
              <a:rPr lang="en-US" dirty="0" smtClean="0"/>
              <a:t> [Daniel 8: 17, Daniel 12: 4].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24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1588"/>
            <a:ext cx="9358313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653136"/>
            <a:ext cx="5770984" cy="183306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 smtClean="0">
                <a:latin typeface="Gill Sans Ultra Bold Condensed" pitchFamily="34" charset="0"/>
              </a:rPr>
              <a:t>Dengan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demikian</a:t>
            </a:r>
            <a:r>
              <a:rPr lang="en-US" sz="2600" dirty="0" smtClean="0">
                <a:latin typeface="Gill Sans Ultra Bold Condensed" pitchFamily="34" charset="0"/>
              </a:rPr>
              <a:t>  "</a:t>
            </a:r>
            <a:r>
              <a:rPr lang="en-US" sz="2600" dirty="0" err="1" smtClean="0">
                <a:latin typeface="Gill Sans Ultra Bold Condensed" pitchFamily="34" charset="0"/>
              </a:rPr>
              <a:t>hari-hari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terakhir</a:t>
            </a:r>
            <a:r>
              <a:rPr lang="en-US" sz="2600" dirty="0" smtClean="0">
                <a:latin typeface="Gill Sans Ultra Bold Condensed" pitchFamily="34" charset="0"/>
              </a:rPr>
              <a:t>" </a:t>
            </a:r>
            <a:r>
              <a:rPr lang="en-US" sz="2600" dirty="0" err="1" smtClean="0">
                <a:latin typeface="Gill Sans Ultra Bold Condensed" pitchFamily="34" charset="0"/>
              </a:rPr>
              <a:t>dimulai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dengan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saat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kedatangan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Yesus</a:t>
            </a:r>
            <a:r>
              <a:rPr lang="en-US" sz="2600" dirty="0" smtClean="0">
                <a:latin typeface="Gill Sans Ultra Bold Condensed" pitchFamily="34" charset="0"/>
              </a:rPr>
              <a:t> yang </a:t>
            </a:r>
            <a:r>
              <a:rPr lang="en-US" sz="2600" dirty="0" err="1" smtClean="0">
                <a:latin typeface="Gill Sans Ultra Bold Condensed" pitchFamily="34" charset="0"/>
              </a:rPr>
              <a:t>pertama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dan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akan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mencapai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puncaknya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pada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kedatangan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latin typeface="Gill Sans Ultra Bold Condensed" pitchFamily="34" charset="0"/>
              </a:rPr>
              <a:t>kedua</a:t>
            </a:r>
            <a:r>
              <a:rPr lang="en-US" sz="2600" dirty="0" smtClean="0">
                <a:latin typeface="Gill Sans Ultra Bold Condensed" pitchFamily="34" charset="0"/>
              </a:rPr>
              <a:t>. </a:t>
            </a:r>
            <a:endParaRPr lang="en-US" sz="2600" dirty="0">
              <a:latin typeface="Gill Sans Ultra 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404664"/>
            <a:ext cx="6480720" cy="193899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Menurut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Bilangan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24:14-19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Yesaya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2:2-3 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bahwa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di "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zaman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akhir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" Allah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akan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membangkitkan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seorang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raja yang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akan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menghancurkan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musuh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umat-Nya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yang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akan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menarik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bangsa-bangsa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eometr415 Blk BT" pitchFamily="34" charset="0"/>
              </a:rPr>
              <a:t>ke</a:t>
            </a:r>
            <a:r>
              <a:rPr lang="en-US" sz="2400" dirty="0" smtClean="0">
                <a:solidFill>
                  <a:srgbClr val="C00000"/>
                </a:solidFill>
                <a:latin typeface="Geometr415 Blk BT" pitchFamily="34" charset="0"/>
              </a:rPr>
              <a:t> Israel.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83768" y="2492875"/>
            <a:ext cx="651621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Paulus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berkata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bahwa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janji-janji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digenapi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di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dalam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Yesus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Dia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mengalahkan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iblis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menarik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semua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bangsa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kepada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diriNya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[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Kolose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2: 15,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Yohanes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12: 32].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26" y="4581128"/>
            <a:ext cx="2665543" cy="1999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4773" b="28384"/>
          <a:stretch/>
        </p:blipFill>
        <p:spPr bwMode="auto">
          <a:xfrm>
            <a:off x="172732" y="2490382"/>
            <a:ext cx="2311036" cy="1853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27" y="467136"/>
            <a:ext cx="2176857" cy="18140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83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Kedatangan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pertama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kedua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kali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menggenapi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janji-janji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Allah.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Apakah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janji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Allah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tersebut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Geometr415 Blk B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53136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Bahwa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Allah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memprakarsai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kebangkitan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anak-anak-Nya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oleh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kebangkitan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Yesus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[1 Kor. 15: 20, Mat. 27: 5I- 53].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Bapa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juga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menjanjikan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ciptaan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baru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[Yes. 65: 17].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Dia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telah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mulai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memenuhi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janji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itu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dengan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menciptakan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kehidupan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spiritual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baru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dalam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[2 Kor. 5: 1 7, Gal. 6: 15].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Geometr415 Blk BT" pitchFamily="34" charset="0"/>
              </a:rPr>
              <a:t>Dia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berjanji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bahwa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Dia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akan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menegakkan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kerajaan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terakhir-Nya</a:t>
            </a:r>
            <a:r>
              <a:rPr lang="en-US" sz="2400" dirty="0" smtClean="0">
                <a:latin typeface="Geometr415 Blk BT" pitchFamily="34" charset="0"/>
              </a:rPr>
              <a:t> [Daniel 2: 44]. </a:t>
            </a:r>
            <a:r>
              <a:rPr lang="en-US" sz="2400" dirty="0" err="1" smtClean="0">
                <a:latin typeface="Geometr415 Blk BT" pitchFamily="34" charset="0"/>
              </a:rPr>
              <a:t>Dia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meresmikan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kerajaan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itu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dengan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membebaskan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kita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dari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kuasa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iblis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dan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menempatkan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Yesus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sebagai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penguasa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kita</a:t>
            </a:r>
            <a:r>
              <a:rPr lang="en-US" sz="2400" dirty="0" smtClean="0">
                <a:latin typeface="Geometr415 Blk BT" pitchFamily="34" charset="0"/>
              </a:rPr>
              <a:t> [Mat.12: 28- 30, </a:t>
            </a:r>
            <a:r>
              <a:rPr lang="en-US" sz="2400" dirty="0" err="1" smtClean="0">
                <a:latin typeface="Geometr415 Blk BT" pitchFamily="34" charset="0"/>
              </a:rPr>
              <a:t>Luk</a:t>
            </a:r>
            <a:r>
              <a:rPr lang="en-US" sz="2400" dirty="0" smtClean="0">
                <a:latin typeface="Geometr415 Blk BT" pitchFamily="34" charset="0"/>
              </a:rPr>
              <a:t>. 10: 18- 20]. </a:t>
            </a:r>
            <a:endParaRPr lang="en-US" sz="2400" dirty="0">
              <a:latin typeface="Geometr415 Bl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12776"/>
            <a:ext cx="6059016" cy="4525963"/>
          </a:xfrm>
          <a:solidFill>
            <a:schemeClr val="bg1">
              <a:alpha val="7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Berlin Sans FB Demi" pitchFamily="34" charset="0"/>
              </a:rPr>
              <a:t>Allah </a:t>
            </a:r>
            <a:r>
              <a:rPr lang="en-US" dirty="0" err="1" smtClean="0">
                <a:latin typeface="Berlin Sans FB Demi" pitchFamily="34" charset="0"/>
              </a:rPr>
              <a:t>telah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memenuhi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janji-janji-Nya</a:t>
            </a:r>
            <a:r>
              <a:rPr lang="en-US" dirty="0" smtClean="0">
                <a:latin typeface="Berlin Sans FB Demi" pitchFamily="34" charset="0"/>
              </a:rPr>
              <a:t>, </a:t>
            </a:r>
            <a:r>
              <a:rPr lang="en-US" dirty="0" err="1" smtClean="0">
                <a:latin typeface="Berlin Sans FB Demi" pitchFamily="34" charset="0"/>
              </a:rPr>
              <a:t>dan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Dia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akan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memenuhi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semua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janji-Nya</a:t>
            </a:r>
            <a:r>
              <a:rPr lang="en-US" dirty="0" smtClean="0"/>
              <a:t>. Kita yang </a:t>
            </a:r>
            <a:r>
              <a:rPr lang="en-US" dirty="0" err="1" smtClean="0"/>
              <a:t>hidup</a:t>
            </a:r>
            <a:r>
              <a:rPr lang="en-US" dirty="0" smtClean="0"/>
              <a:t> di </a:t>
            </a:r>
            <a:r>
              <a:rPr lang="en-US" dirty="0" err="1" smtClean="0"/>
              <a:t>hari-hari</a:t>
            </a:r>
            <a:r>
              <a:rPr lang="en-US" dirty="0" smtClean="0"/>
              <a:t> </a:t>
            </a:r>
            <a:r>
              <a:rPr lang="en-US" dirty="0" err="1" smtClean="0"/>
              <a:t>terakhir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melihat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kegenapannya</a:t>
            </a:r>
            <a:r>
              <a:rPr lang="en-US" dirty="0" smtClean="0"/>
              <a:t>,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pasti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datang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kedua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kali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sesuai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dengan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janji-Nya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9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696744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8924"/>
            <a:ext cx="9143999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ALLAH TELAH BERBICARA 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KEPADA KITA OLEH ANAK-NYA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Senin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10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5698976" cy="331236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Wahyu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terakhir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diungkapkan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Firman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Allah yang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tertulis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datang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melalui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Nabi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Maleakhi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pelayanan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Ezra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serta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Nehemia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empat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abad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sebelum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kitab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Perjanjian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Baru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. </a:t>
            </a:r>
            <a:endParaRPr lang="en-US" sz="28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20888"/>
            <a:ext cx="3719336" cy="4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86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581128"/>
            <a:ext cx="8229600" cy="2016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Eras Bold ITC" pitchFamily="34" charset="0"/>
              </a:rPr>
              <a:t>Wahyu</a:t>
            </a:r>
            <a:r>
              <a:rPr lang="en-US" sz="2400" dirty="0" smtClean="0">
                <a:latin typeface="Eras Bold ITC" pitchFamily="34" charset="0"/>
              </a:rPr>
              <a:t> Allah </a:t>
            </a:r>
            <a:r>
              <a:rPr lang="en-US" sz="2400" dirty="0" err="1" smtClean="0">
                <a:latin typeface="Eras Bold ITC" pitchFamily="34" charset="0"/>
              </a:rPr>
              <a:t>melalui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Yesus</a:t>
            </a:r>
            <a:r>
              <a:rPr lang="en-US" sz="2400" dirty="0" smtClean="0">
                <a:latin typeface="Eras Bold ITC" pitchFamily="34" charset="0"/>
              </a:rPr>
              <a:t>, </a:t>
            </a:r>
            <a:r>
              <a:rPr lang="en-US" sz="2400" dirty="0" err="1" smtClean="0">
                <a:latin typeface="Eras Bold ITC" pitchFamily="34" charset="0"/>
              </a:rPr>
              <a:t>lebih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tinggi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dari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wahyu</a:t>
            </a:r>
            <a:r>
              <a:rPr lang="en-US" sz="2400" dirty="0" smtClean="0">
                <a:latin typeface="Eras Bold ITC" pitchFamily="34" charset="0"/>
              </a:rPr>
              <a:t> yang Allah </a:t>
            </a:r>
            <a:r>
              <a:rPr lang="en-US" sz="2400" dirty="0" err="1" smtClean="0">
                <a:latin typeface="Eras Bold ITC" pitchFamily="34" charset="0"/>
              </a:rPr>
              <a:t>telah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buat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melalui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para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nabi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karena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Yesus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adalah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sarana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wahyu</a:t>
            </a:r>
            <a:r>
              <a:rPr lang="en-US" sz="2400" dirty="0" smtClean="0">
                <a:latin typeface="Eras Bold ITC" pitchFamily="34" charset="0"/>
              </a:rPr>
              <a:t> yang </a:t>
            </a:r>
            <a:r>
              <a:rPr lang="en-US" sz="2400" dirty="0" err="1" smtClean="0">
                <a:latin typeface="Eras Bold ITC" pitchFamily="34" charset="0"/>
              </a:rPr>
              <a:t>lebih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besar</a:t>
            </a:r>
            <a:r>
              <a:rPr lang="en-US" sz="2400" dirty="0" smtClean="0">
                <a:latin typeface="Eras Bold ITC" pitchFamily="34" charset="0"/>
              </a:rPr>
              <a:t>.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Dia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Allah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sendiri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, yang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menciptakan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langit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bumi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mengatur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alam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semesta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. </a:t>
            </a:r>
            <a:endParaRPr lang="en-US" sz="24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519063"/>
            <a:ext cx="6552728" cy="1384995"/>
          </a:xfrm>
          <a:prstGeom prst="rect">
            <a:avLst/>
          </a:prstGeom>
          <a:solidFill>
            <a:schemeClr val="accent3">
              <a:lumMod val="40000"/>
              <a:lumOff val="60000"/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Berlin Sans FB Demi" pitchFamily="34" charset="0"/>
              </a:rPr>
              <a:t>Menurut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Ibrani</a:t>
            </a:r>
            <a:r>
              <a:rPr lang="en-US" sz="2800" dirty="0" smtClean="0">
                <a:latin typeface="Berlin Sans FB Demi" pitchFamily="34" charset="0"/>
              </a:rPr>
              <a:t> 1:1-4, </a:t>
            </a:r>
            <a:r>
              <a:rPr lang="en-US" sz="2800" dirty="0" err="1" smtClean="0">
                <a:latin typeface="Berlin Sans FB Demi" pitchFamily="34" charset="0"/>
              </a:rPr>
              <a:t>bahwa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sekarang</a:t>
            </a:r>
            <a:r>
              <a:rPr lang="en-US" sz="2800" dirty="0" smtClean="0">
                <a:latin typeface="Berlin Sans FB Demi" pitchFamily="34" charset="0"/>
              </a:rPr>
              <a:t>, Allah </a:t>
            </a:r>
            <a:r>
              <a:rPr lang="en-US" sz="2800" dirty="0" err="1" smtClean="0">
                <a:latin typeface="Berlin Sans FB Demi" pitchFamily="34" charset="0"/>
              </a:rPr>
              <a:t>telah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berbicara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kepada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kita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melalui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Anak-Nya</a:t>
            </a:r>
            <a:r>
              <a:rPr lang="en-US" sz="2800" dirty="0" smtClean="0">
                <a:latin typeface="Berlin Sans FB Demi" pitchFamily="34" charset="0"/>
              </a:rPr>
              <a:t>, </a:t>
            </a:r>
            <a:r>
              <a:rPr lang="en-US" sz="2800" dirty="0" err="1" smtClean="0">
                <a:latin typeface="Berlin Sans FB Demi" pitchFamily="34" charset="0"/>
              </a:rPr>
              <a:t>Yesus</a:t>
            </a:r>
            <a:r>
              <a:rPr lang="en-US" sz="2800" dirty="0" smtClean="0">
                <a:latin typeface="Berlin Sans FB Demi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3728" y="2276872"/>
            <a:ext cx="6588224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Geometr415 Blk BT" pitchFamily="34" charset="0"/>
              </a:rPr>
              <a:t>Ibrani</a:t>
            </a:r>
            <a:r>
              <a:rPr lang="en-US" sz="2400" dirty="0" smtClean="0">
                <a:latin typeface="Geometr415 Blk BT" pitchFamily="34" charset="0"/>
              </a:rPr>
              <a:t> 1:2 "</a:t>
            </a:r>
            <a:r>
              <a:rPr lang="en-US" sz="2400" dirty="0" err="1" smtClean="0">
                <a:latin typeface="Geometr415 Blk BT" pitchFamily="34" charset="0"/>
              </a:rPr>
              <a:t>maka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pada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zaman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akhir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ini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Ia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telah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berbicara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kepada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kita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dengan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perantaraan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Anak-Nya</a:t>
            </a:r>
            <a:r>
              <a:rPr lang="en-US" sz="2400" dirty="0" smtClean="0">
                <a:latin typeface="Geometr415 Blk BT" pitchFamily="34" charset="0"/>
              </a:rPr>
              <a:t>, yang </a:t>
            </a:r>
            <a:r>
              <a:rPr lang="en-US" sz="2400" dirty="0" err="1" smtClean="0">
                <a:latin typeface="Geometr415 Blk BT" pitchFamily="34" charset="0"/>
              </a:rPr>
              <a:t>telah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Ia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tetapkan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sebagai</a:t>
            </a:r>
            <a:r>
              <a:rPr lang="en-US" sz="2400" dirty="0" smtClean="0">
                <a:latin typeface="Geometr415 Blk BT" pitchFamily="34" charset="0"/>
              </a:rPr>
              <a:t> yang </a:t>
            </a:r>
            <a:r>
              <a:rPr lang="en-US" sz="2400" dirty="0" err="1" smtClean="0">
                <a:latin typeface="Geometr415 Blk BT" pitchFamily="34" charset="0"/>
              </a:rPr>
              <a:t>berhak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menerima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segala</a:t>
            </a:r>
            <a:r>
              <a:rPr lang="en-US" sz="2400" dirty="0" smtClean="0">
                <a:latin typeface="Geometr415 Blk BT" pitchFamily="34" charset="0"/>
              </a:rPr>
              <a:t> yang </a:t>
            </a:r>
            <a:r>
              <a:rPr lang="en-US" sz="2400" dirty="0" err="1" smtClean="0">
                <a:latin typeface="Geometr415 Blk BT" pitchFamily="34" charset="0"/>
              </a:rPr>
              <a:t>ada</a:t>
            </a:r>
            <a:r>
              <a:rPr lang="en-US" sz="2400" dirty="0" smtClean="0">
                <a:latin typeface="Geometr415 Blk BT" pitchFamily="34" charset="0"/>
              </a:rPr>
              <a:t>. </a:t>
            </a:r>
            <a:r>
              <a:rPr lang="en-US" sz="2400" dirty="0" err="1" smtClean="0">
                <a:latin typeface="Geometr415 Blk BT" pitchFamily="34" charset="0"/>
              </a:rPr>
              <a:t>Oleh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Dia</a:t>
            </a:r>
            <a:r>
              <a:rPr lang="en-US" sz="2400" dirty="0" smtClean="0">
                <a:latin typeface="Geometr415 Blk BT" pitchFamily="34" charset="0"/>
              </a:rPr>
              <a:t> Allah </a:t>
            </a:r>
            <a:r>
              <a:rPr lang="en-US" sz="2400" dirty="0" err="1" smtClean="0">
                <a:latin typeface="Geometr415 Blk BT" pitchFamily="34" charset="0"/>
              </a:rPr>
              <a:t>telah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menjadikan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alam</a:t>
            </a:r>
            <a:r>
              <a:rPr lang="en-US" sz="2400" dirty="0" smtClean="0">
                <a:latin typeface="Geometr415 Blk BT" pitchFamily="34" charset="0"/>
              </a:rPr>
              <a:t> </a:t>
            </a:r>
            <a:r>
              <a:rPr lang="en-US" sz="2400" dirty="0" err="1" smtClean="0">
                <a:latin typeface="Geometr415 Blk BT" pitchFamily="34" charset="0"/>
              </a:rPr>
              <a:t>semesta</a:t>
            </a:r>
            <a:r>
              <a:rPr lang="en-US" sz="2400" dirty="0" smtClean="0">
                <a:latin typeface="Geometr415 Blk BT" pitchFamily="34" charset="0"/>
              </a:rPr>
              <a:t>".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413778"/>
            <a:ext cx="2268760" cy="15955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8649" r="24626" b="8751"/>
          <a:stretch/>
        </p:blipFill>
        <p:spPr bwMode="auto">
          <a:xfrm>
            <a:off x="372166" y="2210934"/>
            <a:ext cx="1519712" cy="2070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0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1824</Words>
  <Application>Microsoft Office PowerPoint</Application>
  <PresentationFormat>On-screen Show (4:3)</PresentationFormat>
  <Paragraphs>66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IBRANI  1 : 2,3</vt:lpstr>
      <vt:lpstr>PowerPoint Presentation</vt:lpstr>
      <vt:lpstr>DI HARI-HARI TERAKHIR INI Minggu, 09 Januari 2022</vt:lpstr>
      <vt:lpstr>PowerPoint Presentation</vt:lpstr>
      <vt:lpstr>Kedatangan Yesus pertama dan kedua kali menggenapi janji-janji Allah. Apakah janji Allah tersebut?</vt:lpstr>
      <vt:lpstr>PowerPoint Presentation</vt:lpstr>
      <vt:lpstr>ALLAH TELAH BERBICARA  KEPADA KITA OLEH ANAK-NYA Senin, 10 Januari 2022</vt:lpstr>
      <vt:lpstr>PowerPoint Presentation</vt:lpstr>
      <vt:lpstr>Apa yang Paulus ingin sampaikan ketika berbicara tentang Wahyu Allah melalui Yesus? Ibrani 1:1-4</vt:lpstr>
      <vt:lpstr>PowerPoint Presentation</vt:lpstr>
      <vt:lpstr>IA ADALAH CAHAYA KEMULIAAN ALLAH Selasa, 11 Januari 2022</vt:lpstr>
      <vt:lpstr>Apa yang Alkitab katakan tentang kemuliaan Allah? Keluaran 24:16-17, Mazmur 4:7, 36:10, 89:16</vt:lpstr>
      <vt:lpstr>PowerPoint Presentation</vt:lpstr>
      <vt:lpstr>MELALUI SIAPA DIA MEMBUAT ALAM SEMESTA Rabu, 12 Januari 2022</vt:lpstr>
      <vt:lpstr>Bagaimana kita memahami bahwa Allah menciptakan alam semesta "melalui" Yesus, sedangkan Yesus sendiri adalah Allah?</vt:lpstr>
      <vt:lpstr>PowerPoint Presentation</vt:lpstr>
      <vt:lpstr>ENGKAU TELAH KUPERANAKKAN PADA HARI INI Kamis, 13 Januari 2022</vt:lpstr>
      <vt:lpstr>Apa artinya Yesus "diperanakkan"? Ibrani 1:5; 2 Samuel 7:12-14; Mazmur 2:7; dan Lukas 1:31,32</vt:lpstr>
      <vt:lpstr>Saat kapan Yesus diperkenalkan sebagai Anak Allah?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ANAK YANG DIJANJIKAN</dc:title>
  <dc:creator>HP</dc:creator>
  <cp:lastModifiedBy>HP</cp:lastModifiedBy>
  <cp:revision>25</cp:revision>
  <dcterms:created xsi:type="dcterms:W3CDTF">2022-01-11T04:44:06Z</dcterms:created>
  <dcterms:modified xsi:type="dcterms:W3CDTF">2022-01-14T03:50:31Z</dcterms:modified>
</cp:coreProperties>
</file>