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7" r:id="rId3"/>
    <p:sldId id="278" r:id="rId4"/>
    <p:sldId id="257" r:id="rId5"/>
    <p:sldId id="279" r:id="rId6"/>
    <p:sldId id="258" r:id="rId7"/>
    <p:sldId id="259" r:id="rId8"/>
    <p:sldId id="260" r:id="rId9"/>
    <p:sldId id="261" r:id="rId10"/>
    <p:sldId id="266" r:id="rId11"/>
    <p:sldId id="262" r:id="rId12"/>
    <p:sldId id="263" r:id="rId13"/>
    <p:sldId id="264" r:id="rId14"/>
    <p:sldId id="265" r:id="rId15"/>
    <p:sldId id="268" r:id="rId16"/>
    <p:sldId id="269" r:id="rId17"/>
    <p:sldId id="280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FC9CD-962D-4BC6-926E-DB980D7B1B0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606C6-243F-415E-829E-55CB53E34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606C6-243F-415E-829E-55CB53E34D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7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19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8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28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1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89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5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1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2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9D3DD-8F3B-4FC6-BCB7-A0857352D2A6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5E601-397B-4DEE-A265-A7610EA8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2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4"/>
          <a:stretch/>
        </p:blipFill>
        <p:spPr bwMode="auto">
          <a:xfrm>
            <a:off x="0" y="4166"/>
            <a:ext cx="9144000" cy="685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437112"/>
            <a:ext cx="914400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365104"/>
            <a:ext cx="7772400" cy="1080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he Happy Bear" pitchFamily="2" charset="0"/>
              </a:rPr>
              <a:t>YESUS, KORBAN YANG </a:t>
            </a:r>
            <a:r>
              <a:rPr lang="en-US" dirty="0" smtClean="0">
                <a:latin typeface="The Happy Bear" pitchFamily="2" charset="0"/>
              </a:rPr>
              <a:t>SEMPURNA</a:t>
            </a:r>
            <a:endParaRPr lang="en-US" dirty="0">
              <a:latin typeface="The Happy Bea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552" y="5229200"/>
            <a:ext cx="6400800" cy="576064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Pelajaran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ke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 9, </a:t>
            </a:r>
            <a:r>
              <a:rPr lang="en-US" sz="24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Triwulan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1, </a:t>
            </a:r>
            <a:r>
              <a:rPr lang="en-US" sz="24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Tahun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2022</a:t>
            </a:r>
            <a:endParaRPr lang="en-US" sz="24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4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10" y="4275498"/>
            <a:ext cx="7695934" cy="2105830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Korban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penebus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salah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[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Imamat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5]: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Korban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ini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mengajarkan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pemberian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pengampunan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dalam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kasus-kasus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di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mana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perbaikan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atau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pemulihan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adalah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mungkin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.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Ini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juga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memberi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tahu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kita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bahwa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pengampunan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Tuhan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tidak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membebaskan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kita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tanggung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jawab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untuk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mengadakan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perbaikan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atau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pemulihan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jika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memungkinkan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kepada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mereka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telah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kita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lakukan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Franklin Gothic Demi Cond" pitchFamily="34" charset="0"/>
              </a:rPr>
              <a:t>kesalahan</a:t>
            </a:r>
            <a:r>
              <a:rPr lang="en-US" sz="2200" dirty="0" smtClean="0">
                <a:solidFill>
                  <a:srgbClr val="FFFF00"/>
                </a:solidFill>
                <a:latin typeface="Franklin Gothic Demi Cond" pitchFamily="34" charset="0"/>
              </a:rPr>
              <a:t>.</a:t>
            </a:r>
          </a:p>
          <a:p>
            <a:endParaRPr lang="en-US" sz="2200" dirty="0">
              <a:solidFill>
                <a:srgbClr val="FFFF00"/>
              </a:solidFill>
              <a:latin typeface="Franklin Gothic Demi Con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608" y="332656"/>
            <a:ext cx="7695937" cy="28007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Korban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keselamatan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[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Imamat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3]: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Persembahan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korban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menyiratkan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pentingnya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makan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bersama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teman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keluarga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merayakan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kesejahteraan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disediakan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oleh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melambangkan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Kristus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, yang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pengorbanannya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memberikan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kedamaian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bagi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semua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[</a:t>
            </a:r>
            <a:r>
              <a:rPr lang="en-US" sz="2200" dirty="0" err="1" smtClean="0">
                <a:solidFill>
                  <a:schemeClr val="bg1"/>
                </a:solidFill>
                <a:latin typeface="Franklin Gothic Demi Cond" pitchFamily="34" charset="0"/>
              </a:rPr>
              <a:t>Yesaya</a:t>
            </a:r>
            <a:r>
              <a:rPr lang="en-US" sz="22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53:5, </a:t>
            </a:r>
            <a:r>
              <a:rPr lang="en-US" sz="2200" dirty="0" smtClean="0">
                <a:solidFill>
                  <a:schemeClr val="bg1"/>
                </a:solidFill>
                <a:latin typeface="Franklin Gothic Demi Cond" pitchFamily="34" charset="0"/>
              </a:rPr>
              <a:t>Roma 5:1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  <a:latin typeface="Franklin Gothic Demi Cond" pitchFamily="34" charset="0"/>
              </a:rPr>
              <a:t>Efesus</a:t>
            </a:r>
            <a:r>
              <a:rPr lang="en-US" sz="22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2:14].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juga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menekankan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bahwa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perlu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ambil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bagian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pengorbanan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Yesus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makan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daging-Nya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minum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darah-Nya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[</a:t>
            </a:r>
            <a:r>
              <a:rPr lang="en-US" sz="2200" dirty="0" err="1" smtClean="0">
                <a:solidFill>
                  <a:schemeClr val="bg1"/>
                </a:solidFill>
                <a:latin typeface="Franklin Gothic Demi Cond" pitchFamily="34" charset="0"/>
              </a:rPr>
              <a:t>Yohanes</a:t>
            </a:r>
            <a:r>
              <a:rPr lang="en-US" sz="22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6:51-56),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hal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peringati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Perjamuan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Franklin Gothic Demi Cond" pitchFamily="34" charset="0"/>
              </a:rPr>
              <a:t>Suci</a:t>
            </a:r>
            <a:r>
              <a:rPr lang="en-US" sz="2200" dirty="0">
                <a:solidFill>
                  <a:schemeClr val="bg1"/>
                </a:solidFill>
                <a:latin typeface="Franklin Gothic Demi Cond" pitchFamily="34" charset="0"/>
              </a:rPr>
              <a:t>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3608" y="2794869"/>
            <a:ext cx="7695937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Futura Md BT" pitchFamily="34" charset="0"/>
              </a:rPr>
              <a:t>Korban</a:t>
            </a:r>
            <a:r>
              <a:rPr lang="en-US" dirty="0" smtClean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penghapus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dosa</a:t>
            </a:r>
            <a:r>
              <a:rPr lang="en-US" dirty="0">
                <a:latin typeface="Futura Md BT" pitchFamily="34" charset="0"/>
              </a:rPr>
              <a:t> [</a:t>
            </a:r>
            <a:r>
              <a:rPr lang="en-US" dirty="0" err="1">
                <a:latin typeface="Futura Md BT" pitchFamily="34" charset="0"/>
              </a:rPr>
              <a:t>Imamat</a:t>
            </a:r>
            <a:r>
              <a:rPr lang="en-US" dirty="0">
                <a:latin typeface="Futura Md BT" pitchFamily="34" charset="0"/>
              </a:rPr>
              <a:t> 4]: </a:t>
            </a:r>
            <a:r>
              <a:rPr lang="en-US" dirty="0" err="1">
                <a:latin typeface="Futura Md BT" pitchFamily="34" charset="0"/>
              </a:rPr>
              <a:t>Korban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persembahan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ini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menekankan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peran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darah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hewan</a:t>
            </a:r>
            <a:r>
              <a:rPr lang="en-US" dirty="0">
                <a:latin typeface="Futura Md BT" pitchFamily="34" charset="0"/>
              </a:rPr>
              <a:t>-yang </a:t>
            </a:r>
            <a:r>
              <a:rPr lang="en-US" dirty="0" err="1">
                <a:latin typeface="Futura Md BT" pitchFamily="34" charset="0"/>
              </a:rPr>
              <a:t>mewakili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kehidupan</a:t>
            </a:r>
            <a:r>
              <a:rPr lang="en-US" dirty="0">
                <a:latin typeface="Futura Md BT" pitchFamily="34" charset="0"/>
              </a:rPr>
              <a:t>-</a:t>
            </a:r>
            <a:r>
              <a:rPr lang="en-US" dirty="0" err="1">
                <a:latin typeface="Futura Md BT" pitchFamily="34" charset="0"/>
              </a:rPr>
              <a:t>nya</a:t>
            </a:r>
            <a:r>
              <a:rPr lang="en-US" dirty="0">
                <a:latin typeface="Futura Md BT" pitchFamily="34" charset="0"/>
              </a:rPr>
              <a:t>--</a:t>
            </a:r>
            <a:r>
              <a:rPr lang="en-US" dirty="0" err="1">
                <a:latin typeface="Futura Md BT" pitchFamily="34" charset="0"/>
              </a:rPr>
              <a:t>untuk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menyediakan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penebusan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dari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dosa</a:t>
            </a:r>
            <a:r>
              <a:rPr lang="en-US" dirty="0">
                <a:latin typeface="Futura Md BT" pitchFamily="34" charset="0"/>
              </a:rPr>
              <a:t> [</a:t>
            </a:r>
            <a:r>
              <a:rPr lang="en-US" dirty="0" err="1" smtClean="0">
                <a:latin typeface="Futura Md BT" pitchFamily="34" charset="0"/>
              </a:rPr>
              <a:t>Imamat</a:t>
            </a:r>
            <a:r>
              <a:rPr lang="en-US" dirty="0" smtClean="0">
                <a:latin typeface="Futura Md BT" pitchFamily="34" charset="0"/>
              </a:rPr>
              <a:t> 17:11</a:t>
            </a:r>
            <a:r>
              <a:rPr lang="en-US" dirty="0">
                <a:latin typeface="Futura Md BT" pitchFamily="34" charset="0"/>
              </a:rPr>
              <a:t>] </a:t>
            </a:r>
            <a:r>
              <a:rPr lang="en-US" dirty="0" err="1">
                <a:latin typeface="Futura Md BT" pitchFamily="34" charset="0"/>
              </a:rPr>
              <a:t>dan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hal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ini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menunjuk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pada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darah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Yesus</a:t>
            </a:r>
            <a:r>
              <a:rPr lang="en-US" dirty="0">
                <a:latin typeface="Futura Md BT" pitchFamily="34" charset="0"/>
              </a:rPr>
              <a:t> yang </a:t>
            </a:r>
            <a:r>
              <a:rPr lang="en-US" dirty="0" err="1">
                <a:latin typeface="Futura Md BT" pitchFamily="34" charset="0"/>
              </a:rPr>
              <a:t>menebus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kita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dari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dosa-dosa</a:t>
            </a:r>
            <a:r>
              <a:rPr lang="en-US" dirty="0">
                <a:latin typeface="Futura Md BT" pitchFamily="34" charset="0"/>
              </a:rPr>
              <a:t> </a:t>
            </a:r>
            <a:r>
              <a:rPr lang="en-US" dirty="0" err="1">
                <a:latin typeface="Futura Md BT" pitchFamily="34" charset="0"/>
              </a:rPr>
              <a:t>kita</a:t>
            </a:r>
            <a:r>
              <a:rPr lang="en-US" dirty="0">
                <a:latin typeface="Futura Md BT" pitchFamily="34" charset="0"/>
              </a:rPr>
              <a:t> [</a:t>
            </a:r>
            <a:r>
              <a:rPr lang="en-US" dirty="0" err="1">
                <a:latin typeface="Futura Md BT" pitchFamily="34" charset="0"/>
              </a:rPr>
              <a:t>Matius</a:t>
            </a:r>
            <a:r>
              <a:rPr lang="en-US" dirty="0">
                <a:latin typeface="Futura Md BT" pitchFamily="34" charset="0"/>
              </a:rPr>
              <a:t> 26:28, Roma 3:25, </a:t>
            </a:r>
            <a:r>
              <a:rPr lang="en-US" dirty="0" err="1">
                <a:latin typeface="Futura Md BT" pitchFamily="34" charset="0"/>
              </a:rPr>
              <a:t>Ibrani</a:t>
            </a:r>
            <a:r>
              <a:rPr lang="en-US" dirty="0">
                <a:latin typeface="Futura Md BT" pitchFamily="34" charset="0"/>
              </a:rPr>
              <a:t> 9:14].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157" y="980728"/>
            <a:ext cx="49182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037" y="2979535"/>
            <a:ext cx="5760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891" y="4725144"/>
            <a:ext cx="5760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5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5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3403201"/>
            <a:ext cx="6264696" cy="290611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FFFF00"/>
                </a:solidFill>
                <a:latin typeface="Berlin Sans FB" pitchFamily="34" charset="0"/>
              </a:rPr>
              <a:t>Di </a:t>
            </a:r>
            <a:r>
              <a:rPr lang="en-US" sz="2600" dirty="0" err="1" smtClean="0">
                <a:solidFill>
                  <a:srgbClr val="FFFF00"/>
                </a:solidFill>
                <a:latin typeface="Berlin Sans FB" pitchFamily="34" charset="0"/>
              </a:rPr>
              <a:t>dalam</a:t>
            </a:r>
            <a:r>
              <a:rPr lang="en-US" sz="2600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 Black" pitchFamily="34" charset="0"/>
              </a:rPr>
              <a:t>Efesus</a:t>
            </a:r>
            <a:r>
              <a:rPr lang="en-US" sz="2600" dirty="0" smtClean="0">
                <a:solidFill>
                  <a:srgbClr val="FFFF00"/>
                </a:solidFill>
                <a:latin typeface="Arial Black" pitchFamily="34" charset="0"/>
              </a:rPr>
              <a:t> 3:14-19</a:t>
            </a:r>
            <a:r>
              <a:rPr lang="en-US" sz="2600" dirty="0" smtClean="0">
                <a:solidFill>
                  <a:srgbClr val="FFFF00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rasul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Paulus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mengekspresikan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dalam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doa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bagi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orang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percaya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agar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mereka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memiliki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pengalaman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keselamatan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memahami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akan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kedalaman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makna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kasih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Tuhan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Yesus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agar orang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percaya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dapat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mengenalinya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meskipun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hal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itu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melampaui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segala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akal</a:t>
            </a:r>
            <a:r>
              <a:rPr lang="en-US" sz="2800" dirty="0" smtClean="0">
                <a:solidFill>
                  <a:srgbClr val="FFFF00"/>
                </a:solidFill>
                <a:latin typeface="Bahnschrift SemiBold Condensed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Bahnschrift Semi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462731"/>
            <a:ext cx="6657613" cy="24622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Coolvetica Rg" pitchFamily="34" charset="0"/>
              </a:rPr>
              <a:t>Melalui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ke</a:t>
            </a:r>
            <a:r>
              <a:rPr lang="en-US" sz="2200" dirty="0" smtClean="0">
                <a:latin typeface="Coolvetica Rg" pitchFamily="34" charset="0"/>
              </a:rPr>
              <a:t> lima </a:t>
            </a:r>
            <a:r>
              <a:rPr lang="en-US" sz="2200" dirty="0" err="1" smtClean="0">
                <a:latin typeface="Coolvetica Rg" pitchFamily="34" charset="0"/>
              </a:rPr>
              <a:t>jenis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korban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persembahan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tersebut</a:t>
            </a:r>
            <a:r>
              <a:rPr lang="en-US" sz="2200" dirty="0" smtClean="0">
                <a:latin typeface="Coolvetica Rg" pitchFamily="34" charset="0"/>
              </a:rPr>
              <a:t> yang </a:t>
            </a:r>
            <a:r>
              <a:rPr lang="en-US" sz="2200" dirty="0" err="1" smtClean="0">
                <a:latin typeface="Coolvetica Rg" pitchFamily="34" charset="0"/>
              </a:rPr>
              <a:t>mengajarkan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sebuah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pengalaman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keselamatan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bagi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kita</a:t>
            </a:r>
            <a:r>
              <a:rPr lang="en-US" sz="2200" dirty="0" smtClean="0">
                <a:latin typeface="Coolvetica Rg" pitchFamily="34" charset="0"/>
              </a:rPr>
              <a:t>, </a:t>
            </a:r>
            <a:r>
              <a:rPr lang="en-US" sz="2200" dirty="0" err="1" smtClean="0">
                <a:latin typeface="Coolvetica Rg" pitchFamily="34" charset="0"/>
              </a:rPr>
              <a:t>kita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mengerti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akan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perlunya</a:t>
            </a:r>
            <a:r>
              <a:rPr lang="en-US" sz="2200" dirty="0" smtClean="0">
                <a:latin typeface="Coolvetica Rg" pitchFamily="34" charset="0"/>
              </a:rPr>
              <a:t> "</a:t>
            </a:r>
            <a:r>
              <a:rPr lang="en-US" sz="2200" dirty="0" err="1" smtClean="0">
                <a:latin typeface="Gill Sans Ultra Bold Condensed" pitchFamily="34" charset="0"/>
              </a:rPr>
              <a:t>mendapat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makanan</a:t>
            </a:r>
            <a:r>
              <a:rPr lang="en-US" sz="2200" dirty="0" smtClean="0">
                <a:latin typeface="Coolvetica Rg" pitchFamily="34" charset="0"/>
              </a:rPr>
              <a:t>" </a:t>
            </a:r>
            <a:r>
              <a:rPr lang="en-US" sz="2200" dirty="0" err="1" smtClean="0">
                <a:latin typeface="Coolvetica Rg" pitchFamily="34" charset="0"/>
              </a:rPr>
              <a:t>dari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Yesus</a:t>
            </a:r>
            <a:r>
              <a:rPr lang="en-US" sz="2200" dirty="0" smtClean="0">
                <a:latin typeface="Coolvetica Rg" pitchFamily="34" charset="0"/>
              </a:rPr>
              <a:t>, </a:t>
            </a:r>
            <a:r>
              <a:rPr lang="en-US" sz="2200" dirty="0" err="1" smtClean="0">
                <a:latin typeface="Eras Bold ITC" pitchFamily="34" charset="0"/>
              </a:rPr>
              <a:t>berbagi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manfaat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keselamatan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dengan</a:t>
            </a:r>
            <a:r>
              <a:rPr lang="en-US" sz="2200" dirty="0" smtClean="0">
                <a:latin typeface="Eras Bold ITC" pitchFamily="34" charset="0"/>
              </a:rPr>
              <a:t> orang lain </a:t>
            </a:r>
            <a:r>
              <a:rPr lang="en-US" sz="2200" dirty="0" err="1" smtClean="0">
                <a:latin typeface="Eras Bold ITC" pitchFamily="34" charset="0"/>
              </a:rPr>
              <a:t>dan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pentingnya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mengadakan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pemulihan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kepada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mereka</a:t>
            </a:r>
            <a:r>
              <a:rPr lang="en-US" sz="2200" dirty="0" smtClean="0">
                <a:latin typeface="Eras Bold ITC" pitchFamily="34" charset="0"/>
              </a:rPr>
              <a:t> yang </a:t>
            </a:r>
            <a:r>
              <a:rPr lang="en-US" sz="2200" dirty="0" err="1" smtClean="0">
                <a:latin typeface="Eras Bold ITC" pitchFamily="34" charset="0"/>
              </a:rPr>
              <a:t>telah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kita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lakukan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kesalahan</a:t>
            </a:r>
            <a:r>
              <a:rPr lang="en-US" sz="2200" dirty="0" smtClean="0">
                <a:latin typeface="Eras Bold ITC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7026"/>
            <a:ext cx="1777612" cy="293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1" y="3415889"/>
            <a:ext cx="2380549" cy="555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514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05678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KORBAN YESUS YANG SEMPURNA</a:t>
            </a:r>
            <a:r>
              <a:rPr lang="en-US" sz="3600" dirty="0" smtClean="0">
                <a:latin typeface="Impact" pitchFamily="34" charset="0"/>
              </a:rPr>
              <a:t/>
            </a:r>
            <a:br>
              <a:rPr lang="en-US" sz="3600" dirty="0" smtClean="0"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22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81945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 err="1" smtClean="0">
                <a:latin typeface="Berlin Sans FB Demi" pitchFamily="34" charset="0"/>
              </a:rPr>
              <a:t>Mengapa</a:t>
            </a:r>
            <a:r>
              <a:rPr lang="en-US" sz="3600" dirty="0" smtClean="0">
                <a:latin typeface="Berlin Sans FB Demi" pitchFamily="34" charset="0"/>
              </a:rPr>
              <a:t> </a:t>
            </a:r>
            <a:r>
              <a:rPr lang="en-US" sz="3600" dirty="0" err="1" smtClean="0">
                <a:latin typeface="Berlin Sans FB Demi" pitchFamily="34" charset="0"/>
              </a:rPr>
              <a:t>korban</a:t>
            </a:r>
            <a:r>
              <a:rPr lang="en-US" sz="3600" dirty="0" smtClean="0">
                <a:latin typeface="Berlin Sans FB Demi" pitchFamily="34" charset="0"/>
              </a:rPr>
              <a:t> </a:t>
            </a:r>
            <a:r>
              <a:rPr lang="en-US" sz="3600" dirty="0" err="1" smtClean="0">
                <a:latin typeface="Berlin Sans FB Demi" pitchFamily="34" charset="0"/>
              </a:rPr>
              <a:t>Yesus</a:t>
            </a:r>
            <a:r>
              <a:rPr lang="en-US" sz="3600" dirty="0" smtClean="0">
                <a:latin typeface="Berlin Sans FB Demi" pitchFamily="34" charset="0"/>
              </a:rPr>
              <a:t> </a:t>
            </a:r>
            <a:r>
              <a:rPr lang="en-US" sz="3600" dirty="0" err="1" smtClean="0">
                <a:latin typeface="Berlin Sans FB Demi" pitchFamily="34" charset="0"/>
              </a:rPr>
              <a:t>lebih</a:t>
            </a:r>
            <a:r>
              <a:rPr lang="en-US" sz="3600" dirty="0" smtClean="0">
                <a:latin typeface="Berlin Sans FB Demi" pitchFamily="34" charset="0"/>
              </a:rPr>
              <a:t> </a:t>
            </a:r>
            <a:r>
              <a:rPr lang="en-US" sz="3600" dirty="0" err="1" smtClean="0">
                <a:latin typeface="Berlin Sans FB Demi" pitchFamily="34" charset="0"/>
              </a:rPr>
              <a:t>sempurna</a:t>
            </a:r>
            <a:r>
              <a:rPr lang="en-US" sz="3600" dirty="0" smtClean="0">
                <a:latin typeface="Berlin Sans FB Demi" pitchFamily="34" charset="0"/>
              </a:rPr>
              <a:t>?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Bahnschrift SemiBold Condensed" pitchFamily="34" charset="0"/>
              </a:rPr>
              <a:t>Para imam </a:t>
            </a:r>
            <a:r>
              <a:rPr lang="en-US" sz="2800" dirty="0" err="1" smtClean="0">
                <a:latin typeface="Bahnschrift SemiBold Condensed" pitchFamily="34" charset="0"/>
              </a:rPr>
              <a:t>Lewi</a:t>
            </a:r>
            <a:r>
              <a:rPr lang="en-US" sz="2800" dirty="0" smtClean="0">
                <a:latin typeface="Bahnschrift SemiBold Condensed" pitchFamily="34" charset="0"/>
              </a:rPr>
              <a:t>--yang "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jumlah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besar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dicegah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oleh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maut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untuk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tetap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menjabat</a:t>
            </a:r>
            <a:r>
              <a:rPr lang="en-US" sz="2800" dirty="0" smtClean="0">
                <a:latin typeface="Bahnschrift SemiBold Condensed" pitchFamily="34" charset="0"/>
              </a:rPr>
              <a:t> imam"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7:23], </a:t>
            </a:r>
            <a:r>
              <a:rPr lang="en-US" sz="2800" dirty="0" err="1" smtClean="0">
                <a:latin typeface="Gill Sans Ultra Bold Condensed" pitchFamily="34" charset="0"/>
              </a:rPr>
              <a:t>sementara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Yesus</a:t>
            </a:r>
            <a:r>
              <a:rPr lang="en-US" sz="2800" dirty="0" smtClean="0"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latin typeface="Gill Sans Ultra Bold Condensed" pitchFamily="34" charset="0"/>
              </a:rPr>
              <a:t>hidup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selamanya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memiliki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imamat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kekal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7: 24,25].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Bahnschrift SemiBold Condensed" pitchFamily="34" charset="0"/>
              </a:rPr>
              <a:t>Para imam </a:t>
            </a:r>
            <a:r>
              <a:rPr lang="en-US" sz="2800" dirty="0" err="1" smtClean="0">
                <a:latin typeface="Bahnschrift SemiBold Condensed" pitchFamily="34" charset="0"/>
              </a:rPr>
              <a:t>Lewi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smtClean="0">
                <a:latin typeface="Gill Sans Ultra Bold Condensed" pitchFamily="34" charset="0"/>
              </a:rPr>
              <a:t>"</a:t>
            </a:r>
            <a:r>
              <a:rPr lang="en-US" sz="2800" dirty="0" err="1" smtClean="0">
                <a:latin typeface="Gill Sans Ultra Bold Condensed" pitchFamily="34" charset="0"/>
              </a:rPr>
              <a:t>setiap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hari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7:27]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Gill Sans Ultra Bold Condensed" pitchFamily="34" charset="0"/>
              </a:rPr>
              <a:t>setiap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tahun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9: 25] </a:t>
            </a:r>
            <a:r>
              <a:rPr lang="en-US" sz="2800" dirty="0" err="1" smtClean="0">
                <a:latin typeface="Bahnschrift SemiBold Condensed" pitchFamily="34" charset="0"/>
              </a:rPr>
              <a:t>mempersembahkan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persembahan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korban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yang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tidak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dapat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menyempurnakan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mempersembahkannya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menurut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hati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nurani</a:t>
            </a:r>
            <a:r>
              <a:rPr lang="en-US" sz="28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mereka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9:9; </a:t>
            </a:r>
            <a:r>
              <a:rPr lang="en-US" sz="2800" dirty="0" err="1" smtClean="0">
                <a:latin typeface="Bahnschrift SemiBold Condensed" pitchFamily="34" charset="0"/>
              </a:rPr>
              <a:t>Ibr</a:t>
            </a:r>
            <a:r>
              <a:rPr lang="en-US" sz="2800" dirty="0" smtClean="0">
                <a:latin typeface="Bahnschrift SemiBold Condensed" pitchFamily="34" charset="0"/>
              </a:rPr>
              <a:t>. 10 :1-4]. </a:t>
            </a:r>
            <a:r>
              <a:rPr lang="en-US" sz="2800" dirty="0" err="1" smtClean="0">
                <a:latin typeface="Bahnschrift SemiBold Condensed" pitchFamily="34" charset="0"/>
              </a:rPr>
              <a:t>Namun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mempersembahkan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diri-Nya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Gill Sans Ultra Bold Condensed" pitchFamily="34" charset="0"/>
              </a:rPr>
              <a:t>sekali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untuk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selamanya</a:t>
            </a:r>
            <a:r>
              <a:rPr lang="en-US" sz="2800" dirty="0" smtClean="0">
                <a:latin typeface="Bahnschrift SemiBold Condensed" pitchFamily="34" charset="0"/>
              </a:rPr>
              <a:t>", </a:t>
            </a:r>
            <a:r>
              <a:rPr lang="en-US" sz="2800" dirty="0" err="1" smtClean="0">
                <a:latin typeface="Gill Sans Ultra Bold Condensed" pitchFamily="34" charset="0"/>
              </a:rPr>
              <a:t>sebuah"pengorbanan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tunggal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10:10, 12-14] </a:t>
            </a:r>
            <a:r>
              <a:rPr lang="en-US" sz="2800" dirty="0" smtClean="0">
                <a:latin typeface="Arial Black" pitchFamily="34" charset="0"/>
              </a:rPr>
              <a:t>yang </a:t>
            </a:r>
            <a:r>
              <a:rPr lang="en-US" sz="2800" dirty="0" err="1" smtClean="0">
                <a:latin typeface="Arial Black" pitchFamily="34" charset="0"/>
              </a:rPr>
              <a:t>membersihkan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hati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nurani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kita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smtClean="0">
                <a:latin typeface="Bahnschrift SemiBold Condensed" pitchFamily="34" charset="0"/>
              </a:rPr>
              <a:t>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9:14, 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10:1-10]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menyingkirkan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dosa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smtClean="0">
                <a:latin typeface="Bahnschrift SemiBold Condensed" pitchFamily="34" charset="0"/>
              </a:rPr>
              <a:t>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9: 26]. </a:t>
            </a:r>
            <a:r>
              <a:rPr lang="en-US" sz="2800" dirty="0" err="1" smtClean="0">
                <a:latin typeface="Eras Bold ITC" pitchFamily="34" charset="0"/>
              </a:rPr>
              <a:t>Pengorbanan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Yesus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lebih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tinggi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daripada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pengorbanan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hewan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karena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Yesus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adalah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Anak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smtClean="0">
                <a:latin typeface="Bahnschrift SemiBold Condensed" pitchFamily="34" charset="0"/>
              </a:rPr>
              <a:t>Allah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7:26-28], </a:t>
            </a:r>
            <a:r>
              <a:rPr lang="en-US" sz="2800" dirty="0" smtClean="0">
                <a:latin typeface="Eras Bold ITC" pitchFamily="34" charset="0"/>
              </a:rPr>
              <a:t>yang </a:t>
            </a:r>
            <a:r>
              <a:rPr lang="en-US" sz="2800" dirty="0" err="1" smtClean="0">
                <a:latin typeface="Eras Bold ITC" pitchFamily="34" charset="0"/>
              </a:rPr>
              <a:t>dengan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sempurna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memenuhi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kehendak</a:t>
            </a:r>
            <a:r>
              <a:rPr lang="en-US" sz="2800" dirty="0" smtClean="0">
                <a:latin typeface="Eras Bold ITC" pitchFamily="34" charset="0"/>
              </a:rPr>
              <a:t> Allah </a:t>
            </a:r>
            <a:r>
              <a:rPr lang="en-US" sz="2800" dirty="0" smtClean="0">
                <a:latin typeface="Bahnschrift SemiBold Condensed" pitchFamily="34" charset="0"/>
              </a:rPr>
              <a:t>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10:5-10].</a:t>
            </a:r>
            <a:endParaRPr lang="en-US" sz="28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39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Apakah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implikasi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penting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dari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pengorbanan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Yesus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terjadi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"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Sekali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untuk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selamanya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"?</a:t>
            </a:r>
            <a:endParaRPr lang="en-US" sz="28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214084" cy="5112568"/>
          </a:xfrm>
          <a:solidFill>
            <a:schemeClr val="bg1">
              <a:alpha val="74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Franklin Gothic Demi Cond" pitchFamily="34" charset="0"/>
              </a:rPr>
              <a:t>Pengorbanan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Yesus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sangat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efektif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tidak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pernah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terlampaui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oleh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pengorbanan</a:t>
            </a:r>
            <a:r>
              <a:rPr lang="en-US" sz="2400" dirty="0" smtClean="0">
                <a:latin typeface="Franklin Gothic Demi Cond" pitchFamily="34" charset="0"/>
              </a:rPr>
              <a:t> yang lain.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Franklin Gothic Demi Cond" pitchFamily="34" charset="0"/>
              </a:rPr>
              <a:t>Semua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jenis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pengorbanan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dalam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Perjanjian</a:t>
            </a:r>
            <a:r>
              <a:rPr lang="en-US" sz="2400" dirty="0" smtClean="0">
                <a:latin typeface="Franklin Gothic Demi Cond" pitchFamily="34" charset="0"/>
              </a:rPr>
              <a:t> Lama </a:t>
            </a:r>
            <a:r>
              <a:rPr lang="en-US" sz="2400" dirty="0" err="1" smtClean="0">
                <a:latin typeface="Franklin Gothic Demi Cond" pitchFamily="34" charset="0"/>
              </a:rPr>
              <a:t>menemukan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penggenapannya</a:t>
            </a:r>
            <a:r>
              <a:rPr lang="en-US" sz="2400" dirty="0" smtClean="0">
                <a:latin typeface="Franklin Gothic Demi Cond" pitchFamily="34" charset="0"/>
              </a:rPr>
              <a:t> di </a:t>
            </a:r>
            <a:r>
              <a:rPr lang="en-US" sz="2400" dirty="0" err="1" smtClean="0">
                <a:latin typeface="Franklin Gothic Demi Cond" pitchFamily="34" charset="0"/>
              </a:rPr>
              <a:t>kayu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salib</a:t>
            </a:r>
            <a:r>
              <a:rPr lang="en-US" sz="2400" dirty="0" smtClean="0">
                <a:latin typeface="Franklin Gothic Demi Cond" pitchFamily="34" charset="0"/>
              </a:rPr>
              <a:t>. </a:t>
            </a:r>
            <a:r>
              <a:rPr lang="en-US" sz="2400" dirty="0" err="1" smtClean="0">
                <a:latin typeface="Franklin Gothic Demi Cond" pitchFamily="34" charset="0"/>
              </a:rPr>
              <a:t>Pengorbanan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Yesus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membersihkan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menguduskan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 [</a:t>
            </a:r>
            <a:r>
              <a:rPr lang="en-US" sz="2400" dirty="0" err="1" smtClean="0">
                <a:latin typeface="Franklin Gothic Demi Cond" pitchFamily="34" charset="0"/>
              </a:rPr>
              <a:t>Ibrani</a:t>
            </a:r>
            <a:r>
              <a:rPr lang="en-US" sz="2400" dirty="0" smtClean="0">
                <a:latin typeface="Franklin Gothic Demi Cond" pitchFamily="34" charset="0"/>
              </a:rPr>
              <a:t> 10: 10-14] </a:t>
            </a:r>
            <a:r>
              <a:rPr lang="en-US" sz="2400" dirty="0" err="1" smtClean="0">
                <a:latin typeface="Franklin Gothic Demi Cond" pitchFamily="34" charset="0"/>
              </a:rPr>
              <a:t>sehingga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dapat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mendekati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Tuhan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dengan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percaya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diri</a:t>
            </a:r>
            <a:r>
              <a:rPr lang="en-US" sz="2400" dirty="0" smtClean="0">
                <a:latin typeface="Franklin Gothic Demi Cond" pitchFamily="34" charset="0"/>
              </a:rPr>
              <a:t> [</a:t>
            </a:r>
            <a:r>
              <a:rPr lang="en-US" sz="2400" dirty="0" err="1" smtClean="0">
                <a:latin typeface="Franklin Gothic Demi Cond" pitchFamily="34" charset="0"/>
              </a:rPr>
              <a:t>Ibrani</a:t>
            </a:r>
            <a:r>
              <a:rPr lang="en-US" sz="2400" dirty="0" smtClean="0">
                <a:latin typeface="Franklin Gothic Demi Cond" pitchFamily="34" charset="0"/>
              </a:rPr>
              <a:t> 10:19-23] </a:t>
            </a:r>
            <a:r>
              <a:rPr lang="en-US" sz="2400" dirty="0" err="1" smtClean="0">
                <a:latin typeface="Franklin Gothic Demi Cond" pitchFamily="34" charset="0"/>
              </a:rPr>
              <a:t>dan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melayani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Dia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sebagai</a:t>
            </a:r>
            <a:r>
              <a:rPr lang="en-US" sz="2400" dirty="0" smtClean="0">
                <a:latin typeface="Franklin Gothic Demi Cond" pitchFamily="34" charset="0"/>
              </a:rPr>
              <a:t> "</a:t>
            </a:r>
            <a:r>
              <a:rPr lang="en-US" sz="2400" dirty="0" err="1" smtClean="0">
                <a:latin typeface="Franklin Gothic Demi Cond" pitchFamily="34" charset="0"/>
              </a:rPr>
              <a:t>imamat</a:t>
            </a:r>
            <a:r>
              <a:rPr lang="en-US" sz="2400" dirty="0" smtClean="0">
                <a:latin typeface="Franklin Gothic Demi Cond" pitchFamily="34" charset="0"/>
              </a:rPr>
              <a:t> yang </a:t>
            </a:r>
            <a:r>
              <a:rPr lang="en-US" sz="2400" dirty="0" err="1" smtClean="0">
                <a:latin typeface="Franklin Gothic Demi Cond" pitchFamily="34" charset="0"/>
              </a:rPr>
              <a:t>rajani</a:t>
            </a:r>
            <a:r>
              <a:rPr lang="en-US" sz="2400" dirty="0" smtClean="0">
                <a:latin typeface="Franklin Gothic Demi Cond" pitchFamily="34" charset="0"/>
              </a:rPr>
              <a:t>" [</a:t>
            </a:r>
            <a:r>
              <a:rPr lang="en-US" sz="2400" dirty="0" err="1" smtClean="0">
                <a:latin typeface="Franklin Gothic Demi Cond" pitchFamily="34" charset="0"/>
              </a:rPr>
              <a:t>Ibrani</a:t>
            </a:r>
            <a:r>
              <a:rPr lang="en-US" sz="2400" dirty="0" smtClean="0">
                <a:latin typeface="Franklin Gothic Demi Cond" pitchFamily="34" charset="0"/>
              </a:rPr>
              <a:t> 9:14, 1 </a:t>
            </a:r>
            <a:r>
              <a:rPr lang="en-US" sz="2400" dirty="0" err="1" smtClean="0">
                <a:latin typeface="Franklin Gothic Demi Cond" pitchFamily="34" charset="0"/>
              </a:rPr>
              <a:t>Petrus</a:t>
            </a:r>
            <a:r>
              <a:rPr lang="en-US" sz="2400" dirty="0" smtClean="0">
                <a:latin typeface="Franklin Gothic Demi Cond" pitchFamily="34" charset="0"/>
              </a:rPr>
              <a:t> 2:9].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Franklin Gothic Demi Cond" pitchFamily="34" charset="0"/>
              </a:rPr>
              <a:t>Pengorbanan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Yesus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juga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menyediakan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makanan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bagi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kehidupan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rohani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. </a:t>
            </a:r>
            <a:r>
              <a:rPr lang="en-US" sz="2400" dirty="0" err="1" smtClean="0">
                <a:latin typeface="Franklin Gothic Demi Cond" pitchFamily="34" charset="0"/>
              </a:rPr>
              <a:t>Ini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memberikan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contoh</a:t>
            </a:r>
            <a:r>
              <a:rPr lang="en-US" sz="2400" dirty="0" smtClean="0">
                <a:latin typeface="Franklin Gothic Demi Cond" pitchFamily="34" charset="0"/>
              </a:rPr>
              <a:t> yang </a:t>
            </a:r>
            <a:r>
              <a:rPr lang="en-US" sz="2400" dirty="0" err="1" smtClean="0">
                <a:latin typeface="Franklin Gothic Demi Cond" pitchFamily="34" charset="0"/>
              </a:rPr>
              <a:t>perlu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amati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dan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ikuti</a:t>
            </a:r>
            <a:r>
              <a:rPr lang="en-US" sz="2400" dirty="0" smtClean="0">
                <a:latin typeface="Franklin Gothic Demi Cond" pitchFamily="34" charset="0"/>
              </a:rPr>
              <a:t>. </a:t>
            </a:r>
            <a:r>
              <a:rPr lang="en-US" sz="2400" dirty="0" err="1" smtClean="0">
                <a:latin typeface="Franklin Gothic Demi Cond" pitchFamily="34" charset="0"/>
              </a:rPr>
              <a:t>Kitab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lbrani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mengundang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untuk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memusatkan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pandangan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kita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pada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Yesus</a:t>
            </a:r>
            <a:r>
              <a:rPr lang="en-US" sz="2400" dirty="0" smtClean="0">
                <a:latin typeface="Franklin Gothic Demi Cond" pitchFamily="34" charset="0"/>
              </a:rPr>
              <a:t>, </a:t>
            </a:r>
            <a:r>
              <a:rPr lang="en-US" sz="2400" dirty="0" err="1" smtClean="0">
                <a:latin typeface="Franklin Gothic Demi Cond" pitchFamily="34" charset="0"/>
              </a:rPr>
              <a:t>terutama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peristiwa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salib</a:t>
            </a:r>
            <a:r>
              <a:rPr lang="en-US" sz="2400" dirty="0" smtClean="0">
                <a:latin typeface="Franklin Gothic Demi Cond" pitchFamily="34" charset="0"/>
              </a:rPr>
              <a:t>, </a:t>
            </a:r>
            <a:r>
              <a:rPr lang="en-US" sz="2400" dirty="0" err="1" smtClean="0">
                <a:latin typeface="Franklin Gothic Demi Cond" pitchFamily="34" charset="0"/>
              </a:rPr>
              <a:t>dan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mengikuti</a:t>
            </a:r>
            <a:r>
              <a:rPr lang="en-US" sz="2400" dirty="0" smtClean="0">
                <a:latin typeface="Franklin Gothic Demi Cond" pitchFamily="34" charset="0"/>
              </a:rPr>
              <a:t> </a:t>
            </a:r>
            <a:r>
              <a:rPr lang="en-US" sz="2400" dirty="0" err="1" smtClean="0">
                <a:latin typeface="Franklin Gothic Demi Cond" pitchFamily="34" charset="0"/>
              </a:rPr>
              <a:t>pimpinan-Nya</a:t>
            </a:r>
            <a:r>
              <a:rPr lang="en-US" sz="2400" dirty="0" smtClean="0">
                <a:latin typeface="Franklin Gothic Demi Cond" pitchFamily="34" charset="0"/>
              </a:rPr>
              <a:t> [</a:t>
            </a:r>
            <a:r>
              <a:rPr lang="en-US" sz="2400" dirty="0" err="1" smtClean="0">
                <a:latin typeface="Franklin Gothic Demi Cond" pitchFamily="34" charset="0"/>
              </a:rPr>
              <a:t>Ibrani</a:t>
            </a:r>
            <a:r>
              <a:rPr lang="en-US" sz="2400" dirty="0" smtClean="0">
                <a:latin typeface="Franklin Gothic Demi Cond" pitchFamily="34" charset="0"/>
              </a:rPr>
              <a:t> 12:1-4, </a:t>
            </a:r>
            <a:r>
              <a:rPr lang="en-US" sz="2400" dirty="0" err="1" smtClean="0">
                <a:latin typeface="Franklin Gothic Demi Cond" pitchFamily="34" charset="0"/>
              </a:rPr>
              <a:t>Ibrani</a:t>
            </a:r>
            <a:r>
              <a:rPr lang="en-US" sz="2400" dirty="0" smtClean="0">
                <a:latin typeface="Franklin Gothic Demi Cond" pitchFamily="34" charset="0"/>
              </a:rPr>
              <a:t> 13:12,13].</a:t>
            </a:r>
            <a:endParaRPr lang="en-US" sz="2400" dirty="0"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35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0728"/>
            <a:ext cx="5338936" cy="4525963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Eras Bold ITC" pitchFamily="34" charset="0"/>
              </a:rPr>
              <a:t>SALIB KRISTUS </a:t>
            </a:r>
            <a:r>
              <a:rPr lang="en-US" dirty="0" err="1" smtClean="0">
                <a:latin typeface="Eras Bold ITC" pitchFamily="34" charset="0"/>
              </a:rPr>
              <a:t>adalah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dasar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dari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semua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manfaat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Tuhan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limpahkan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kepada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. </a:t>
            </a:r>
            <a:r>
              <a:rPr lang="en-US" dirty="0" err="1" smtClean="0">
                <a:latin typeface="Eras Bold ITC" pitchFamily="34" charset="0"/>
              </a:rPr>
              <a:t>Itu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menyediakan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pemurnian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dari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dosa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pengudusan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untuk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melayani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dan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makanan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untuk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bertumbuh</a:t>
            </a:r>
            <a:r>
              <a:rPr lang="en-US" dirty="0" smtClean="0">
                <a:latin typeface="Eras Bold ITC" pitchFamily="34" charset="0"/>
              </a:rPr>
              <a:t>.</a:t>
            </a:r>
            <a:endParaRPr lang="en-US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7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128792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SALIB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DAN HARGA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PENGAMPUNAN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23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5770984" cy="468052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9:23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Jadi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segala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sesuatu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melambangkan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apa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sorga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haruslah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ditahirkan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secara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demikian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tetapi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benda-benda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sorgawi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sendiri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oleh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persembahan-persembahan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lebih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baik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”.</a:t>
            </a: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2"/>
            <a:ext cx="326707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256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92088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Bernard MT Condensed" pitchFamily="18" charset="0"/>
              </a:rPr>
              <a:t>Mengapa</a:t>
            </a:r>
            <a:r>
              <a:rPr lang="en-US" sz="3200" dirty="0">
                <a:solidFill>
                  <a:srgbClr val="FFFF00"/>
                </a:solidFill>
                <a:latin typeface="Bernard MT Condensed" pitchFamily="18" charset="0"/>
              </a:rPr>
              <a:t> Bait </a:t>
            </a:r>
            <a:r>
              <a:rPr lang="en-US" sz="3200" dirty="0" err="1">
                <a:solidFill>
                  <a:srgbClr val="FFFF00"/>
                </a:solidFill>
                <a:latin typeface="Bernard MT Condensed" pitchFamily="18" charset="0"/>
              </a:rPr>
              <a:t>Suci</a:t>
            </a:r>
            <a:r>
              <a:rPr lang="en-US" sz="32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ernard MT Condensed" pitchFamily="18" charset="0"/>
              </a:rPr>
              <a:t>surgawi</a:t>
            </a:r>
            <a:r>
              <a:rPr lang="en-US" sz="32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ernard MT Condensed" pitchFamily="18" charset="0"/>
              </a:rPr>
              <a:t>perlu</a:t>
            </a:r>
            <a:r>
              <a:rPr lang="en-US" sz="32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ernard MT Condensed" pitchFamily="18" charset="0"/>
              </a:rPr>
              <a:t>dibersihkan</a:t>
            </a:r>
            <a:r>
              <a:rPr lang="en-US" sz="3200" dirty="0">
                <a:solidFill>
                  <a:srgbClr val="FFFF00"/>
                </a:solidFill>
                <a:latin typeface="Bernard MT Condensed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484784"/>
            <a:ext cx="6444716" cy="4968552"/>
          </a:xfrm>
          <a:solidFill>
            <a:schemeClr val="bg1">
              <a:alpha val="89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latin typeface="Bahnschrift SemiBold SemiConden" pitchFamily="34" charset="0"/>
              </a:rPr>
              <a:t>Tempat</a:t>
            </a:r>
            <a:r>
              <a:rPr lang="en-US" sz="2600" dirty="0" smtClean="0">
                <a:latin typeface="Bahnschrift SemiBold SemiConden" pitchFamily="34" charset="0"/>
              </a:rPr>
              <a:t> </a:t>
            </a:r>
            <a:r>
              <a:rPr lang="en-US" sz="2600" dirty="0">
                <a:latin typeface="Bahnschrift SemiBold SemiConden" pitchFamily="34" charset="0"/>
              </a:rPr>
              <a:t>kudus </a:t>
            </a:r>
            <a:r>
              <a:rPr lang="en-US" sz="2600" dirty="0" err="1">
                <a:latin typeface="Bahnschrift SemiBold SemiConden" pitchFamily="34" charset="0"/>
              </a:rPr>
              <a:t>adalah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simbol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pemerintahan</a:t>
            </a:r>
            <a:r>
              <a:rPr lang="en-US" sz="2600" dirty="0">
                <a:latin typeface="Bahnschrift SemiBold SemiConden" pitchFamily="34" charset="0"/>
              </a:rPr>
              <a:t> Allah [1 </a:t>
            </a:r>
            <a:r>
              <a:rPr lang="en-US" sz="2600" dirty="0" smtClean="0">
                <a:latin typeface="Bahnschrift SemiBold SemiConden" pitchFamily="34" charset="0"/>
              </a:rPr>
              <a:t>Samue</a:t>
            </a:r>
            <a:r>
              <a:rPr lang="en-US" sz="2600" dirty="0">
                <a:latin typeface="Bahnschrift SemiBold SemiConden" pitchFamily="34" charset="0"/>
              </a:rPr>
              <a:t>l</a:t>
            </a:r>
            <a:r>
              <a:rPr lang="en-US" sz="2600" dirty="0" smtClean="0">
                <a:latin typeface="Bahnschrift SemiBold SemiConden" pitchFamily="34" charset="0"/>
              </a:rPr>
              <a:t> </a:t>
            </a:r>
            <a:r>
              <a:rPr lang="en-US" sz="2600" dirty="0">
                <a:latin typeface="Bahnschrift SemiBold SemiConden" pitchFamily="34" charset="0"/>
              </a:rPr>
              <a:t>4:4, 2 </a:t>
            </a:r>
            <a:r>
              <a:rPr lang="en-US" sz="2600" dirty="0" smtClean="0">
                <a:latin typeface="Bahnschrift SemiBold SemiConden" pitchFamily="34" charset="0"/>
              </a:rPr>
              <a:t>Samuel </a:t>
            </a:r>
            <a:r>
              <a:rPr lang="en-US" sz="2600" dirty="0">
                <a:latin typeface="Bahnschrift SemiBold SemiConden" pitchFamily="34" charset="0"/>
              </a:rPr>
              <a:t>6:2], </a:t>
            </a:r>
            <a:r>
              <a:rPr lang="en-US" sz="2600" dirty="0" err="1">
                <a:latin typeface="Bahnschrift SemiBold SemiConden" pitchFamily="34" charset="0"/>
              </a:rPr>
              <a:t>dan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cara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Tuhan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menangani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dosa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umat-Nya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memengaruhi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persepsi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publik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tentang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kebenaran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pemerintahan-Nya</a:t>
            </a:r>
            <a:r>
              <a:rPr lang="en-US" sz="2600" dirty="0">
                <a:latin typeface="Bahnschrift SemiBold SemiConden" pitchFamily="34" charset="0"/>
              </a:rPr>
              <a:t> [</a:t>
            </a:r>
            <a:r>
              <a:rPr lang="en-US" sz="2600" dirty="0" err="1" smtClean="0">
                <a:latin typeface="Bahnschrift SemiBold SemiConden" pitchFamily="34" charset="0"/>
              </a:rPr>
              <a:t>Mazmur</a:t>
            </a:r>
            <a:r>
              <a:rPr lang="en-US" sz="2600" dirty="0" smtClean="0">
                <a:latin typeface="Bahnschrift SemiBold SemiConden" pitchFamily="34" charset="0"/>
              </a:rPr>
              <a:t> </a:t>
            </a:r>
            <a:r>
              <a:rPr lang="en-US" sz="2600" dirty="0">
                <a:latin typeface="Bahnschrift SemiBold SemiConden" pitchFamily="34" charset="0"/>
              </a:rPr>
              <a:t>97:2]. </a:t>
            </a:r>
            <a:r>
              <a:rPr lang="en-US" sz="2600" dirty="0" err="1">
                <a:latin typeface="Bahnschrift SemiBold SemiConden" pitchFamily="34" charset="0"/>
              </a:rPr>
              <a:t>Sebagai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penguasa</a:t>
            </a:r>
            <a:r>
              <a:rPr lang="en-US" sz="2600" dirty="0">
                <a:latin typeface="Bahnschrift SemiBold SemiConden" pitchFamily="34" charset="0"/>
              </a:rPr>
              <a:t>, </a:t>
            </a:r>
            <a:r>
              <a:rPr lang="en-US" sz="2600" dirty="0" err="1">
                <a:latin typeface="Bahnschrift SemiBold SemiConden" pitchFamily="34" charset="0"/>
              </a:rPr>
              <a:t>Tuhan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adalah</a:t>
            </a:r>
            <a:r>
              <a:rPr lang="en-US" sz="2600" dirty="0">
                <a:latin typeface="Bahnschrift SemiBold SemiConden" pitchFamily="34" charset="0"/>
              </a:rPr>
              <a:t> Hakim </a:t>
            </a:r>
            <a:r>
              <a:rPr lang="en-US" sz="2600" dirty="0" err="1">
                <a:latin typeface="Bahnschrift SemiBold SemiConden" pitchFamily="34" charset="0"/>
              </a:rPr>
              <a:t>atas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umat-Nya</a:t>
            </a:r>
            <a:r>
              <a:rPr lang="en-US" sz="2600" dirty="0">
                <a:latin typeface="Bahnschrift SemiBold SemiConden" pitchFamily="34" charset="0"/>
              </a:rPr>
              <a:t>, </a:t>
            </a:r>
            <a:r>
              <a:rPr lang="en-US" sz="2600" dirty="0" err="1">
                <a:latin typeface="Bahnschrift SemiBold SemiConden" pitchFamily="34" charset="0"/>
              </a:rPr>
              <a:t>dan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Dia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diharapkan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berlaku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adil</a:t>
            </a:r>
            <a:r>
              <a:rPr lang="en-US" sz="2600" dirty="0">
                <a:latin typeface="Bahnschrift SemiBold SemiConden" pitchFamily="34" charset="0"/>
              </a:rPr>
              <a:t>, </a:t>
            </a:r>
            <a:r>
              <a:rPr lang="en-US" sz="2600" dirty="0" err="1">
                <a:latin typeface="Bahnschrift SemiBold SemiConden" pitchFamily="34" charset="0"/>
              </a:rPr>
              <a:t>membela</a:t>
            </a:r>
            <a:r>
              <a:rPr lang="en-US" sz="2600" dirty="0">
                <a:latin typeface="Bahnschrift SemiBold SemiConden" pitchFamily="34" charset="0"/>
              </a:rPr>
              <a:t> yang </a:t>
            </a:r>
            <a:r>
              <a:rPr lang="en-US" sz="2600" dirty="0" err="1">
                <a:latin typeface="Bahnschrift SemiBold SemiConden" pitchFamily="34" charset="0"/>
              </a:rPr>
              <a:t>tidak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bersalah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dan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menghukum</a:t>
            </a:r>
            <a:r>
              <a:rPr lang="en-US" sz="2600" dirty="0">
                <a:latin typeface="Bahnschrift SemiBold SemiConden" pitchFamily="34" charset="0"/>
              </a:rPr>
              <a:t> yang </a:t>
            </a:r>
            <a:r>
              <a:rPr lang="en-US" sz="2600" dirty="0" err="1">
                <a:latin typeface="Bahnschrift SemiBold SemiConden" pitchFamily="34" charset="0"/>
              </a:rPr>
              <a:t>bersalah</a:t>
            </a:r>
            <a:r>
              <a:rPr lang="en-US" sz="2600" dirty="0">
                <a:latin typeface="Bahnschrift SemiBold SemiConden" pitchFamily="34" charset="0"/>
              </a:rPr>
              <a:t>. </a:t>
            </a:r>
            <a:r>
              <a:rPr lang="en-US" sz="2600" dirty="0" err="1">
                <a:latin typeface="Bahnschrift SemiBold SemiConden" pitchFamily="34" charset="0"/>
              </a:rPr>
              <a:t>Jadi</a:t>
            </a:r>
            <a:r>
              <a:rPr lang="en-US" sz="2600" dirty="0">
                <a:latin typeface="Bahnschrift SemiBold SemiConden" pitchFamily="34" charset="0"/>
              </a:rPr>
              <a:t>, </a:t>
            </a:r>
            <a:r>
              <a:rPr lang="en-US" sz="2600" dirty="0" err="1">
                <a:latin typeface="Bahnschrift SemiBold SemiConden" pitchFamily="34" charset="0"/>
              </a:rPr>
              <a:t>ketika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Tuhan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mengampuni</a:t>
            </a:r>
            <a:r>
              <a:rPr lang="en-US" sz="2600" dirty="0">
                <a:latin typeface="Bahnschrift SemiBold SemiConden" pitchFamily="34" charset="0"/>
              </a:rPr>
              <a:t> orang </a:t>
            </a:r>
            <a:r>
              <a:rPr lang="en-US" sz="2600" dirty="0" err="1">
                <a:latin typeface="Bahnschrift SemiBold SemiConden" pitchFamily="34" charset="0"/>
              </a:rPr>
              <a:t>berdosa</a:t>
            </a:r>
            <a:r>
              <a:rPr lang="en-US" sz="2600" dirty="0">
                <a:latin typeface="Bahnschrift SemiBold SemiConden" pitchFamily="34" charset="0"/>
              </a:rPr>
              <a:t>, </a:t>
            </a:r>
            <a:r>
              <a:rPr lang="en-US" sz="2600" dirty="0" err="1">
                <a:latin typeface="Bahnschrift SemiBold SemiConden" pitchFamily="34" charset="0"/>
              </a:rPr>
              <a:t>Dia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memikul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tanggung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jawab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hukum</a:t>
            </a:r>
            <a:r>
              <a:rPr lang="en-US" sz="2600" dirty="0">
                <a:latin typeface="Bahnschrift SemiBold SemiConden" pitchFamily="34" charset="0"/>
              </a:rPr>
              <a:t>. </a:t>
            </a:r>
            <a:r>
              <a:rPr lang="en-US" sz="2600" dirty="0" err="1">
                <a:latin typeface="Bahnschrift SemiBold SemiConden" pitchFamily="34" charset="0"/>
              </a:rPr>
              <a:t>Tempat</a:t>
            </a:r>
            <a:r>
              <a:rPr lang="en-US" sz="2600" dirty="0">
                <a:latin typeface="Bahnschrift SemiBold SemiConden" pitchFamily="34" charset="0"/>
              </a:rPr>
              <a:t> kudus, yang </a:t>
            </a:r>
            <a:r>
              <a:rPr lang="en-US" sz="2600" dirty="0" err="1">
                <a:latin typeface="Bahnschrift SemiBold SemiConden" pitchFamily="34" charset="0"/>
              </a:rPr>
              <a:t>mewakili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karakter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dan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kepemimpinan</a:t>
            </a:r>
            <a:r>
              <a:rPr lang="en-US" sz="2600" dirty="0">
                <a:latin typeface="Bahnschrift SemiBold SemiConden" pitchFamily="34" charset="0"/>
              </a:rPr>
              <a:t> </a:t>
            </a:r>
            <a:r>
              <a:rPr lang="en-US" sz="2600" dirty="0" err="1">
                <a:latin typeface="Bahnschrift SemiBold SemiConden" pitchFamily="34" charset="0"/>
              </a:rPr>
              <a:t>Tuhan</a:t>
            </a:r>
            <a:r>
              <a:rPr lang="en-US" sz="2600" dirty="0">
                <a:latin typeface="Bahnschrift SemiBold SemiConden" pitchFamily="34" charset="0"/>
              </a:rPr>
              <a:t>, </a:t>
            </a:r>
            <a:r>
              <a:rPr lang="en-US" sz="2600" dirty="0" err="1">
                <a:latin typeface="Bahnschrift SemiBold SemiConden" pitchFamily="34" charset="0"/>
              </a:rPr>
              <a:t>terkontaminasi</a:t>
            </a:r>
            <a:r>
              <a:rPr lang="en-US" sz="2600" dirty="0">
                <a:latin typeface="Bahnschrift SemiBold SemiConden" pitchFamily="34" charset="0"/>
              </a:rPr>
              <a:t>.   </a:t>
            </a:r>
          </a:p>
        </p:txBody>
      </p:sp>
      <p:sp>
        <p:nvSpPr>
          <p:cNvPr id="5" name="Rectangle 4"/>
          <p:cNvSpPr/>
          <p:nvPr/>
        </p:nvSpPr>
        <p:spPr>
          <a:xfrm rot="20896046">
            <a:off x="683568" y="2540511"/>
            <a:ext cx="1165705" cy="24006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0152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32656"/>
            <a:ext cx="9144000" cy="79208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solidFill>
                  <a:srgbClr val="FFFF00"/>
                </a:solidFill>
                <a:latin typeface="Bernard MT Condensed" pitchFamily="18" charset="0"/>
              </a:rPr>
              <a:t>Mengapa Bait Suci surgawi perlu dibersihkan?</a:t>
            </a:r>
            <a:endParaRPr lang="en-US" sz="32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1783357"/>
            <a:ext cx="6624736" cy="4309939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Bahnschrift SemiBold SemiConden" pitchFamily="34" charset="0"/>
              </a:rPr>
              <a:t>Ketika</a:t>
            </a:r>
            <a:r>
              <a:rPr lang="en-US" dirty="0" smtClean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seseorang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meminta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pengampunan</a:t>
            </a:r>
            <a:r>
              <a:rPr lang="en-US" dirty="0">
                <a:latin typeface="Bahnschrift SemiBold SemiConden" pitchFamily="34" charset="0"/>
              </a:rPr>
              <a:t>, </a:t>
            </a:r>
            <a:r>
              <a:rPr lang="en-US" dirty="0" err="1">
                <a:latin typeface="Bahnschrift SemiBold SemiConden" pitchFamily="34" charset="0"/>
              </a:rPr>
              <a:t>dia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membawa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hewan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sebagai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korban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untuknya</a:t>
            </a:r>
            <a:r>
              <a:rPr lang="en-US" dirty="0">
                <a:latin typeface="Bahnschrift SemiBold SemiConden" pitchFamily="34" charset="0"/>
              </a:rPr>
              <a:t>, </a:t>
            </a:r>
            <a:r>
              <a:rPr lang="en-US" dirty="0" err="1">
                <a:latin typeface="Bahnschrift SemiBold SemiConden" pitchFamily="34" charset="0"/>
              </a:rPr>
              <a:t>mengakui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dosa-dosanya</a:t>
            </a:r>
            <a:r>
              <a:rPr lang="en-US" dirty="0">
                <a:latin typeface="Bahnschrift SemiBold SemiConden" pitchFamily="34" charset="0"/>
              </a:rPr>
              <a:t>, </a:t>
            </a:r>
            <a:r>
              <a:rPr lang="en-US" dirty="0" err="1">
                <a:latin typeface="Bahnschrift SemiBold SemiConden" pitchFamily="34" charset="0"/>
              </a:rPr>
              <a:t>dan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menyembelihnya</a:t>
            </a:r>
            <a:r>
              <a:rPr lang="en-US" dirty="0">
                <a:latin typeface="Bahnschrift SemiBold SemiConden" pitchFamily="34" charset="0"/>
              </a:rPr>
              <a:t>. </a:t>
            </a:r>
            <a:r>
              <a:rPr lang="en-US" dirty="0" err="1">
                <a:latin typeface="Bahnschrift SemiBold SemiConden" pitchFamily="34" charset="0"/>
              </a:rPr>
              <a:t>Darah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hewan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itu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dioleskan</a:t>
            </a:r>
            <a:r>
              <a:rPr lang="en-US" dirty="0">
                <a:latin typeface="Bahnschrift SemiBold SemiConden" pitchFamily="34" charset="0"/>
              </a:rPr>
              <a:t> di </a:t>
            </a:r>
            <a:r>
              <a:rPr lang="en-US" dirty="0" err="1">
                <a:latin typeface="Bahnschrift SemiBold SemiConden" pitchFamily="34" charset="0"/>
              </a:rPr>
              <a:t>atas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tanduk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mezbah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atau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dipercikkan</a:t>
            </a:r>
            <a:r>
              <a:rPr lang="en-US" dirty="0">
                <a:latin typeface="Bahnschrift SemiBold SemiConden" pitchFamily="34" charset="0"/>
              </a:rPr>
              <a:t> di </a:t>
            </a:r>
            <a:r>
              <a:rPr lang="en-US" dirty="0" err="1">
                <a:latin typeface="Bahnschrift SemiBold SemiConden" pitchFamily="34" charset="0"/>
              </a:rPr>
              <a:t>depan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tabir</a:t>
            </a:r>
            <a:r>
              <a:rPr lang="en-US" dirty="0">
                <a:latin typeface="Bahnschrift SemiBold SemiConden" pitchFamily="34" charset="0"/>
              </a:rPr>
              <a:t> bait </a:t>
            </a:r>
            <a:r>
              <a:rPr lang="en-US" dirty="0" err="1">
                <a:latin typeface="Bahnschrift SemiBold SemiConden" pitchFamily="34" charset="0"/>
              </a:rPr>
              <a:t>suci</a:t>
            </a:r>
            <a:r>
              <a:rPr lang="en-US" dirty="0">
                <a:latin typeface="Bahnschrift SemiBold SemiConden" pitchFamily="34" charset="0"/>
              </a:rPr>
              <a:t> di </a:t>
            </a:r>
            <a:r>
              <a:rPr lang="en-US" dirty="0" err="1">
                <a:latin typeface="Bahnschrift SemiBold SemiConden" pitchFamily="34" charset="0"/>
              </a:rPr>
              <a:t>bilik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pertama</a:t>
            </a:r>
            <a:r>
              <a:rPr lang="en-US" dirty="0">
                <a:latin typeface="Bahnschrift SemiBold SemiConden" pitchFamily="34" charset="0"/>
              </a:rPr>
              <a:t>. </a:t>
            </a:r>
            <a:r>
              <a:rPr lang="en-US" dirty="0" err="1">
                <a:latin typeface="Bahnschrift SemiBold SemiConden" pitchFamily="34" charset="0"/>
              </a:rPr>
              <a:t>Dengan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demikian</a:t>
            </a:r>
            <a:r>
              <a:rPr lang="en-US" dirty="0">
                <a:latin typeface="Bahnschrift SemiBold SemiConden" pitchFamily="34" charset="0"/>
              </a:rPr>
              <a:t>, </a:t>
            </a:r>
            <a:r>
              <a:rPr lang="en-US" dirty="0" err="1">
                <a:latin typeface="Bahnschrift SemiBold SemiConden" pitchFamily="34" charset="0"/>
              </a:rPr>
              <a:t>dosa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secara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simbolis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dipindahkan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ke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tempat</a:t>
            </a:r>
            <a:r>
              <a:rPr lang="en-US" dirty="0">
                <a:latin typeface="Bahnschrift SemiBold SemiConden" pitchFamily="34" charset="0"/>
              </a:rPr>
              <a:t> kudus. </a:t>
            </a:r>
            <a:r>
              <a:rPr lang="en-US" dirty="0" err="1">
                <a:latin typeface="Bahnschrift SemiBold SemiConden" pitchFamily="34" charset="0"/>
              </a:rPr>
              <a:t>Tuhan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membawa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dosa</a:t>
            </a:r>
            <a:r>
              <a:rPr lang="en-US" dirty="0">
                <a:latin typeface="Bahnschrift SemiBold SemiConden" pitchFamily="34" charset="0"/>
              </a:rPr>
              <a:t> orang-orang </a:t>
            </a:r>
            <a:r>
              <a:rPr lang="en-US" dirty="0" err="1">
                <a:latin typeface="Bahnschrift SemiBold SemiConden" pitchFamily="34" charset="0"/>
              </a:rPr>
              <a:t>dan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menanggungnya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sendiri</a:t>
            </a:r>
            <a:r>
              <a:rPr lang="en-US" dirty="0">
                <a:latin typeface="Bahnschrift SemiBold SemiConden" pitchFamily="34" charset="0"/>
              </a:rPr>
              <a:t>. </a:t>
            </a:r>
            <a:r>
              <a:rPr lang="en-US" dirty="0" err="1">
                <a:latin typeface="Bahnschrift SemiBold SemiConden" pitchFamily="34" charset="0"/>
              </a:rPr>
              <a:t>Catatan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dosa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manusia</a:t>
            </a:r>
            <a:r>
              <a:rPr lang="en-US" dirty="0">
                <a:latin typeface="Bahnschrift SemiBold SemiConden" pitchFamily="34" charset="0"/>
              </a:rPr>
              <a:t> </a:t>
            </a:r>
            <a:r>
              <a:rPr lang="en-US" dirty="0" err="1">
                <a:latin typeface="Bahnschrift SemiBold SemiConden" pitchFamily="34" charset="0"/>
              </a:rPr>
              <a:t>tercatat</a:t>
            </a:r>
            <a:r>
              <a:rPr lang="en-US" dirty="0">
                <a:latin typeface="Bahnschrift SemiBold SemiConden" pitchFamily="34" charset="0"/>
              </a:rPr>
              <a:t> di </a:t>
            </a:r>
            <a:r>
              <a:rPr lang="en-US" dirty="0" err="1">
                <a:latin typeface="Bahnschrift SemiBold SemiConden" pitchFamily="34" charset="0"/>
              </a:rPr>
              <a:t>surga</a:t>
            </a:r>
            <a:r>
              <a:rPr lang="en-US" dirty="0" smtClean="0">
                <a:latin typeface="Bahnschrift SemiBold SemiConden" pitchFamily="34" charset="0"/>
              </a:rPr>
              <a:t>.</a:t>
            </a:r>
            <a:endParaRPr lang="en-US" dirty="0">
              <a:latin typeface="Bahnschrift SemiBold SemiConden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0896046">
            <a:off x="683568" y="2540511"/>
            <a:ext cx="1165705" cy="24006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781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chemeClr val="bg1">
              <a:alpha val="92000"/>
            </a:schemeClr>
          </a:solidFill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C00000"/>
                </a:solidFill>
                <a:latin typeface="Bernard MT Condensed" pitchFamily="18" charset="0"/>
              </a:rPr>
              <a:t>Sistem penebusan dosa terjadi dalam dua tahap :</a:t>
            </a:r>
            <a:endParaRPr lang="en-US" sz="3200" dirty="0">
              <a:solidFill>
                <a:srgbClr val="C00000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solidFill>
                  <a:schemeClr val="bg1"/>
                </a:solidFill>
                <a:latin typeface="Arial Black" pitchFamily="34" charset="0"/>
              </a:rPr>
              <a:t>Sepanjang</a:t>
            </a:r>
            <a:r>
              <a:rPr lang="en-US" sz="2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 Black" pitchFamily="34" charset="0"/>
              </a:rPr>
              <a:t>tahun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orang-orang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berdosa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bertobat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membawa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korban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ke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tempat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kudus,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darah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korban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tersebut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dibawa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imam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ke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tempat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kudus,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dipercikkan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di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depan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tirai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ini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adalah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lambang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memindahkan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dosa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itu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ke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tempat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kudus,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yaitu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kepada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Tuhan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Gill Sans Ultra Bold Condensed" pitchFamily="34" charset="0"/>
              </a:rPr>
              <a:t>sendiri</a:t>
            </a:r>
            <a:r>
              <a:rPr lang="en-US" sz="2600" dirty="0">
                <a:solidFill>
                  <a:srgbClr val="FFC000"/>
                </a:solidFill>
                <a:latin typeface="Gill Sans Ultra Bold Condensed" pitchFamily="34" charset="0"/>
              </a:rPr>
              <a:t>.    </a:t>
            </a:r>
            <a:endParaRPr lang="en-US" sz="2600" dirty="0">
              <a:solidFill>
                <a:srgbClr val="FFC000"/>
              </a:solidFill>
              <a:latin typeface="Gill Sans Ultra 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600" dirty="0">
              <a:solidFill>
                <a:srgbClr val="FFC000"/>
              </a:solidFill>
              <a:latin typeface="Gill Sans Ultra 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solidFill>
                  <a:schemeClr val="bg1"/>
                </a:solidFill>
                <a:latin typeface="Arial Black" pitchFamily="34" charset="0"/>
              </a:rPr>
              <a:t>Pada</a:t>
            </a:r>
            <a:r>
              <a:rPr lang="en-US" sz="2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 Black" pitchFamily="34" charset="0"/>
              </a:rPr>
              <a:t>akhir</a:t>
            </a:r>
            <a:r>
              <a:rPr lang="en-US" sz="26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 Black" pitchFamily="34" charset="0"/>
              </a:rPr>
              <a:t>tahun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pada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Hari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Pendamaian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yang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merupakan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hari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penghakiman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Ultra Bold Condensed" pitchFamily="34" charset="0"/>
              </a:rPr>
              <a:t>akan</a:t>
            </a:r>
            <a:r>
              <a:rPr lang="en-US" sz="26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Ultra Bold Condensed" pitchFamily="34" charset="0"/>
              </a:rPr>
              <a:t>membersihkan</a:t>
            </a:r>
            <a:r>
              <a:rPr lang="en-US" sz="26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Ultra Bold Condensed" pitchFamily="34" charset="0"/>
              </a:rPr>
              <a:t>tempat</a:t>
            </a:r>
            <a:r>
              <a:rPr lang="en-US" sz="2600" dirty="0">
                <a:solidFill>
                  <a:schemeClr val="bg1"/>
                </a:solidFill>
                <a:latin typeface="Gill Sans Ultra Bold Condensed" pitchFamily="34" charset="0"/>
              </a:rPr>
              <a:t> kudus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membersihkan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tanggung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jawab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hukum-Nya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dengan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memindahkan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dosa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dari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tempat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kudus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ke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kambing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hitam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,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Azazel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, yang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mewakili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 err="1">
                <a:solidFill>
                  <a:srgbClr val="FFC000"/>
                </a:solidFill>
                <a:latin typeface="Bahnschrift SemiBold Condensed" pitchFamily="34" charset="0"/>
              </a:rPr>
              <a:t>lblis</a:t>
            </a:r>
            <a:r>
              <a:rPr lang="en-US" sz="2600" dirty="0">
                <a:solidFill>
                  <a:srgbClr val="FFC000"/>
                </a:solidFill>
                <a:latin typeface="Bahnschrift SemiBold Condensed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[</a:t>
            </a:r>
            <a:r>
              <a:rPr lang="en-US" sz="2600" dirty="0" err="1" smtClean="0">
                <a:solidFill>
                  <a:schemeClr val="bg1"/>
                </a:solidFill>
                <a:latin typeface="Berlin Sans FB" pitchFamily="34" charset="0"/>
              </a:rPr>
              <a:t>Imamat</a:t>
            </a:r>
            <a:r>
              <a:rPr lang="en-US" sz="2600" dirty="0" smtClean="0">
                <a:solidFill>
                  <a:schemeClr val="bg1"/>
                </a:solidFill>
                <a:latin typeface="Berlin Sans FB" pitchFamily="34" charset="0"/>
              </a:rPr>
              <a:t> 16:15-22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1616893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226303"/>
            <a:ext cx="7859216" cy="129904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Begitulah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merancang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penebusan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bagi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. Kita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memperoleh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penebusan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dengan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harga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yang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amat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mahal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Kristus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yang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telah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membayarnya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811" y="116632"/>
            <a:ext cx="6480720" cy="48936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 Black" pitchFamily="34" charset="0"/>
              </a:rPr>
              <a:t>Dua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tahap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penebusan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dosa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ditempat</a:t>
            </a:r>
            <a:r>
              <a:rPr lang="en-US" sz="2400" dirty="0">
                <a:latin typeface="Arial Black" pitchFamily="34" charset="0"/>
              </a:rPr>
              <a:t> kudus </a:t>
            </a:r>
            <a:r>
              <a:rPr lang="en-US" sz="2400" dirty="0" err="1">
                <a:latin typeface="Arial Black" pitchFamily="34" charset="0"/>
              </a:rPr>
              <a:t>duniawi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ini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merupakan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pola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tempat</a:t>
            </a:r>
            <a:r>
              <a:rPr lang="en-US" sz="2400" dirty="0">
                <a:latin typeface="Arial Black" pitchFamily="34" charset="0"/>
              </a:rPr>
              <a:t> kudus </a:t>
            </a:r>
            <a:r>
              <a:rPr lang="en-US" sz="2400" dirty="0" err="1">
                <a:latin typeface="Arial Black" pitchFamily="34" charset="0"/>
              </a:rPr>
              <a:t>surgawi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>
                <a:latin typeface="Bahnschrift SemiBold SemiConden" pitchFamily="34" charset="0"/>
              </a:rPr>
              <a:t>[</a:t>
            </a:r>
            <a:r>
              <a:rPr lang="en-US" sz="2400" dirty="0" err="1">
                <a:latin typeface="Bahnschrift SemiBold SemiConden" pitchFamily="34" charset="0"/>
              </a:rPr>
              <a:t>Keluaran</a:t>
            </a:r>
            <a:r>
              <a:rPr lang="en-US" sz="2400" dirty="0">
                <a:latin typeface="Bahnschrift SemiBold SemiConden" pitchFamily="34" charset="0"/>
              </a:rPr>
              <a:t> 25:9, </a:t>
            </a:r>
            <a:r>
              <a:rPr lang="en-US" sz="2400" dirty="0" err="1">
                <a:latin typeface="Bahnschrift SemiBold SemiConden" pitchFamily="34" charset="0"/>
              </a:rPr>
              <a:t>Ibrani</a:t>
            </a:r>
            <a:r>
              <a:rPr lang="en-US" sz="2400" dirty="0">
                <a:latin typeface="Bahnschrift SemiBold SemiConden" pitchFamily="34" charset="0"/>
              </a:rPr>
              <a:t> 8:5],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yang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memungkinkan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Allah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untuk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menunjukkan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kemurahan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dan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keadilan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pada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saat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 yang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ill Sans Ultra Bold Condensed" pitchFamily="34" charset="0"/>
              </a:rPr>
              <a:t>sama</a:t>
            </a:r>
            <a:r>
              <a:rPr lang="en-US" sz="2400" dirty="0">
                <a:latin typeface="Bahnschrift SemiBold SemiConden" pitchFamily="34" charset="0"/>
              </a:rPr>
              <a:t>. </a:t>
            </a:r>
            <a:endParaRPr lang="en-US" sz="2400" dirty="0" smtClean="0">
              <a:latin typeface="Bahnschrift SemiBold SemiConden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SemiConden" pitchFamily="34" charset="0"/>
              </a:rPr>
              <a:t>Mereka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>
                <a:latin typeface="Bahnschrift SemiBold SemiConden" pitchFamily="34" charset="0"/>
              </a:rPr>
              <a:t>yang </a:t>
            </a:r>
            <a:r>
              <a:rPr lang="en-US" sz="2400" dirty="0" err="1">
                <a:latin typeface="Bahnschrift SemiBold SemiConden" pitchFamily="34" charset="0"/>
              </a:rPr>
              <a:t>mengakui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dosa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mereka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sepanjang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tahun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menunjukkan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kesetiaan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kepada</a:t>
            </a:r>
            <a:r>
              <a:rPr lang="en-US" sz="2400" dirty="0">
                <a:latin typeface="Bahnschrift SemiBold SemiConden" pitchFamily="34" charset="0"/>
              </a:rPr>
              <a:t> Allah </a:t>
            </a:r>
            <a:r>
              <a:rPr lang="en-US" sz="2400" dirty="0" err="1">
                <a:latin typeface="Bahnschrift SemiBold SemiConden" pitchFamily="34" charset="0"/>
              </a:rPr>
              <a:t>dengan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menjalankan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perhentian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penuh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dan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merendahkan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diri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dengan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berpuasa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pada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Hari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Pendamaian</a:t>
            </a:r>
            <a:r>
              <a:rPr lang="en-US" sz="2400" dirty="0">
                <a:latin typeface="Bahnschrift SemiBold SemiConden" pitchFamily="34" charset="0"/>
              </a:rPr>
              <a:t> [</a:t>
            </a:r>
            <a:r>
              <a:rPr lang="en-US" sz="2400" dirty="0" err="1">
                <a:latin typeface="Bahnschrift SemiBold SemiConden" pitchFamily="34" charset="0"/>
              </a:rPr>
              <a:t>Imamat</a:t>
            </a:r>
            <a:r>
              <a:rPr lang="en-US" sz="2400" dirty="0">
                <a:latin typeface="Bahnschrift SemiBold SemiConden" pitchFamily="34" charset="0"/>
              </a:rPr>
              <a:t> 16:29-31]. </a:t>
            </a:r>
            <a:endParaRPr lang="en-US" sz="2400" dirty="0" smtClean="0">
              <a:latin typeface="Bahnschrift SemiBold SemiConden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SemiConden" pitchFamily="34" charset="0"/>
              </a:rPr>
              <a:t>Mereka</a:t>
            </a:r>
            <a:r>
              <a:rPr lang="en-US" sz="2400" dirty="0" smtClean="0">
                <a:latin typeface="Bahnschrift SemiBold SemiConden" pitchFamily="34" charset="0"/>
              </a:rPr>
              <a:t> </a:t>
            </a:r>
            <a:r>
              <a:rPr lang="en-US" sz="2400" dirty="0">
                <a:latin typeface="Bahnschrift SemiBold SemiConden" pitchFamily="34" charset="0"/>
              </a:rPr>
              <a:t>yang </a:t>
            </a:r>
            <a:r>
              <a:rPr lang="en-US" sz="2400" dirty="0" err="1">
                <a:latin typeface="Bahnschrift SemiBold SemiConden" pitchFamily="34" charset="0"/>
              </a:rPr>
              <a:t>tidak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menunjukkan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kesetiaan</a:t>
            </a:r>
            <a:r>
              <a:rPr lang="en-US" sz="2400" dirty="0">
                <a:latin typeface="Bahnschrift SemiBold SemiConden" pitchFamily="34" charset="0"/>
              </a:rPr>
              <a:t> </a:t>
            </a:r>
            <a:r>
              <a:rPr lang="en-US" sz="2400" dirty="0" err="1">
                <a:latin typeface="Bahnschrift SemiBold SemiConden" pitchFamily="34" charset="0"/>
              </a:rPr>
              <a:t>akan</a:t>
            </a:r>
            <a:r>
              <a:rPr lang="en-US" sz="2400" dirty="0">
                <a:latin typeface="Bahnschrift SemiBold SemiConden" pitchFamily="34" charset="0"/>
              </a:rPr>
              <a:t> "</a:t>
            </a:r>
            <a:r>
              <a:rPr lang="en-US" sz="2400" dirty="0" err="1">
                <a:latin typeface="Bahnschrift SemiBold SemiConden" pitchFamily="34" charset="0"/>
              </a:rPr>
              <a:t>dilenyapkan</a:t>
            </a:r>
            <a:r>
              <a:rPr lang="en-US" sz="2400" dirty="0">
                <a:latin typeface="Bahnschrift SemiBold SemiConden" pitchFamily="34" charset="0"/>
              </a:rPr>
              <a:t>" [</a:t>
            </a:r>
            <a:r>
              <a:rPr lang="en-US" sz="2400" dirty="0" err="1">
                <a:latin typeface="Bahnschrift SemiBold SemiConden" pitchFamily="34" charset="0"/>
              </a:rPr>
              <a:t>Imamat</a:t>
            </a:r>
            <a:r>
              <a:rPr lang="en-US" sz="2400" dirty="0">
                <a:latin typeface="Bahnschrift SemiBold SemiConden" pitchFamily="34" charset="0"/>
              </a:rPr>
              <a:t> 23: 27-32].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8" r="30236"/>
          <a:stretch/>
        </p:blipFill>
        <p:spPr bwMode="auto">
          <a:xfrm>
            <a:off x="6660232" y="429928"/>
            <a:ext cx="2317795" cy="3960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1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IBRANI 10:14</a:t>
            </a:r>
            <a:endParaRPr lang="en-US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866528"/>
            <a:ext cx="6768752" cy="31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Sebab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oleh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satu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korban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saja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telah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menyempurnakan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untuk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selama-lamanya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Bold ITC" pitchFamily="34" charset="0"/>
              </a:rPr>
              <a:t>kuduskan</a:t>
            </a:r>
            <a:r>
              <a:rPr lang="en-US" sz="3600" dirty="0" smtClean="0">
                <a:solidFill>
                  <a:schemeClr val="bg1"/>
                </a:solidFill>
                <a:latin typeface="Eras Bold ITC" pitchFamily="34" charset="0"/>
              </a:rPr>
              <a:t>”.</a:t>
            </a:r>
            <a:endParaRPr lang="en-US" sz="3600" dirty="0">
              <a:solidFill>
                <a:schemeClr val="bg1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6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128792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PENGHAKIMAN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DAN KARAKTER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ALLAH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24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4149080"/>
            <a:ext cx="6264696" cy="237626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Eras Bold ITC" pitchFamily="34" charset="0"/>
              </a:rPr>
              <a:t>Roma </a:t>
            </a:r>
            <a:r>
              <a:rPr lang="en-US" sz="2800" dirty="0">
                <a:latin typeface="Eras Bold ITC" pitchFamily="34" charset="0"/>
              </a:rPr>
              <a:t>5:8 </a:t>
            </a:r>
            <a:endParaRPr lang="en-US" sz="2800" dirty="0" smtClean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Eras Bold ITC" pitchFamily="34" charset="0"/>
              </a:rPr>
              <a:t>“Akan </a:t>
            </a:r>
            <a:r>
              <a:rPr lang="en-US" sz="2800" dirty="0" err="1">
                <a:latin typeface="Eras Bold ITC" pitchFamily="34" charset="0"/>
              </a:rPr>
              <a:t>tetapi</a:t>
            </a:r>
            <a:r>
              <a:rPr lang="en-US" sz="2800" dirty="0">
                <a:latin typeface="Eras Bold ITC" pitchFamily="34" charset="0"/>
              </a:rPr>
              <a:t> Allah </a:t>
            </a:r>
            <a:r>
              <a:rPr lang="en-US" sz="2800" dirty="0" err="1">
                <a:latin typeface="Eras Bold ITC" pitchFamily="34" charset="0"/>
              </a:rPr>
              <a:t>menunjukkan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kasih-Nya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kepada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kita</a:t>
            </a:r>
            <a:r>
              <a:rPr lang="en-US" sz="2800" dirty="0">
                <a:latin typeface="Eras Bold ITC" pitchFamily="34" charset="0"/>
              </a:rPr>
              <a:t>, </a:t>
            </a:r>
            <a:r>
              <a:rPr lang="en-US" sz="2800" dirty="0" err="1">
                <a:latin typeface="Eras Bold ITC" pitchFamily="34" charset="0"/>
              </a:rPr>
              <a:t>oleh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karena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Kristus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telah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mati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untuk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kita</a:t>
            </a:r>
            <a:r>
              <a:rPr lang="en-US" sz="2800" dirty="0">
                <a:latin typeface="Eras Bold ITC" pitchFamily="34" charset="0"/>
              </a:rPr>
              <a:t>, </a:t>
            </a:r>
            <a:r>
              <a:rPr lang="en-US" sz="2800" dirty="0" err="1">
                <a:latin typeface="Eras Bold ITC" pitchFamily="34" charset="0"/>
              </a:rPr>
              <a:t>ketika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kita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masih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berdosa</a:t>
            </a:r>
            <a:r>
              <a:rPr lang="en-US" sz="2800" dirty="0" smtClean="0">
                <a:latin typeface="Eras Bold ITC" pitchFamily="34" charset="0"/>
              </a:rPr>
              <a:t>”.</a:t>
            </a:r>
            <a:endParaRPr lang="en-US" sz="2800" dirty="0">
              <a:latin typeface="Eras Bold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628800"/>
            <a:ext cx="5976664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Gill Sans Ultra Bold Condensed" pitchFamily="34" charset="0"/>
              </a:rPr>
              <a:t>Penebusan</a:t>
            </a:r>
            <a:r>
              <a:rPr lang="en-US" sz="2800" dirty="0">
                <a:latin typeface="Gill Sans Ultra Bold Condensed" pitchFamily="34" charset="0"/>
              </a:rPr>
              <a:t> di </a:t>
            </a:r>
            <a:r>
              <a:rPr lang="en-US" sz="2800" dirty="0" err="1">
                <a:latin typeface="Gill Sans Ultra Bold Condensed" pitchFamily="34" charset="0"/>
              </a:rPr>
              <a:t>salib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untuk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pengampunan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dosa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kita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mengungkapkan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tentang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karakter</a:t>
            </a:r>
            <a:r>
              <a:rPr lang="en-US" sz="2800" dirty="0">
                <a:latin typeface="Gill Sans Ultra Bold Condensed" pitchFamily="34" charset="0"/>
              </a:rPr>
              <a:t> Allah </a:t>
            </a:r>
            <a:r>
              <a:rPr lang="en-US" sz="2800" dirty="0" err="1">
                <a:latin typeface="Gill Sans Ultra Bold Condensed" pitchFamily="34" charset="0"/>
              </a:rPr>
              <a:t>yaitu</a:t>
            </a:r>
            <a:r>
              <a:rPr lang="en-US" sz="2800" dirty="0">
                <a:latin typeface="Gill Sans Ultra Bold Condensed" pitchFamily="34" charset="0"/>
              </a:rPr>
              <a:t> KASIH [Roma 3:21-26, Roma 1:16-17, Roma 5:8].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/>
          <a:stretch/>
        </p:blipFill>
        <p:spPr bwMode="auto">
          <a:xfrm>
            <a:off x="20751" y="4585169"/>
            <a:ext cx="2560831" cy="1718730"/>
          </a:xfrm>
          <a:prstGeom prst="teardrop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61449"/>
            <a:ext cx="3024336" cy="1970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11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08112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Pengampunan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dosa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kita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menyiratkan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dua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fase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dalam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perantaraan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Yesus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di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dua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bilik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bait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suci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surgawi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yaitu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:</a:t>
            </a:r>
            <a:endParaRPr lang="en-US" sz="28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356" y="1844824"/>
            <a:ext cx="8507288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Eras Bold ITC" pitchFamily="34" charset="0"/>
              </a:rPr>
              <a:t>PERTAMA :   </a:t>
            </a:r>
            <a:endParaRPr lang="en-US" sz="2400" dirty="0" smtClean="0">
              <a:latin typeface="Eras Bold IT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menghapus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dosa-dosa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memikulnya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sendiri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di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kayu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salib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memberikan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pengampunan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kepada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setiap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orang yang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percaya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" pitchFamily="34" charset="0"/>
              </a:rPr>
              <a:t>kepada-Nya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 [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Kisah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Para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Rasul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2:38; 5:31</a:t>
            </a:r>
            <a:r>
              <a:rPr lang="en-US" sz="2400" dirty="0">
                <a:solidFill>
                  <a:srgbClr val="C00000"/>
                </a:solidFill>
                <a:latin typeface="Berlin Sans FB" pitchFamily="34" charset="0"/>
              </a:rPr>
              <a:t>].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Di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kayu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salib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Yesus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memenangkan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hak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mengampuni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siapa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saja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yang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percaya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kepada-Nya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karena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Dia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telah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memikul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dosa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Britannic Bold" pitchFamily="34" charset="0"/>
              </a:rPr>
              <a:t>Yesus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meresmikan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perjanjian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baru</a:t>
            </a:r>
            <a:r>
              <a:rPr lang="en-US" sz="2400" dirty="0">
                <a:latin typeface="Britannic Bold" pitchFamily="34" charset="0"/>
              </a:rPr>
              <a:t>, yang </a:t>
            </a:r>
            <a:r>
              <a:rPr lang="en-US" sz="2400" dirty="0" err="1">
                <a:latin typeface="Britannic Bold" pitchFamily="34" charset="0"/>
              </a:rPr>
              <a:t>memungkinkan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Dia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untuk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meletakkan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hukum</a:t>
            </a:r>
            <a:r>
              <a:rPr lang="en-US" sz="2400" dirty="0">
                <a:latin typeface="Britannic Bold" pitchFamily="34" charset="0"/>
              </a:rPr>
              <a:t> Allah di </a:t>
            </a:r>
            <a:r>
              <a:rPr lang="en-US" sz="2400" dirty="0" err="1">
                <a:latin typeface="Britannic Bold" pitchFamily="34" charset="0"/>
              </a:rPr>
              <a:t>dalam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hati</a:t>
            </a:r>
            <a:r>
              <a:rPr lang="en-US" sz="2400" dirty="0">
                <a:latin typeface="Britannic Bold" pitchFamily="34" charset="0"/>
              </a:rPr>
              <a:t> orang </a:t>
            </a:r>
            <a:r>
              <a:rPr lang="en-US" sz="2400" dirty="0" err="1">
                <a:latin typeface="Britannic Bold" pitchFamily="34" charset="0"/>
              </a:rPr>
              <a:t>percaya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melalui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Roh</a:t>
            </a:r>
            <a:r>
              <a:rPr lang="en-US" sz="2400" dirty="0">
                <a:latin typeface="Britannic Bold" pitchFamily="34" charset="0"/>
              </a:rPr>
              <a:t> Kudus [</a:t>
            </a:r>
            <a:r>
              <a:rPr lang="en-US" sz="2400" dirty="0" err="1" smtClean="0">
                <a:latin typeface="Britannic Bold" pitchFamily="34" charset="0"/>
              </a:rPr>
              <a:t>Ibrani</a:t>
            </a:r>
            <a:r>
              <a:rPr lang="en-US" sz="2400" dirty="0" smtClean="0">
                <a:latin typeface="Britannic Bold" pitchFamily="34" charset="0"/>
              </a:rPr>
              <a:t> 8:10-12</a:t>
            </a:r>
            <a:r>
              <a:rPr lang="en-US" sz="2400" dirty="0">
                <a:latin typeface="Britannic Bold" pitchFamily="34" charset="0"/>
              </a:rPr>
              <a:t>, </a:t>
            </a:r>
            <a:r>
              <a:rPr lang="en-US" sz="2400" dirty="0" err="1" smtClean="0">
                <a:latin typeface="Britannic Bold" pitchFamily="34" charset="0"/>
              </a:rPr>
              <a:t>Yehezkiel</a:t>
            </a:r>
            <a:r>
              <a:rPr lang="en-US" sz="2400" dirty="0" smtClean="0">
                <a:latin typeface="Britannic Bold" pitchFamily="34" charset="0"/>
              </a:rPr>
              <a:t> 36:25-27</a:t>
            </a:r>
            <a:r>
              <a:rPr lang="en-US" sz="2400" dirty="0">
                <a:latin typeface="Britannic Bold" pitchFamily="34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1479880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Eras Bold ITC" pitchFamily="34" charset="0"/>
              </a:rPr>
              <a:t>KEDUA :   </a:t>
            </a:r>
            <a:endParaRPr lang="en-US" sz="2400" dirty="0" smtClean="0">
              <a:latin typeface="Eras Bold IT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Penghakiman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Praadvent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, yang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masih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di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masa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depan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sudut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pandang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[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2:1-4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;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6:2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;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9:27,28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;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 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10:25].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Coolvetica Rg" pitchFamily="34" charset="0"/>
              </a:rPr>
              <a:t>Penghakiman</a:t>
            </a:r>
            <a:r>
              <a:rPr lang="en-US" sz="2400" dirty="0" smtClean="0">
                <a:latin typeface="Coolvetica Rg" pitchFamily="34" charset="0"/>
              </a:rPr>
              <a:t> </a:t>
            </a:r>
            <a:r>
              <a:rPr lang="en-US" sz="2400" dirty="0" err="1">
                <a:latin typeface="Coolvetica Rg" pitchFamily="34" charset="0"/>
              </a:rPr>
              <a:t>ini</a:t>
            </a:r>
            <a:r>
              <a:rPr lang="en-US" sz="2400" dirty="0">
                <a:latin typeface="Coolvetica Rg" pitchFamily="34" charset="0"/>
              </a:rPr>
              <a:t> </a:t>
            </a:r>
            <a:r>
              <a:rPr lang="en-US" sz="2400" dirty="0" err="1">
                <a:latin typeface="Coolvetica Rg" pitchFamily="34" charset="0"/>
              </a:rPr>
              <a:t>dimulai</a:t>
            </a:r>
            <a:r>
              <a:rPr lang="en-US" sz="2400" dirty="0">
                <a:latin typeface="Coolvetica Rg" pitchFamily="34" charset="0"/>
              </a:rPr>
              <a:t> </a:t>
            </a:r>
            <a:r>
              <a:rPr lang="en-US" sz="2400" dirty="0" err="1">
                <a:latin typeface="Coolvetica Rg" pitchFamily="34" charset="0"/>
              </a:rPr>
              <a:t>dengan</a:t>
            </a:r>
            <a:r>
              <a:rPr lang="en-US" sz="2400" dirty="0">
                <a:latin typeface="Coolvetica Rg" pitchFamily="34" charset="0"/>
              </a:rPr>
              <a:t> </a:t>
            </a:r>
            <a:r>
              <a:rPr lang="en-US" sz="2400" dirty="0" err="1">
                <a:latin typeface="Coolvetica Rg" pitchFamily="34" charset="0"/>
              </a:rPr>
              <a:t>umat</a:t>
            </a:r>
            <a:r>
              <a:rPr lang="en-US" sz="2400" dirty="0">
                <a:latin typeface="Coolvetica Rg" pitchFamily="34" charset="0"/>
              </a:rPr>
              <a:t> Allah </a:t>
            </a:r>
            <a:r>
              <a:rPr lang="en-US" sz="2400" dirty="0" err="1">
                <a:latin typeface="Coolvetica Rg" pitchFamily="34" charset="0"/>
              </a:rPr>
              <a:t>dan</a:t>
            </a:r>
            <a:r>
              <a:rPr lang="en-US" sz="2400" dirty="0">
                <a:latin typeface="Coolvetica Rg" pitchFamily="34" charset="0"/>
              </a:rPr>
              <a:t> </a:t>
            </a:r>
            <a:r>
              <a:rPr lang="en-US" sz="2400" dirty="0" err="1">
                <a:latin typeface="Coolvetica Rg" pitchFamily="34" charset="0"/>
              </a:rPr>
              <a:t>dijelaskan</a:t>
            </a:r>
            <a:r>
              <a:rPr lang="en-US" sz="2400" dirty="0">
                <a:latin typeface="Coolvetica Rg" pitchFamily="34" charset="0"/>
              </a:rPr>
              <a:t> </a:t>
            </a:r>
            <a:r>
              <a:rPr lang="en-US" sz="2400" dirty="0" err="1">
                <a:latin typeface="Coolvetica Rg" pitchFamily="34" charset="0"/>
              </a:rPr>
              <a:t>dalam</a:t>
            </a:r>
            <a:r>
              <a:rPr lang="en-US" sz="2400" dirty="0">
                <a:latin typeface="Coolvetica Rg" pitchFamily="34" charset="0"/>
              </a:rPr>
              <a:t> Daniel 7:9-27, </a:t>
            </a:r>
            <a:r>
              <a:rPr lang="en-US" sz="2400" dirty="0" err="1">
                <a:latin typeface="Coolvetica Rg" pitchFamily="34" charset="0"/>
              </a:rPr>
              <a:t>Matius</a:t>
            </a:r>
            <a:r>
              <a:rPr lang="en-US" sz="2400" dirty="0">
                <a:latin typeface="Coolvetica Rg" pitchFamily="34" charset="0"/>
              </a:rPr>
              <a:t> 22:1-14, </a:t>
            </a:r>
            <a:r>
              <a:rPr lang="en-US" sz="2400" dirty="0" err="1">
                <a:latin typeface="Coolvetica Rg" pitchFamily="34" charset="0"/>
              </a:rPr>
              <a:t>dan</a:t>
            </a:r>
            <a:r>
              <a:rPr lang="en-US" sz="2400" dirty="0">
                <a:latin typeface="Coolvetica Rg" pitchFamily="34" charset="0"/>
              </a:rPr>
              <a:t> </a:t>
            </a:r>
            <a:r>
              <a:rPr lang="en-US" sz="2400" dirty="0" err="1">
                <a:latin typeface="Coolvetica Rg" pitchFamily="34" charset="0"/>
              </a:rPr>
              <a:t>Wahyu</a:t>
            </a:r>
            <a:r>
              <a:rPr lang="en-US" sz="2400" dirty="0">
                <a:latin typeface="Coolvetica Rg" pitchFamily="34" charset="0"/>
              </a:rPr>
              <a:t> 14:7.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Tujuan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penghakiman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ini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adalah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menunjukkan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kebenaran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Allah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dalam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mengampuni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</a:rPr>
              <a:t>umat-Nya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</a:rPr>
              <a:t>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Dalam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penghakiman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ini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catatan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kehidupan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umat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Allah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akan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terbuka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dilihat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oleh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alam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semesta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akan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menunjukkan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apa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yang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terjadi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hati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orang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percaya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bagaimana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memeluk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Yesus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sebagai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Juruselamat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menerima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Roh-Nya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dalam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hidup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686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63408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Gill Sans Ultra Bold Condensed" pitchFamily="34" charset="0"/>
              </a:rPr>
              <a:t>Ellen G. </a:t>
            </a:r>
            <a:r>
              <a:rPr lang="en-US" sz="2400" dirty="0" smtClean="0">
                <a:latin typeface="Gill Sans Ultra Bold Condensed" pitchFamily="34" charset="0"/>
              </a:rPr>
              <a:t>White, Testimonies </a:t>
            </a:r>
            <a:r>
              <a:rPr lang="en-US" sz="2400" dirty="0">
                <a:latin typeface="Gill Sans Ultra Bold Condensed" pitchFamily="34" charset="0"/>
              </a:rPr>
              <a:t>for the Church, vol.5, </a:t>
            </a:r>
            <a:r>
              <a:rPr lang="en-US" sz="2400" dirty="0" err="1">
                <a:latin typeface="Gill Sans Ultra Bold Condensed" pitchFamily="34" charset="0"/>
              </a:rPr>
              <a:t>hlm</a:t>
            </a:r>
            <a:r>
              <a:rPr lang="en-US" sz="2400" dirty="0">
                <a:latin typeface="Gill Sans Ultra Bold Condensed" pitchFamily="34" charset="0"/>
              </a:rPr>
              <a:t>. 471, 472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6192688" cy="5112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"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dapat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memenuhi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tuntutan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sendiri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pakaiannya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bernoda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dosa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mengakui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kesalahannya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berdiri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hadapan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Pengantara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menyajikan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permohonan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efektif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atas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nama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semua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orang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pertobatan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berkomitmen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menjaga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jiwa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kepada-Nya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membela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mengalahkan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penuduh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argumen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kuat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Kalvari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 r="22602"/>
          <a:stretch/>
        </p:blipFill>
        <p:spPr bwMode="auto">
          <a:xfrm>
            <a:off x="6444208" y="1844824"/>
            <a:ext cx="2448272" cy="4050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74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Ketaatan-Nya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sempurna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hukum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bahkan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sampai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mati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kayu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salib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memberi-Nya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semua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kuasa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surga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bumi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menuntut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belas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kasihan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Bapa-Nya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rekonsiliasi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bagi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orang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bersalah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sementara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harus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menyadari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kondisi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berdosa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harus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mengandalkan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Kristus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kebenaran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pengudusan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penebusan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Kita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bisa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menjawab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tuduhan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iblis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terhadap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Hanya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Kristus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dapat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membuat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permohonan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efektif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atas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nama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mampu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membungkam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penuduh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argumen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didasarkan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bukan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jasa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jasa-Nya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 SemiBold Condensed" pitchFamily="34" charset="0"/>
              </a:rPr>
              <a:t>sendiri</a:t>
            </a:r>
            <a:r>
              <a:rPr lang="en-US" sz="3000" dirty="0">
                <a:solidFill>
                  <a:schemeClr val="bg1"/>
                </a:solidFill>
                <a:latin typeface="Bahnschrift SemiBold Condensed" pitchFamily="34" charset="0"/>
              </a:rPr>
              <a:t>".</a:t>
            </a:r>
          </a:p>
          <a:p>
            <a:pPr algn="ctr"/>
            <a:endParaRPr lang="en-US" sz="3000" dirty="0">
              <a:latin typeface="Bahnschrift SemiBold Condensed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0609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Gill Sans Ultra Bold Condensed" pitchFamily="34" charset="0"/>
              </a:rPr>
              <a:t>Ellen G. </a:t>
            </a:r>
            <a:r>
              <a:rPr lang="en-US" sz="2400" dirty="0" smtClean="0">
                <a:latin typeface="Gill Sans Ultra Bold Condensed" pitchFamily="34" charset="0"/>
              </a:rPr>
              <a:t>White, Testimonies </a:t>
            </a:r>
            <a:r>
              <a:rPr lang="en-US" sz="2400" dirty="0">
                <a:latin typeface="Gill Sans Ultra Bold Condensed" pitchFamily="34" charset="0"/>
              </a:rPr>
              <a:t>for the Church, vol.5, </a:t>
            </a:r>
            <a:r>
              <a:rPr lang="en-US" sz="2400" dirty="0" err="1">
                <a:latin typeface="Gill Sans Ultra Bold Condensed" pitchFamily="34" charset="0"/>
              </a:rPr>
              <a:t>hlm</a:t>
            </a:r>
            <a:r>
              <a:rPr lang="en-US" sz="2400" dirty="0">
                <a:latin typeface="Gill Sans Ultra Bold Condensed" pitchFamily="34" charset="0"/>
              </a:rPr>
              <a:t>. 471, 472 </a:t>
            </a:r>
          </a:p>
        </p:txBody>
      </p:sp>
    </p:spTree>
    <p:extLst>
      <p:ext uri="{BB962C8B-B14F-4D97-AF65-F5344CB8AC3E}">
        <p14:creationId xmlns:p14="http://schemas.microsoft.com/office/powerpoint/2010/main" val="400299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672" y="908720"/>
            <a:ext cx="734481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Franklin Gothic Demi Cond" pitchFamily="34" charset="0"/>
              </a:rPr>
              <a:t>Yesus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menawarkan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diri-Nya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sebagai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 smtClean="0">
                <a:latin typeface="Franklin Gothic Demi Cond" pitchFamily="34" charset="0"/>
              </a:rPr>
              <a:t>Pengganti</a:t>
            </a:r>
            <a:r>
              <a:rPr lang="en-US" sz="2200" dirty="0" smtClean="0">
                <a:latin typeface="Franklin Gothic Demi Cond" pitchFamily="34" charset="0"/>
              </a:rPr>
              <a:t>, </a:t>
            </a:r>
            <a:r>
              <a:rPr lang="en-US" sz="2200" dirty="0" err="1" smtClean="0">
                <a:latin typeface="Franklin Gothic Demi Cond" pitchFamily="34" charset="0"/>
              </a:rPr>
              <a:t>sehingga</a:t>
            </a:r>
            <a:r>
              <a:rPr lang="en-US" sz="2200" dirty="0" smtClean="0">
                <a:latin typeface="Franklin Gothic Demi Cond" pitchFamily="34" charset="0"/>
              </a:rPr>
              <a:t> </a:t>
            </a:r>
            <a:r>
              <a:rPr lang="en-US" sz="2200" dirty="0" err="1" smtClean="0">
                <a:latin typeface="Franklin Gothic Demi Cond" pitchFamily="34" charset="0"/>
              </a:rPr>
              <a:t>Dia</a:t>
            </a:r>
            <a:r>
              <a:rPr lang="en-US" sz="2200" dirty="0" smtClean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mati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menggantikan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 agar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 "</a:t>
            </a:r>
            <a:r>
              <a:rPr lang="en-US" sz="2200" dirty="0" err="1">
                <a:latin typeface="Franklin Gothic Demi Cond" pitchFamily="34" charset="0"/>
              </a:rPr>
              <a:t>dapat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menerima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bagian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kekal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dijanjikan</a:t>
            </a:r>
            <a:r>
              <a:rPr lang="en-US" sz="2200" dirty="0">
                <a:latin typeface="Franklin Gothic Demi Cond" pitchFamily="34" charset="0"/>
              </a:rPr>
              <a:t>"</a:t>
            </a:r>
            <a:endParaRPr lang="en-US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07185" y="2131704"/>
            <a:ext cx="7344816" cy="11454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Kematian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Yesus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memberikan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pengampunan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memungkinkan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pembatalan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hukuman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mengajarkan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pengalaman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keselamatan</a:t>
            </a:r>
            <a:r>
              <a:rPr lang="en-US" sz="2200" dirty="0" smtClean="0">
                <a:solidFill>
                  <a:srgbClr val="002060"/>
                </a:solidFill>
                <a:latin typeface="Gill Sans Ultra Bold Condensed" pitchFamily="34" charset="0"/>
              </a:rPr>
              <a:t>.</a:t>
            </a:r>
            <a:endParaRPr lang="en-US" sz="2200" dirty="0">
              <a:solidFill>
                <a:srgbClr val="002060"/>
              </a:solidFill>
              <a:latin typeface="Gill Sans Ultra Bold Condensed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19672" y="3429000"/>
            <a:ext cx="7344816" cy="100811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SALIB KRISTUS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dasar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semua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manfaat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limpahkan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kepada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Itu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menyediakan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pemurnian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dosa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pengudusan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melayani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makanan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bertumbuh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22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19672" y="4581128"/>
            <a:ext cx="7344816" cy="1080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Gill Sans Ultra Bold Condensed" pitchFamily="34" charset="0"/>
              </a:rPr>
              <a:t>Tuhan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merancang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penebusan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bagi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kita</a:t>
            </a:r>
            <a:r>
              <a:rPr lang="en-US" sz="2200" dirty="0" smtClean="0">
                <a:latin typeface="Gill Sans Ultra Bold Condensed" pitchFamily="34" charset="0"/>
              </a:rPr>
              <a:t>. Kita </a:t>
            </a:r>
            <a:r>
              <a:rPr lang="en-US" sz="2200" dirty="0" err="1" smtClean="0">
                <a:latin typeface="Gill Sans Ultra Bold Condensed" pitchFamily="34" charset="0"/>
              </a:rPr>
              <a:t>memperoleh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penebusan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dengan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harga</a:t>
            </a:r>
            <a:r>
              <a:rPr lang="en-US" sz="2200" dirty="0" smtClean="0"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latin typeface="Gill Sans Ultra Bold Condensed" pitchFamily="34" charset="0"/>
              </a:rPr>
              <a:t>amat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mahal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Yesus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Kristus</a:t>
            </a:r>
            <a:r>
              <a:rPr lang="en-US" sz="2200" dirty="0" smtClean="0"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latin typeface="Gill Sans Ultra Bold Condensed" pitchFamily="34" charset="0"/>
              </a:rPr>
              <a:t>telah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membayarnya</a:t>
            </a:r>
            <a:r>
              <a:rPr lang="en-US" sz="2200" dirty="0" smtClean="0">
                <a:latin typeface="Gill Sans Ultra Bold Condensed" pitchFamily="34" charset="0"/>
              </a:rPr>
              <a:t>.</a:t>
            </a:r>
            <a:endParaRPr lang="en-US" sz="2200" dirty="0">
              <a:latin typeface="Gill Sans Ultra Bold Condens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9672" y="5877272"/>
            <a:ext cx="7319842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Penebusan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di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salib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untuk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pengampunan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dosa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kita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mengungkapkan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tentang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karakter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Allah </a:t>
            </a:r>
            <a:r>
              <a:rPr lang="en-US" sz="2200" dirty="0" err="1">
                <a:solidFill>
                  <a:srgbClr val="FFFF00"/>
                </a:solidFill>
                <a:latin typeface="Gill Sans Ultra Bold Condensed" pitchFamily="34" charset="0"/>
              </a:rPr>
              <a:t>yaitu</a:t>
            </a:r>
            <a:r>
              <a:rPr lang="en-US" sz="2200" dirty="0">
                <a:solidFill>
                  <a:srgbClr val="FFFF00"/>
                </a:solidFill>
                <a:latin typeface="Gill Sans Ultra Bold Condensed" pitchFamily="34" charset="0"/>
              </a:rPr>
              <a:t> KASIH 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9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32856"/>
            <a:ext cx="8892480" cy="18002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err="1" smtClean="0"/>
              <a:t>Mengapa</a:t>
            </a:r>
            <a:r>
              <a:rPr lang="en-US" b="1" dirty="0" smtClean="0"/>
              <a:t> 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/>
              <a:t>memilih</a:t>
            </a:r>
            <a:r>
              <a:rPr lang="en-US" b="1" dirty="0"/>
              <a:t> </a:t>
            </a:r>
            <a:r>
              <a:rPr lang="en-US" b="1" dirty="0" err="1"/>
              <a:t>metode</a:t>
            </a:r>
            <a:r>
              <a:rPr lang="en-US" b="1" dirty="0"/>
              <a:t> </a:t>
            </a:r>
            <a:r>
              <a:rPr lang="id-ID" b="1" dirty="0"/>
              <a:t>pencurahan </a:t>
            </a:r>
            <a:r>
              <a:rPr lang="en-US" b="1" dirty="0" err="1"/>
              <a:t>darah</a:t>
            </a:r>
            <a:r>
              <a:rPr lang="en-US" b="1" dirty="0"/>
              <a:t> </a:t>
            </a:r>
            <a:r>
              <a:rPr lang="en-US" b="1" dirty="0" err="1"/>
              <a:t>seperti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memberikan</a:t>
            </a:r>
            <a:r>
              <a:rPr lang="en-US" b="1" dirty="0"/>
              <a:t> </a:t>
            </a:r>
            <a:r>
              <a:rPr lang="en-US" b="1" dirty="0" err="1"/>
              <a:t>keselamatan</a:t>
            </a:r>
            <a:r>
              <a:rPr lang="en-US" b="1" dirty="0"/>
              <a:t>? </a:t>
            </a:r>
            <a:r>
              <a:rPr lang="en-US" b="1" dirty="0" err="1"/>
              <a:t>Terlebih</a:t>
            </a:r>
            <a:r>
              <a:rPr lang="en-US" b="1" dirty="0"/>
              <a:t> </a:t>
            </a:r>
            <a:r>
              <a:rPr lang="en-US" b="1" dirty="0" err="1"/>
              <a:t>lagi</a:t>
            </a:r>
            <a:r>
              <a:rPr lang="en-US" b="1" dirty="0"/>
              <a:t>, </a:t>
            </a:r>
            <a:r>
              <a:rPr lang="en-US" b="1" dirty="0" err="1"/>
              <a:t>mengapa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harus</a:t>
            </a:r>
            <a:r>
              <a:rPr lang="en-US" b="1" dirty="0"/>
              <a:t> </a:t>
            </a:r>
            <a:r>
              <a:rPr lang="en-US" b="1" dirty="0" err="1"/>
              <a:t>dikorbankan</a:t>
            </a:r>
            <a:r>
              <a:rPr lang="en-US" b="1" dirty="0"/>
              <a:t>?</a:t>
            </a:r>
            <a:endParaRPr lang="es-E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612" y="4012324"/>
            <a:ext cx="42153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" y="223110"/>
            <a:ext cx="34448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7380" y="260648"/>
            <a:ext cx="5467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/>
              <a:t>Pengorbanan</a:t>
            </a:r>
            <a:r>
              <a:rPr lang="en-US" sz="2400" b="1" dirty="0"/>
              <a:t> </a:t>
            </a:r>
            <a:r>
              <a:rPr lang="en-US" sz="2400" b="1" dirty="0" err="1"/>
              <a:t>hewan</a:t>
            </a:r>
            <a:r>
              <a:rPr lang="en-US" sz="2400" b="1" dirty="0"/>
              <a:t> </a:t>
            </a:r>
            <a:r>
              <a:rPr lang="en-US" sz="2400" b="1" dirty="0" err="1"/>
              <a:t>adalah</a:t>
            </a:r>
            <a:r>
              <a:rPr lang="en-US" sz="2400" b="1" dirty="0"/>
              <a:t> </a:t>
            </a:r>
            <a:r>
              <a:rPr lang="en-US" sz="2400" b="1" dirty="0" err="1"/>
              <a:t>sarana</a:t>
            </a:r>
            <a:r>
              <a:rPr lang="en-US" sz="2400" b="1" dirty="0"/>
              <a:t> </a:t>
            </a:r>
            <a:r>
              <a:rPr lang="en-US" sz="2400" b="1" dirty="0" err="1"/>
              <a:t>keselamatan</a:t>
            </a:r>
            <a:r>
              <a:rPr lang="en-US" sz="2400" b="1" dirty="0"/>
              <a:t> </a:t>
            </a:r>
            <a:r>
              <a:rPr lang="en-US" sz="2400" b="1" dirty="0" err="1"/>
              <a:t>sampai</a:t>
            </a:r>
            <a:r>
              <a:rPr lang="en-US" sz="2400" b="1" dirty="0"/>
              <a:t> </a:t>
            </a:r>
            <a:r>
              <a:rPr lang="en-US" sz="2400" b="1" dirty="0" err="1"/>
              <a:t>Yesus</a:t>
            </a:r>
            <a:r>
              <a:rPr lang="en-US" sz="2400" b="1" dirty="0"/>
              <a:t> </a:t>
            </a:r>
            <a:r>
              <a:rPr lang="en-US" sz="2400" b="1" dirty="0" err="1"/>
              <a:t>datang</a:t>
            </a:r>
            <a:r>
              <a:rPr lang="en-US" sz="2400" b="1" dirty="0"/>
              <a:t>, </a:t>
            </a:r>
            <a:r>
              <a:rPr lang="en-US" sz="2400" b="1" dirty="0" err="1"/>
              <a:t>karena</a:t>
            </a:r>
            <a:r>
              <a:rPr lang="en-US" sz="2400" b="1" dirty="0"/>
              <a:t> “</a:t>
            </a:r>
            <a:r>
              <a:rPr lang="en-US" sz="2400" b="1" dirty="0" err="1"/>
              <a:t>tanpa</a:t>
            </a:r>
            <a:r>
              <a:rPr lang="en-US" sz="2400" b="1" dirty="0"/>
              <a:t> </a:t>
            </a:r>
            <a:r>
              <a:rPr lang="en-US" sz="2400" b="1" dirty="0" err="1"/>
              <a:t>penumpahan</a:t>
            </a:r>
            <a:r>
              <a:rPr lang="en-US" sz="2400" b="1" dirty="0"/>
              <a:t> </a:t>
            </a:r>
            <a:r>
              <a:rPr lang="en-US" sz="2400" b="1" dirty="0" err="1"/>
              <a:t>darah</a:t>
            </a:r>
            <a:r>
              <a:rPr lang="en-US" sz="2400" b="1" dirty="0"/>
              <a:t>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ada</a:t>
            </a:r>
            <a:r>
              <a:rPr lang="en-US" sz="2400" b="1" dirty="0"/>
              <a:t> </a:t>
            </a:r>
            <a:r>
              <a:rPr lang="en-US" sz="2400" b="1" dirty="0" err="1"/>
              <a:t>pengampunan</a:t>
            </a:r>
            <a:r>
              <a:rPr lang="en-US" sz="2400" b="1" dirty="0"/>
              <a:t>.” (</a:t>
            </a:r>
            <a:r>
              <a:rPr lang="en-US" sz="2400" b="1" dirty="0" err="1"/>
              <a:t>Ibrani</a:t>
            </a:r>
            <a:r>
              <a:rPr lang="en-US" sz="2400" b="1" dirty="0"/>
              <a:t> 9:22)</a:t>
            </a:r>
            <a:endParaRPr lang="es-E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76064" y="413455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Bahnschrift SemiBold Condensed" pitchFamily="34" charset="0"/>
              </a:rPr>
              <a:t>Di </a:t>
            </a:r>
            <a:r>
              <a:rPr lang="en-US" sz="2800" b="1" dirty="0" err="1">
                <a:latin typeface="Bahnschrift SemiBold Condensed" pitchFamily="34" charset="0"/>
              </a:rPr>
              <a:t>sisi</a:t>
            </a:r>
            <a:r>
              <a:rPr lang="en-US" sz="2800" b="1" dirty="0">
                <a:latin typeface="Bahnschrift SemiBold Condensed" pitchFamily="34" charset="0"/>
              </a:rPr>
              <a:t> lain, </a:t>
            </a:r>
            <a:r>
              <a:rPr lang="en-US" sz="2800" b="1" dirty="0" err="1">
                <a:latin typeface="Bahnschrift SemiBold Condensed" pitchFamily="34" charset="0"/>
              </a:rPr>
              <a:t>bukankah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semuanya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sudah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selesai</a:t>
            </a:r>
            <a:r>
              <a:rPr lang="en-US" sz="2800" b="1" dirty="0">
                <a:latin typeface="Bahnschrift SemiBold Condensed" pitchFamily="34" charset="0"/>
              </a:rPr>
              <a:t> di </a:t>
            </a:r>
            <a:r>
              <a:rPr lang="en-US" sz="2800" b="1" dirty="0" err="1">
                <a:latin typeface="Bahnschrift SemiBold Condensed" pitchFamily="34" charset="0"/>
              </a:rPr>
              <a:t>kayu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salib</a:t>
            </a:r>
            <a:r>
              <a:rPr lang="en-US" sz="2800" b="1" dirty="0">
                <a:latin typeface="Bahnschrift SemiBold Condensed" pitchFamily="34" charset="0"/>
              </a:rPr>
              <a:t>? </a:t>
            </a:r>
            <a:r>
              <a:rPr lang="en-US" sz="2800" b="1" dirty="0" err="1">
                <a:latin typeface="Bahnschrift SemiBold Condensed" pitchFamily="34" charset="0"/>
              </a:rPr>
              <a:t>Mengapa</a:t>
            </a:r>
            <a:r>
              <a:rPr lang="en-US" sz="2800" b="1" dirty="0">
                <a:latin typeface="Bahnschrift SemiBold Condensed" pitchFamily="34" charset="0"/>
              </a:rPr>
              <a:t> Paulus </a:t>
            </a:r>
            <a:r>
              <a:rPr lang="en-US" sz="2800" b="1" dirty="0" err="1">
                <a:latin typeface="Bahnschrift SemiBold Condensed" pitchFamily="34" charset="0"/>
              </a:rPr>
              <a:t>menyebutkan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bahwa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Yesus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melanjutkan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pekerjaan-Nya</a:t>
            </a:r>
            <a:r>
              <a:rPr lang="en-US" sz="2800" b="1" dirty="0">
                <a:latin typeface="Bahnschrift SemiBold Condensed" pitchFamily="34" charset="0"/>
              </a:rPr>
              <a:t> di Bait </a:t>
            </a:r>
            <a:r>
              <a:rPr lang="en-US" sz="2800" b="1" dirty="0" err="1">
                <a:latin typeface="Bahnschrift SemiBold Condensed" pitchFamily="34" charset="0"/>
              </a:rPr>
              <a:t>Suci</a:t>
            </a:r>
            <a:r>
              <a:rPr lang="en-US" sz="2800" b="1" dirty="0">
                <a:latin typeface="Bahnschrift SemiBold Condensed" pitchFamily="34" charset="0"/>
              </a:rPr>
              <a:t> </a:t>
            </a:r>
            <a:r>
              <a:rPr lang="en-US" sz="2800" b="1" dirty="0" err="1">
                <a:latin typeface="Bahnschrift SemiBold Condensed" pitchFamily="34" charset="0"/>
              </a:rPr>
              <a:t>Surgawi</a:t>
            </a:r>
            <a:r>
              <a:rPr lang="en-US" sz="2800" b="1" dirty="0">
                <a:latin typeface="Bahnschrift SemiBold Condensed" pitchFamily="34" charset="0"/>
              </a:rPr>
              <a:t>?</a:t>
            </a:r>
            <a:endParaRPr lang="es-ES" sz="2800" b="1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5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71400"/>
            <a:ext cx="792088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MENGAPA PENGORBANAN DIBUTUHKAN?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20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2924944"/>
            <a:ext cx="6780416" cy="33324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Bahnschrift SemiBold Condensed" pitchFamily="34" charset="0"/>
              </a:rPr>
              <a:t>Di  </a:t>
            </a:r>
            <a:r>
              <a:rPr lang="en-US" sz="2600" dirty="0" err="1" smtClean="0">
                <a:latin typeface="Bahnschrift SemiBold Condensed" pitchFamily="34" charset="0"/>
              </a:rPr>
              <a:t>Timur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Dekat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kuno</a:t>
            </a:r>
            <a:r>
              <a:rPr lang="en-US" sz="2600" dirty="0" smtClean="0"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latin typeface="Bahnschrift SemiBold Condensed" pitchFamily="34" charset="0"/>
              </a:rPr>
              <a:t>perjanjian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antara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dua</a:t>
            </a:r>
            <a:r>
              <a:rPr lang="en-US" sz="2600" dirty="0" smtClean="0">
                <a:latin typeface="Bahnschrift SemiBold Condensed" pitchFamily="34" charset="0"/>
              </a:rPr>
              <a:t> orang </a:t>
            </a:r>
            <a:r>
              <a:rPr lang="en-US" sz="2600" dirty="0" err="1" smtClean="0">
                <a:latin typeface="Bahnschrift SemiBold Condensed" pitchFamily="34" charset="0"/>
              </a:rPr>
              <a:t>atau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bangsa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adalah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hal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serius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melibatkan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pertukaran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janji</a:t>
            </a:r>
            <a:r>
              <a:rPr lang="en-US" sz="2600" dirty="0" smtClean="0">
                <a:latin typeface="Bahnschrift SemiBold Condensed" pitchFamily="34" charset="0"/>
              </a:rPr>
              <a:t> di </a:t>
            </a:r>
            <a:r>
              <a:rPr lang="en-US" sz="2600" dirty="0" err="1" smtClean="0">
                <a:latin typeface="Bahnschrift SemiBold Condensed" pitchFamily="34" charset="0"/>
              </a:rPr>
              <a:t>bawah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Ini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menyiratkan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asumsi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bahwa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para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dewa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menghukum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mereka</a:t>
            </a:r>
            <a:r>
              <a:rPr lang="en-US" sz="2600" dirty="0" smtClean="0"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latin typeface="Bahnschrift SemiBold Condensed" pitchFamily="34" charset="0"/>
              </a:rPr>
              <a:t>melanggar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Seringkali</a:t>
            </a:r>
            <a:r>
              <a:rPr lang="en-US" sz="2600" dirty="0" smtClean="0">
                <a:latin typeface="Bahnschrift SemiBold Condensed" pitchFamily="34" charset="0"/>
              </a:rPr>
              <a:t>, </a:t>
            </a:r>
            <a:r>
              <a:rPr lang="en-US" sz="2600" dirty="0" err="1" smtClean="0">
                <a:latin typeface="Bahnschrift SemiBold Condensed" pitchFamily="34" charset="0"/>
              </a:rPr>
              <a:t>perjanjian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disahkan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melalui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penyembelihan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hewan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r>
              <a:rPr lang="en-US" sz="2600" dirty="0" err="1" smtClean="0">
                <a:latin typeface="Bahnschrift SemiBold Condensed" pitchFamily="34" charset="0"/>
              </a:rPr>
              <a:t>Dua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belah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pihak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berjalan</a:t>
            </a:r>
            <a:r>
              <a:rPr lang="en-US" sz="2600" dirty="0" smtClean="0">
                <a:latin typeface="Bahnschrift SemiBold Condensed" pitchFamily="34" charset="0"/>
              </a:rPr>
              <a:t> di </a:t>
            </a:r>
            <a:r>
              <a:rPr lang="en-US" sz="2600" dirty="0" err="1" smtClean="0">
                <a:latin typeface="Bahnschrift SemiBold Condensed" pitchFamily="34" charset="0"/>
              </a:rPr>
              <a:t>antara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potongan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hewan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tersebut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siapa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yg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melanggar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perjanjian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nasibnya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sama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dgn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hewan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yg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disembelih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.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1556792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Bagaimana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cara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mensahkan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sebuah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perjanjian</a:t>
            </a:r>
            <a:r>
              <a:rPr lang="en-US" sz="2800" dirty="0">
                <a:latin typeface="Arial Black" pitchFamily="34" charset="0"/>
              </a:rPr>
              <a:t> di </a:t>
            </a:r>
            <a:r>
              <a:rPr lang="en-US" sz="2800" dirty="0" err="1">
                <a:latin typeface="Arial Black" pitchFamily="34" charset="0"/>
              </a:rPr>
              <a:t>zaman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dahulu</a:t>
            </a:r>
            <a:r>
              <a:rPr lang="en-US" sz="2800" dirty="0">
                <a:latin typeface="Arial Black" pitchFamily="34" charset="0"/>
              </a:rPr>
              <a:t>?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204" y="2924944"/>
            <a:ext cx="7024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58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1646267"/>
            <a:ext cx="6707088" cy="4375022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Bahnschrift SemiBold Condensed" pitchFamily="34" charset="0"/>
              </a:rPr>
              <a:t>Ketika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Tuhan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membuat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perjanjian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dengan</a:t>
            </a:r>
            <a:r>
              <a:rPr lang="en-US" dirty="0">
                <a:latin typeface="Bahnschrift SemiBold Condensed" pitchFamily="34" charset="0"/>
              </a:rPr>
              <a:t> Abraham, </a:t>
            </a:r>
            <a:r>
              <a:rPr lang="en-US" dirty="0" err="1">
                <a:latin typeface="Bahnschrift SemiBold Condensed" pitchFamily="34" charset="0"/>
              </a:rPr>
              <a:t>upacaranya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melibatkan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pemotongan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hewan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menjadi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dua</a:t>
            </a:r>
            <a:r>
              <a:rPr lang="en-US" dirty="0">
                <a:latin typeface="Bahnschrift SemiBold Condensed" pitchFamily="34" charset="0"/>
              </a:rPr>
              <a:t> [</a:t>
            </a:r>
            <a:r>
              <a:rPr lang="en-US" dirty="0" err="1">
                <a:latin typeface="Bahnschrift SemiBold Condensed" pitchFamily="34" charset="0"/>
              </a:rPr>
              <a:t>Kej</a:t>
            </a:r>
            <a:r>
              <a:rPr lang="en-US" dirty="0">
                <a:latin typeface="Bahnschrift SemiBold Condensed" pitchFamily="34" charset="0"/>
              </a:rPr>
              <a:t>. 15:6-21]. </a:t>
            </a:r>
            <a:r>
              <a:rPr lang="en-US" dirty="0" err="1">
                <a:latin typeface="Bahnschrift SemiBold Condensed" pitchFamily="34" charset="0"/>
              </a:rPr>
              <a:t>Kedua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pihak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berjalan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antara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bagian-bagian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sebagai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pengakuan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bahwa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hewan-hewan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mewakili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nasib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pihak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melanggar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perjanjian</a:t>
            </a:r>
            <a:r>
              <a:rPr lang="en-US" dirty="0">
                <a:latin typeface="Bahnschrift SemiBold Condensed" pitchFamily="34" charset="0"/>
              </a:rPr>
              <a:t>. </a:t>
            </a:r>
            <a:r>
              <a:rPr lang="en-US" dirty="0" err="1">
                <a:latin typeface="Bahnschrift SemiBold Condensed" pitchFamily="34" charset="0"/>
              </a:rPr>
              <a:t>Namun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dalam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perjanjian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dengan</a:t>
            </a:r>
            <a:r>
              <a:rPr lang="en-US" dirty="0">
                <a:latin typeface="Bahnschrift SemiBold Condensed" pitchFamily="34" charset="0"/>
              </a:rPr>
              <a:t> Abraham </a:t>
            </a:r>
            <a:r>
              <a:rPr lang="en-US" dirty="0" err="1">
                <a:latin typeface="Bahnschrift SemiBold Condensed" pitchFamily="34" charset="0"/>
              </a:rPr>
              <a:t>ini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hanya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Tuhan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berjalan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antara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potongan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hewan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tersebut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kesan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mau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diberikan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adalah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bahwa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Tuhan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tidak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mengingkari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janji-Nya</a:t>
            </a:r>
            <a:r>
              <a:rPr lang="en-US" dirty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1524" y="2348880"/>
            <a:ext cx="95410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Bagaimana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cara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mensahkan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sebuah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perjanjian</a:t>
            </a:r>
            <a:r>
              <a:rPr lang="en-US" sz="2800" dirty="0">
                <a:latin typeface="Arial Black" pitchFamily="34" charset="0"/>
              </a:rPr>
              <a:t> di </a:t>
            </a:r>
            <a:r>
              <a:rPr lang="en-US" sz="2800" dirty="0" err="1">
                <a:latin typeface="Arial Black" pitchFamily="34" charset="0"/>
              </a:rPr>
              <a:t>zaman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dahulu</a:t>
            </a:r>
            <a:r>
              <a:rPr lang="en-US" sz="2800" dirty="0">
                <a:latin typeface="Arial Black" pitchFamily="34" charset="0"/>
              </a:rPr>
              <a:t>?   </a:t>
            </a:r>
          </a:p>
        </p:txBody>
      </p:sp>
    </p:spTree>
    <p:extLst>
      <p:ext uri="{BB962C8B-B14F-4D97-AF65-F5344CB8AC3E}">
        <p14:creationId xmlns:p14="http://schemas.microsoft.com/office/powerpoint/2010/main" val="35660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Gill Sans Ultra Bold Condensed" pitchFamily="34" charset="0"/>
              </a:rPr>
              <a:t>Apakah</a:t>
            </a:r>
            <a:r>
              <a:rPr lang="en-US" sz="2800" dirty="0" smtClean="0"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latin typeface="Gill Sans Ultra Bold Condensed" pitchFamily="34" charset="0"/>
              </a:rPr>
              <a:t>menjadi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Dilema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Tuhan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dalam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perjanjian</a:t>
            </a:r>
            <a:r>
              <a:rPr lang="en-US" sz="2800" dirty="0" smtClean="0">
                <a:latin typeface="Gill Sans Ultra Bold Condensed" pitchFamily="34" charset="0"/>
              </a:rPr>
              <a:t>?</a:t>
            </a:r>
            <a:endParaRPr lang="en-US" sz="28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511256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Perjanjian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menuntut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kematian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para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pelanggarnya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hal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manusia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Tetapi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mengasihi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umat-Nya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sepenuhnya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walaupun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telah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melanggar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Jika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hanya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melihat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ke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arah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lain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atau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menolak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menghukum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para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pelanggar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perintah-perintah-Nya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pernah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bisa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dilaksanakan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dunia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jatuh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ke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Franklin Gothic Demi Cond" pitchFamily="34" charset="0"/>
              </a:rPr>
              <a:t>kekacauan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FFC000"/>
                </a:solidFill>
                <a:latin typeface="Arial Black" pitchFamily="34" charset="0"/>
              </a:rPr>
              <a:t>Solusi</a:t>
            </a:r>
            <a:r>
              <a:rPr lang="en-US" sz="2400" dirty="0" smtClean="0">
                <a:solidFill>
                  <a:srgbClr val="FFC000"/>
                </a:solidFill>
                <a:latin typeface="Arial Black" pitchFamily="34" charset="0"/>
              </a:rPr>
              <a:t> Allah: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" pitchFamily="34" charset="0"/>
              </a:rPr>
              <a:t>Yesus</a:t>
            </a:r>
            <a:r>
              <a:rPr lang="en-US" sz="24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" pitchFamily="34" charset="0"/>
              </a:rPr>
              <a:t>menawarkan</a:t>
            </a:r>
            <a:r>
              <a:rPr lang="en-US" sz="24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" pitchFamily="34" charset="0"/>
              </a:rPr>
              <a:t>diri-Nya</a:t>
            </a:r>
            <a:r>
              <a:rPr lang="en-US" sz="24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" pitchFamily="34" charset="0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Gill Sans Ultra Bol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" pitchFamily="34" charset="0"/>
              </a:rPr>
              <a:t>Pengganti</a:t>
            </a:r>
            <a:r>
              <a:rPr lang="en-US" sz="2400" dirty="0" smtClean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Dia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mati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menggantikan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agar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dapat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menerima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bagian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kekal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dijanjikan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Ibr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9:15,26; Rm. 3: 21-26].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Artinya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Dia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akan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menegakkan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kesucian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hukum-Nya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pada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saat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sama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menyelamatkan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melanggar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hukum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itu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. Dan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Dia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bisa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melakukan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hanya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salib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yaitu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ahnschrift SemiBold Condensed" pitchFamily="34" charset="0"/>
              </a:rPr>
              <a:t>pengorbanan</a:t>
            </a:r>
            <a:r>
              <a:rPr lang="en-US" sz="2400" dirty="0" smtClean="0">
                <a:solidFill>
                  <a:srgbClr val="FFFF00"/>
                </a:solidFill>
                <a:latin typeface="Bahnschrift SemiBold Condensed" pitchFamily="34" charset="0"/>
              </a:rPr>
              <a:t>.</a:t>
            </a:r>
            <a:endParaRPr lang="en-US" sz="2400" dirty="0">
              <a:solidFill>
                <a:srgbClr val="FFFF00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5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00323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Arial Black" pitchFamily="34" charset="0"/>
              </a:rPr>
              <a:t>Ibrani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9:15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menjelaskan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kepada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tujuan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kematian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Yesus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sebagai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korban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pengganti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sebagai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berikut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: </a:t>
            </a:r>
            <a:r>
              <a:rPr lang="en-US" dirty="0" smtClean="0">
                <a:solidFill>
                  <a:srgbClr val="FFFF99"/>
                </a:solidFill>
                <a:latin typeface="Berlin Sans FB" pitchFamily="34" charset="0"/>
              </a:rPr>
              <a:t>"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Karena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itu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Ia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adalah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Pengantara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dari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suatu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perjanjian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yang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baru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supaya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yang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telah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terpanggil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dapat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menerima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bagian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kekal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yang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dijanjikan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sebab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Ia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telah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mati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untuk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menebus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pelanggaran-pelanggaran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yang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telah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dilakukan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selama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perjanjian</a:t>
            </a:r>
            <a:r>
              <a:rPr lang="en-US" dirty="0" smtClean="0">
                <a:solidFill>
                  <a:srgbClr val="FFFF99"/>
                </a:solidFill>
                <a:latin typeface="Bahnschrift SemiBold Condensed" pitchFamily="34" charset="0"/>
              </a:rPr>
              <a:t> yang </a:t>
            </a:r>
            <a:r>
              <a:rPr lang="en-US" dirty="0" err="1" smtClean="0">
                <a:solidFill>
                  <a:srgbClr val="FFFF99"/>
                </a:solidFill>
                <a:latin typeface="Bahnschrift SemiBold Condensed" pitchFamily="34" charset="0"/>
              </a:rPr>
              <a:t>pertama</a:t>
            </a:r>
            <a:r>
              <a:rPr lang="en-US" dirty="0" smtClean="0">
                <a:solidFill>
                  <a:srgbClr val="FFFF99"/>
                </a:solidFill>
                <a:latin typeface="Berlin Sans FB" pitchFamily="34" charset="0"/>
              </a:rPr>
              <a:t>".</a:t>
            </a:r>
            <a:endParaRPr lang="en-US" dirty="0">
              <a:solidFill>
                <a:srgbClr val="FFFF99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8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128792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64" y="27890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BERAGAM JENIS PENGORBANAN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21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08920"/>
            <a:ext cx="6048672" cy="3096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Kematian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Yesus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memberikan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pengampunan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latin typeface="Gill Sans Ultra Bold Condensed" pitchFamily="34" charset="0"/>
              </a:rPr>
              <a:t>memungkinkan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pembatalan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hukuman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mengajarkan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pengalaman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keselamatan</a:t>
            </a:r>
            <a:r>
              <a:rPr lang="en-US" dirty="0" smtClean="0">
                <a:latin typeface="Gill Sans Ultra Bold Condensed" pitchFamily="34" charset="0"/>
              </a:rPr>
              <a:t>.</a:t>
            </a:r>
            <a:endParaRPr lang="en-US" dirty="0">
              <a:latin typeface="Gill Sans Ultra Bold Condens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10" y="1988840"/>
            <a:ext cx="2903570" cy="4051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83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584176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Imamat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1-5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menjelaskan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berbagai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jenis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korban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mengajarkan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bahwa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pengalaman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keselamatan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itu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lebih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dari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sekedar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menerima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Yesus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sebagai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Pengganti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tetapi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meliputi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hal-hal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sebagai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Berlin Sans FB Demi" pitchFamily="34" charset="0"/>
              </a:rPr>
              <a:t>berikut</a:t>
            </a:r>
            <a:r>
              <a:rPr lang="en-US" sz="2400" dirty="0" smtClean="0">
                <a:solidFill>
                  <a:srgbClr val="FFFF00"/>
                </a:solidFill>
                <a:latin typeface="Berlin Sans FB Demi" pitchFamily="34" charset="0"/>
              </a:rPr>
              <a:t>: </a:t>
            </a:r>
            <a:endParaRPr lang="en-US" sz="24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118" y="4659312"/>
            <a:ext cx="7992889" cy="193804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Korban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sajian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[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Imamat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2]: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Korban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menyatakan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syukur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atas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penyediaan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makanan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dari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bagi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umat-Nya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juga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melambangkan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sebagai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"roti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hidup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" [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Yohanes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6:35,48], yang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melaluinya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kita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memiliki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hidup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  <a:latin typeface="Futura Md BT" pitchFamily="34" charset="0"/>
              </a:rPr>
              <a:t>kekal</a:t>
            </a:r>
            <a:r>
              <a:rPr lang="en-US" sz="2400" dirty="0" smtClean="0">
                <a:solidFill>
                  <a:srgbClr val="002060"/>
                </a:solidFill>
                <a:latin typeface="Futura Md BT" pitchFamily="34" charset="0"/>
              </a:rPr>
              <a:t>.   </a:t>
            </a:r>
            <a:endParaRPr lang="en-US" sz="2400" dirty="0">
              <a:solidFill>
                <a:srgbClr val="002060"/>
              </a:solidFill>
              <a:latin typeface="Futura Md B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4119" y="2197099"/>
            <a:ext cx="7992888" cy="2462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Korban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bakaran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[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Imamat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1]: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Korban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ini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mengharuskan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seluruh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hewan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dikonsumsi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atau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dibakar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habis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di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atas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mezbah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.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Ini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mewakili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, yang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hidupnya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dikonsumsi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untuk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.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Penghapusan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menuntut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komitmen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total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kepada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.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Meskipun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setara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dengan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Allah,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tetapi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telah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"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mengosongkan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diri-Nya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sendiri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mengambil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rupa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seorang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hamba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" [</a:t>
            </a:r>
            <a:r>
              <a:rPr lang="en-US" sz="2200" dirty="0" err="1">
                <a:solidFill>
                  <a:srgbClr val="C00000"/>
                </a:solidFill>
                <a:latin typeface="Eras Demi ITC" pitchFamily="34" charset="0"/>
              </a:rPr>
              <a:t>Filipi</a:t>
            </a:r>
            <a:r>
              <a:rPr lang="en-US" sz="2200" dirty="0">
                <a:solidFill>
                  <a:srgbClr val="C00000"/>
                </a:solidFill>
                <a:latin typeface="Eras Demi ITC" pitchFamily="34" charset="0"/>
              </a:rPr>
              <a:t> 2:5-8].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7412" y="2874207"/>
            <a:ext cx="4442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4421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4421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959" y="4869160"/>
            <a:ext cx="43073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25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2087</Words>
  <Application>Microsoft Office PowerPoint</Application>
  <PresentationFormat>On-screen Show (4:3)</PresentationFormat>
  <Paragraphs>86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YESUS, KORBAN YANG SEMPURNA</vt:lpstr>
      <vt:lpstr>IBRANI 10:14</vt:lpstr>
      <vt:lpstr>PowerPoint Presentation</vt:lpstr>
      <vt:lpstr>MENGAPA PENGORBANAN DIBUTUHKAN? Minggu, 20 Februari 2022</vt:lpstr>
      <vt:lpstr>Bagaimana cara mensahkan sebuah perjanjian di zaman dahulu?   </vt:lpstr>
      <vt:lpstr>Apakah yang menjadi Dilema Tuhan dalam perjanjian?</vt:lpstr>
      <vt:lpstr>PowerPoint Presentation</vt:lpstr>
      <vt:lpstr>BERAGAM JENIS PENGORBANAN Senin, 21 Februari 2022</vt:lpstr>
      <vt:lpstr>Imamat 1-5 menjelaskan berbagai jenis korban yang mengajarkan kita bahwa pengalaman keselamatan itu lebih dari sekedar menerima Yesus sebagai Pengganti kita, tetapi meliputi hal-hal sebagai berikut: </vt:lpstr>
      <vt:lpstr>PowerPoint Presentation</vt:lpstr>
      <vt:lpstr>PowerPoint Presentation</vt:lpstr>
      <vt:lpstr>KORBAN YESUS YANG SEMPURNA Selasa, 22 Februari 2022</vt:lpstr>
      <vt:lpstr>Apakah implikasi penting dari pengorbanan Yesus yang terjadi "Sekali untuk selamanya"?</vt:lpstr>
      <vt:lpstr>PowerPoint Presentation</vt:lpstr>
      <vt:lpstr>SALIB DAN HARGA PENGAMPUNAN Rabu, 23 Februari 2022</vt:lpstr>
      <vt:lpstr>Mengapa Bait Suci surgawi perlu dibersihkan?</vt:lpstr>
      <vt:lpstr>PowerPoint Presentation</vt:lpstr>
      <vt:lpstr>Sistem penebusan dosa terjadi dalam dua tahap :</vt:lpstr>
      <vt:lpstr>PowerPoint Presentation</vt:lpstr>
      <vt:lpstr>PENGHAKIMAN DAN KARAKTER ALLAH Kamis, 24 Februari 2022</vt:lpstr>
      <vt:lpstr>Pengampunan dosa kita menyiratkan dua fase dalam perantaraan Yesus di dua bilik bait suci surgawi, yaitu :</vt:lpstr>
      <vt:lpstr>PowerPoint Presentation</vt:lpstr>
      <vt:lpstr>Ellen G. White, Testimonies for the Church, vol.5, hlm. 471, 472 </vt:lpstr>
      <vt:lpstr>Ellen G. White, Testimonies for the Church, vol.5, hlm. 471, 472 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</dc:title>
  <dc:creator>HP</dc:creator>
  <cp:lastModifiedBy>HP</cp:lastModifiedBy>
  <cp:revision>21</cp:revision>
  <dcterms:created xsi:type="dcterms:W3CDTF">2022-02-22T01:07:31Z</dcterms:created>
  <dcterms:modified xsi:type="dcterms:W3CDTF">2022-02-24T23:19:45Z</dcterms:modified>
</cp:coreProperties>
</file>