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59" r:id="rId6"/>
    <p:sldId id="272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5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4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4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24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7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38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4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50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1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3E404-CFDC-4B70-B656-B07E970DDBB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EE0C5-A895-4659-8731-C9EEA3E1E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5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 bwMode="auto">
          <a:xfrm>
            <a:off x="-48290" y="0"/>
            <a:ext cx="91994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2567"/>
            <a:ext cx="3402013" cy="3068960"/>
          </a:xfrm>
          <a:prstGeom prst="teardrop">
            <a:avLst>
              <a:gd name="adj" fmla="val 3891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933056"/>
            <a:ext cx="7772400" cy="1470025"/>
          </a:xfrm>
        </p:spPr>
        <p:txBody>
          <a:bodyPr/>
          <a:lstStyle/>
          <a:p>
            <a:r>
              <a:rPr lang="en-US" sz="8800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Heaters" pitchFamily="50" charset="0"/>
              </a:rPr>
              <a:t>YESUS</a:t>
            </a:r>
            <a:r>
              <a:rPr lang="en-US" dirty="0" smtClean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Arial Black" pitchFamily="34" charset="0"/>
              </a:rPr>
              <a:t>, JANGKAR JIWA</a:t>
            </a:r>
            <a:endParaRPr lang="en-US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2160" y="5229200"/>
            <a:ext cx="3110533" cy="792088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err="1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Pelajaran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 SS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–7</a:t>
            </a:r>
          </a:p>
          <a:p>
            <a:pPr algn="r"/>
            <a:r>
              <a:rPr lang="en-US" sz="2000" b="1" dirty="0" err="1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Triwulan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 I, 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Tahun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 2022</a:t>
            </a:r>
            <a:endParaRPr lang="en-US" sz="2000" b="1" dirty="0"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404664"/>
            <a:ext cx="8229600" cy="706090"/>
          </a:xfrm>
        </p:spPr>
        <p:txBody>
          <a:bodyPr>
            <a:normAutofit/>
          </a:bodyPr>
          <a:lstStyle/>
          <a:p>
            <a:r>
              <a:rPr lang="fi-FI" sz="3600" dirty="0" smtClean="0">
                <a:solidFill>
                  <a:schemeClr val="bg1"/>
                </a:solidFill>
                <a:latin typeface="Bernard MT Condensed" pitchFamily="18" charset="0"/>
              </a:rPr>
              <a:t>INTI dari kehidupan Kristen adalah : </a:t>
            </a:r>
            <a:endParaRPr lang="en-US" sz="36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87008" cy="4525963"/>
          </a:xfrm>
          <a:solidFill>
            <a:schemeClr val="bg1">
              <a:alpha val="7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Memikul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salib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menyangkal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diri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Matius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16:24].   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Menyalibkan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dunia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" [Galatia 6:14].  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Menyalibkan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manusia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lama" [Roma. 6:6].  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Menyalinkan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daging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dengan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segala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hawa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nafsu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Berlin Sans FB Demi" pitchFamily="34" charset="0"/>
              </a:rPr>
              <a:t>keinginannya</a:t>
            </a:r>
            <a:r>
              <a:rPr lang="en-US" dirty="0" smtClean="0">
                <a:solidFill>
                  <a:srgbClr val="002060"/>
                </a:solidFill>
                <a:latin typeface="Berlin Sans FB Demi" pitchFamily="34" charset="0"/>
              </a:rPr>
              <a:t>" [Galatia 5: 24].</a:t>
            </a:r>
            <a:endParaRPr lang="en-US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6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800" y="764704"/>
            <a:ext cx="6131024" cy="5688632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Namun</a:t>
            </a:r>
            <a:r>
              <a:rPr lang="en-US" dirty="0" smtClean="0"/>
              <a:t> </a:t>
            </a:r>
            <a:r>
              <a:rPr lang="en-US" dirty="0" err="1" smtClean="0"/>
              <a:t>demikian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bersama</a:t>
            </a:r>
            <a:r>
              <a:rPr lang="en-US" dirty="0" smtClean="0"/>
              <a:t> </a:t>
            </a:r>
            <a:r>
              <a:rPr lang="en-US" dirty="0" err="1" smtClean="0"/>
              <a:t>Kristus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murtad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, Paulus </a:t>
            </a:r>
            <a:r>
              <a:rPr lang="en-US" dirty="0" err="1" smtClean="0"/>
              <a:t>katakan</a:t>
            </a:r>
            <a:r>
              <a:rPr lang="en-US" dirty="0" smtClean="0"/>
              <a:t> : </a:t>
            </a:r>
            <a:r>
              <a:rPr lang="en-US" dirty="0" smtClean="0">
                <a:latin typeface="Eras Demi ITC" pitchFamily="34" charset="0"/>
              </a:rPr>
              <a:t>"</a:t>
            </a:r>
            <a:r>
              <a:rPr lang="en-US" dirty="0" err="1" smtClean="0">
                <a:latin typeface="Eras Demi ITC" pitchFamily="34" charset="0"/>
              </a:rPr>
              <a:t>namun</a:t>
            </a:r>
            <a:r>
              <a:rPr lang="en-US" dirty="0" smtClean="0">
                <a:latin typeface="Eras Demi ITC" pitchFamily="34" charset="0"/>
              </a:rPr>
              <a:t> yang </a:t>
            </a:r>
            <a:r>
              <a:rPr lang="en-US" dirty="0" err="1" smtClean="0">
                <a:latin typeface="Eras Demi ITC" pitchFamily="34" charset="0"/>
              </a:rPr>
              <a:t>murtad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lagi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tidak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mungkin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dibaharui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sekali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lagi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sedemikian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hingga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mereka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bertobat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sebab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mereka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menyalibkan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lagi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Anak</a:t>
            </a:r>
            <a:r>
              <a:rPr lang="en-US" dirty="0" smtClean="0">
                <a:latin typeface="Eras Demi ITC" pitchFamily="34" charset="0"/>
              </a:rPr>
              <a:t> Allah </a:t>
            </a:r>
            <a:r>
              <a:rPr lang="en-US" dirty="0" err="1" smtClean="0">
                <a:latin typeface="Eras Demi ITC" pitchFamily="34" charset="0"/>
              </a:rPr>
              <a:t>bagi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diri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mereka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menghina-Nya</a:t>
            </a:r>
            <a:r>
              <a:rPr lang="en-US" dirty="0" smtClean="0">
                <a:latin typeface="Eras Demi ITC" pitchFamily="34" charset="0"/>
              </a:rPr>
              <a:t> di </a:t>
            </a:r>
            <a:r>
              <a:rPr lang="en-US" dirty="0" err="1" smtClean="0">
                <a:latin typeface="Eras Demi ITC" pitchFamily="34" charset="0"/>
              </a:rPr>
              <a:t>muka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umum</a:t>
            </a:r>
            <a:r>
              <a:rPr lang="en-US" dirty="0" smtClean="0">
                <a:latin typeface="Eras Demi ITC" pitchFamily="34" charset="0"/>
              </a:rPr>
              <a:t>" </a:t>
            </a:r>
            <a:r>
              <a:rPr lang="en-US" dirty="0" smtClean="0"/>
              <a:t>[</a:t>
            </a:r>
            <a:r>
              <a:rPr lang="en-US" dirty="0" err="1" smtClean="0"/>
              <a:t>Ibrani</a:t>
            </a:r>
            <a:r>
              <a:rPr lang="en-US" dirty="0" smtClean="0"/>
              <a:t> 6:6].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1120774"/>
            <a:ext cx="2798763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4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sv-SE" sz="2800" dirty="0" smtClean="0">
                <a:solidFill>
                  <a:srgbClr val="FFFF00"/>
                </a:solidFill>
                <a:latin typeface="Eras Bold ITC" pitchFamily="34" charset="0"/>
              </a:rPr>
              <a:t>Apa artinya menyalibkan lagi Anak Allah?</a:t>
            </a:r>
            <a:endParaRPr lang="en-US" sz="28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25658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Bahnschrift SemiBold Condensed" pitchFamily="34" charset="0"/>
              </a:rPr>
              <a:t>Di </a:t>
            </a:r>
            <a:r>
              <a:rPr lang="en-US" sz="2400" dirty="0" err="1" smtClean="0">
                <a:latin typeface="Bahnschrift SemiBold Condensed" pitchFamily="34" charset="0"/>
              </a:rPr>
              <a:t>sini</a:t>
            </a:r>
            <a:r>
              <a:rPr lang="en-US" sz="2400" dirty="0" smtClean="0">
                <a:latin typeface="Bahnschrift SemiBold Condensed" pitchFamily="34" charset="0"/>
              </a:rPr>
              <a:t> Paulus </a:t>
            </a:r>
            <a:r>
              <a:rPr lang="en-US" sz="2400" dirty="0" err="1" smtClean="0">
                <a:latin typeface="Bahnschrift SemiBold Condensed" pitchFamily="34" charset="0"/>
              </a:rPr>
              <a:t>ingin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menekankan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jalan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keselamatan</a:t>
            </a:r>
            <a:r>
              <a:rPr lang="en-US" sz="2400" dirty="0" smtClean="0">
                <a:latin typeface="Bahnschrift SemiBold Condensed" pitchFamily="34" charset="0"/>
              </a:rPr>
              <a:t> lain </a:t>
            </a:r>
            <a:r>
              <a:rPr lang="en-US" sz="2400" dirty="0" err="1" smtClean="0">
                <a:latin typeface="Bahnschrift SemiBold Condensed" pitchFamily="34" charset="0"/>
              </a:rPr>
              <a:t>kecuali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melalui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Kristus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Kisah</a:t>
            </a:r>
            <a:r>
              <a:rPr lang="en-US" sz="2400" dirty="0" smtClean="0">
                <a:latin typeface="Bahnschrift SemiBold Condensed" pitchFamily="34" charset="0"/>
              </a:rPr>
              <a:t> Para </a:t>
            </a:r>
            <a:r>
              <a:rPr lang="en-US" sz="2400" dirty="0" err="1">
                <a:latin typeface="Bahnschrift SemiBold Condensed" pitchFamily="34" charset="0"/>
              </a:rPr>
              <a:t>R</a:t>
            </a:r>
            <a:r>
              <a:rPr lang="en-US" sz="2400" dirty="0" err="1" smtClean="0">
                <a:latin typeface="Bahnschrift SemiBold Condensed" pitchFamily="34" charset="0"/>
              </a:rPr>
              <a:t>asul</a:t>
            </a:r>
            <a:r>
              <a:rPr lang="en-US" sz="2400" dirty="0" smtClean="0">
                <a:latin typeface="Bahnschrift SemiBold Condensed" pitchFamily="34" charset="0"/>
              </a:rPr>
              <a:t> 4: 1 2].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ungkapan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kiasan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berusaha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menggambarkan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sesuatu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terjadi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hubungan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pribadi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percaya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Ketika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pemimpin</a:t>
            </a:r>
            <a:r>
              <a:rPr lang="en-US" sz="2400" dirty="0" smtClean="0">
                <a:latin typeface="Bahnschrift SemiBold Condensed" pitchFamily="34" charset="0"/>
              </a:rPr>
              <a:t> agama </a:t>
            </a:r>
            <a:r>
              <a:rPr lang="en-US" sz="2400" dirty="0" err="1" smtClean="0">
                <a:latin typeface="Bahnschrift SemiBold Condensed" pitchFamily="34" charset="0"/>
              </a:rPr>
              <a:t>menyalibkan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melakukannya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mengancam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supremasi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otonomi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Karena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berharap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melenyapkan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pribadi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menghancurkan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musuh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kuat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berbahaya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Demikian</a:t>
            </a:r>
            <a:r>
              <a:rPr lang="en-US" sz="2400" dirty="0" smtClean="0">
                <a:latin typeface="Bahnschrift SemiBold Condensed" pitchFamily="34" charset="0"/>
              </a:rPr>
              <a:t> pula, </a:t>
            </a:r>
            <a:r>
              <a:rPr lang="en-US" sz="2400" dirty="0" err="1" smtClean="0">
                <a:latin typeface="Bahnschrift SemiBold Condensed" pitchFamily="34" charset="0"/>
              </a:rPr>
              <a:t>Injil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menantang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kedaulatan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penentuan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nasib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individu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tingkat</a:t>
            </a:r>
            <a:r>
              <a:rPr lang="en-US" sz="2400" dirty="0" smtClean="0">
                <a:latin typeface="Bahnschrift SemiBold Condensed" pitchFamily="34" charset="0"/>
              </a:rPr>
              <a:t> yang paling </a:t>
            </a:r>
            <a:r>
              <a:rPr lang="en-US" sz="2400" dirty="0" err="1" smtClean="0">
                <a:latin typeface="Bahnschrift SemiBold Condensed" pitchFamily="34" charset="0"/>
              </a:rPr>
              <a:t>mendasar</a:t>
            </a:r>
            <a:r>
              <a:rPr lang="en-US" sz="2400" dirty="0" smtClean="0"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mengacu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orang yang, </a:t>
            </a:r>
            <a:r>
              <a:rPr lang="en-US" sz="2400" dirty="0" err="1" smtClean="0">
                <a:latin typeface="Bahnschrift SemiBold Condensed" pitchFamily="34" charset="0"/>
              </a:rPr>
              <a:t>setelah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mengalami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keselamatan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sejati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apa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tersirat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dalamnya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6:4-5], </a:t>
            </a:r>
            <a:r>
              <a:rPr lang="en-US" sz="2400" dirty="0" err="1" smtClean="0">
                <a:latin typeface="Bahnschrift SemiBold Condensed" pitchFamily="34" charset="0"/>
              </a:rPr>
              <a:t>kemudian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memutuskan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ancaman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jenis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kehidupan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diinginkan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bergerak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membunuh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hubungan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Dia.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9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6613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Mengapa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dikatakan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orang yang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seperti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ini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tidak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mungkin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dibarui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atau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dipulihkan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lagi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Eras Demi ITC" pitchFamily="34" charset="0"/>
              </a:rPr>
              <a:t>Penghakiman</a:t>
            </a:r>
            <a:r>
              <a:rPr lang="en-US" sz="2800" dirty="0" smtClean="0">
                <a:latin typeface="Eras Demi ITC" pitchFamily="34" charset="0"/>
              </a:rPr>
              <a:t> yang </a:t>
            </a:r>
            <a:r>
              <a:rPr lang="en-US" sz="2800" dirty="0" err="1" smtClean="0">
                <a:latin typeface="Eras Demi ITC" pitchFamily="34" charset="0"/>
              </a:rPr>
              <a:t>menghancurkan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disebutkan</a:t>
            </a:r>
            <a:r>
              <a:rPr lang="en-US" sz="2800" dirty="0" smtClean="0">
                <a:latin typeface="Eras Demi ITC" pitchFamily="34" charset="0"/>
              </a:rPr>
              <a:t> Paulus </a:t>
            </a:r>
            <a:r>
              <a:rPr lang="en-US" sz="2800" dirty="0" err="1" smtClean="0">
                <a:latin typeface="Eras Demi ITC" pitchFamily="34" charset="0"/>
              </a:rPr>
              <a:t>dalam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Ibrani</a:t>
            </a:r>
            <a:r>
              <a:rPr lang="en-US" sz="2800" dirty="0" smtClean="0">
                <a:latin typeface="Eras Demi ITC" pitchFamily="34" charset="0"/>
              </a:rPr>
              <a:t> 10:26-29 </a:t>
            </a:r>
            <a:r>
              <a:rPr lang="en-US" sz="2800" dirty="0" err="1" smtClean="0">
                <a:latin typeface="Eras Demi ITC" pitchFamily="34" charset="0"/>
              </a:rPr>
              <a:t>terhadap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dengan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sengaja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bertahan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dosa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setelah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menerima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pengetahuan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tentang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kebenaran</a:t>
            </a:r>
            <a:r>
              <a:rPr lang="en-US" sz="2800" dirty="0" smtClean="0">
                <a:latin typeface="Eras Demi ITC" pitchFamily="34" charset="0"/>
              </a:rPr>
              <a:t>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err="1" smtClean="0">
                <a:latin typeface="Eras Demi ITC" pitchFamily="34" charset="0"/>
              </a:rPr>
              <a:t>Prilaku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murtad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dicirikan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dengan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sikap</a:t>
            </a:r>
            <a:r>
              <a:rPr lang="en-US" sz="2800" dirty="0" smtClean="0">
                <a:latin typeface="Eras Demi ITC" pitchFamily="34" charset="0"/>
              </a:rPr>
              <a:t> :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Menolak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Kristus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Menolak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pengorbanan-Nya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menolak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Bold ITC" pitchFamily="34" charset="0"/>
              </a:rPr>
              <a:t>Roh</a:t>
            </a:r>
            <a:r>
              <a:rPr lang="en-US" sz="2800" dirty="0" smtClean="0">
                <a:solidFill>
                  <a:srgbClr val="C00000"/>
                </a:solidFill>
                <a:latin typeface="Eras Bold ITC" pitchFamily="34" charset="0"/>
              </a:rPr>
              <a:t> Kudus</a:t>
            </a:r>
            <a:r>
              <a:rPr lang="en-US" sz="2800" dirty="0" smtClean="0">
                <a:latin typeface="Eras Demi ITC" pitchFamily="34" charset="0"/>
              </a:rPr>
              <a:t>. </a:t>
            </a:r>
            <a:r>
              <a:rPr lang="en-US" sz="2800" dirty="0" err="1" smtClean="0">
                <a:latin typeface="Eras Demi ITC" pitchFamily="34" charset="0"/>
              </a:rPr>
              <a:t>Itu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berarti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satu-satunya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sarana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untuk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keselamatannya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telah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ditolak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Tuhan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tidak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dapat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menjangkaunya</a:t>
            </a:r>
            <a:r>
              <a:rPr lang="en-US" sz="2800" dirty="0" smtClean="0">
                <a:latin typeface="Eras Demi ITC" pitchFamily="34" charset="0"/>
              </a:rPr>
              <a:t> </a:t>
            </a:r>
            <a:r>
              <a:rPr lang="en-US" sz="2800" dirty="0" err="1" smtClean="0">
                <a:latin typeface="Eras Demi ITC" pitchFamily="34" charset="0"/>
              </a:rPr>
              <a:t>lagi</a:t>
            </a:r>
            <a:r>
              <a:rPr lang="en-US" sz="2800" dirty="0" smtClean="0">
                <a:latin typeface="Eras Demi ITC" pitchFamily="34" charset="0"/>
              </a:rPr>
              <a:t>.</a:t>
            </a:r>
            <a:endParaRPr lang="en-US" sz="2800" dirty="0"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5554960" cy="4968552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/>
              <a:t>Namun</a:t>
            </a:r>
            <a:r>
              <a:rPr lang="en-US" sz="3600" dirty="0" smtClean="0"/>
              <a:t> </a:t>
            </a:r>
            <a:r>
              <a:rPr lang="en-US" sz="3600" dirty="0" err="1" smtClean="0"/>
              <a:t>demikian</a:t>
            </a:r>
            <a:r>
              <a:rPr lang="en-US" sz="3600" dirty="0" smtClean="0"/>
              <a:t>, </a:t>
            </a:r>
            <a:r>
              <a:rPr lang="en-US" sz="3600" dirty="0" smtClean="0">
                <a:latin typeface="Gill Sans Ultra Bold" pitchFamily="34" charset="0"/>
              </a:rPr>
              <a:t>HARAPAN </a:t>
            </a:r>
            <a:r>
              <a:rPr lang="en-US" sz="3600" dirty="0" err="1" smtClean="0">
                <a:latin typeface="Gill Sans Ultra Bold" pitchFamily="34" charset="0"/>
              </a:rPr>
              <a:t>selalu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tersedia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bagi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mereka</a:t>
            </a:r>
            <a:r>
              <a:rPr lang="en-US" sz="3600" dirty="0" smtClean="0">
                <a:latin typeface="Gill Sans Ultra Bold" pitchFamily="34" charset="0"/>
              </a:rPr>
              <a:t> yang </a:t>
            </a:r>
            <a:r>
              <a:rPr lang="en-US" sz="3600" dirty="0" err="1" smtClean="0">
                <a:latin typeface="Gill Sans Ultra Bold" pitchFamily="34" charset="0"/>
              </a:rPr>
              <a:t>tidak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sepenuhnya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memilih</a:t>
            </a:r>
            <a:r>
              <a:rPr lang="en-US" sz="3600" dirty="0" smtClean="0">
                <a:latin typeface="Gill Sans Ultra Bold" pitchFamily="34" charset="0"/>
              </a:rPr>
              <a:t>  </a:t>
            </a:r>
            <a:r>
              <a:rPr lang="en-US" sz="3600" dirty="0" err="1" smtClean="0">
                <a:latin typeface="Gill Sans Ultra Bold" pitchFamily="34" charset="0"/>
              </a:rPr>
              <a:t>untuk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berpaling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dari</a:t>
            </a:r>
            <a:r>
              <a:rPr lang="en-US" sz="3600" dirty="0" smtClean="0">
                <a:latin typeface="Gill Sans Ultra Bold" pitchFamily="34" charset="0"/>
              </a:rPr>
              <a:t> </a:t>
            </a:r>
            <a:r>
              <a:rPr lang="en-US" sz="3600" dirty="0" err="1" smtClean="0">
                <a:latin typeface="Gill Sans Ultra Bold" pitchFamily="34" charset="0"/>
              </a:rPr>
              <a:t>Kristus</a:t>
            </a:r>
            <a:r>
              <a:rPr lang="en-US" sz="3600" dirty="0" smtClean="0">
                <a:latin typeface="Gill Sans Ultra Bold" pitchFamily="34" charset="0"/>
              </a:rPr>
              <a:t>.</a:t>
            </a:r>
            <a:endParaRPr lang="en-US" sz="3600" dirty="0">
              <a:latin typeface="Gill Sans Ul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88"/>
            <a:ext cx="7128792" cy="198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36815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Impact" pitchFamily="34" charset="0"/>
              </a:rPr>
              <a:t/>
            </a:r>
            <a:br>
              <a:rPr lang="en-US" sz="3600" dirty="0" smtClean="0">
                <a:latin typeface="Impact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TIDAK ADA PENGORBANAN UNTUK</a:t>
            </a:r>
            <a:b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 DOSA YANG TERSISA</a:t>
            </a:r>
            <a:r>
              <a:rPr lang="en-US" sz="3600" dirty="0" smtClean="0">
                <a:latin typeface="Impact" pitchFamily="34" charset="0"/>
              </a:rPr>
              <a:t/>
            </a:r>
            <a:br>
              <a:rPr lang="en-US" sz="3600" dirty="0" smtClean="0">
                <a:latin typeface="Impact" pitchFamily="34" charset="0"/>
              </a:rPr>
            </a:br>
            <a:r>
              <a:rPr lang="en-US" sz="3100" dirty="0" err="1" smtClean="0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3100" dirty="0" smtClean="0">
                <a:solidFill>
                  <a:schemeClr val="bg1"/>
                </a:solidFill>
                <a:latin typeface="Bernard MT Condensed" pitchFamily="18" charset="0"/>
              </a:rPr>
              <a:t>, 8 </a:t>
            </a:r>
            <a:r>
              <a:rPr lang="en-US" sz="31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31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br>
              <a:rPr lang="en-US" sz="3100" dirty="0" smtClean="0">
                <a:solidFill>
                  <a:schemeClr val="bg1"/>
                </a:solidFill>
                <a:latin typeface="Bernard MT Condensed" pitchFamily="18" charset="0"/>
              </a:rPr>
            </a:br>
            <a:endParaRPr lang="en-US" sz="31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5842992" cy="453650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Berlin Sans FB Demi" pitchFamily="34" charset="0"/>
              </a:rPr>
              <a:t>Ibrani</a:t>
            </a:r>
            <a:r>
              <a:rPr lang="en-US" sz="2800" dirty="0" smtClean="0">
                <a:latin typeface="Berlin Sans FB Demi" pitchFamily="34" charset="0"/>
              </a:rPr>
              <a:t> 6:4-6 </a:t>
            </a:r>
            <a:r>
              <a:rPr lang="en-US" sz="2800" dirty="0" err="1" smtClean="0">
                <a:latin typeface="Berlin Sans FB Demi" pitchFamily="34" charset="0"/>
              </a:rPr>
              <a:t>dan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Ibrani</a:t>
            </a:r>
            <a:r>
              <a:rPr lang="en-US" sz="2800" dirty="0" smtClean="0">
                <a:latin typeface="Berlin Sans FB Demi" pitchFamily="34" charset="0"/>
              </a:rPr>
              <a:t> 10:26-29 </a:t>
            </a:r>
            <a:r>
              <a:rPr lang="en-US" sz="2800" dirty="0" err="1" smtClean="0"/>
              <a:t>memiliki</a:t>
            </a:r>
            <a:r>
              <a:rPr lang="en-US" sz="2800" dirty="0" smtClean="0"/>
              <a:t> </a:t>
            </a:r>
            <a:r>
              <a:rPr lang="en-US" sz="2800" dirty="0" err="1" smtClean="0"/>
              <a:t>kesamaan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peringatan</a:t>
            </a:r>
            <a:r>
              <a:rPr lang="en-US" sz="2800" dirty="0" smtClean="0"/>
              <a:t> </a:t>
            </a:r>
            <a:r>
              <a:rPr lang="en-US" sz="2800" dirty="0" err="1" smtClean="0"/>
              <a:t>terhadap</a:t>
            </a:r>
            <a:r>
              <a:rPr lang="en-US" sz="2800" dirty="0" smtClean="0"/>
              <a:t> </a:t>
            </a:r>
            <a:r>
              <a:rPr lang="en-US" sz="2800" dirty="0" err="1" smtClean="0"/>
              <a:t>mereka</a:t>
            </a:r>
            <a:r>
              <a:rPr lang="en-US" sz="2800" dirty="0" smtClean="0"/>
              <a:t> yang </a:t>
            </a:r>
            <a:r>
              <a:rPr lang="en-US" sz="2800" dirty="0" err="1" smtClean="0"/>
              <a:t>menolak</a:t>
            </a:r>
            <a:r>
              <a:rPr lang="en-US" sz="2800" dirty="0" smtClean="0"/>
              <a:t> </a:t>
            </a:r>
            <a:r>
              <a:rPr lang="en-US" sz="2800" dirty="0" err="1" smtClean="0"/>
              <a:t>pengorbanan</a:t>
            </a:r>
            <a:r>
              <a:rPr lang="en-US" sz="2800" dirty="0" smtClean="0"/>
              <a:t> </a:t>
            </a:r>
            <a:r>
              <a:rPr lang="en-US" sz="2800" dirty="0" err="1" smtClean="0"/>
              <a:t>Yesus</a:t>
            </a:r>
            <a:r>
              <a:rPr lang="en-US" sz="2800" dirty="0" smtClean="0"/>
              <a:t>, </a:t>
            </a:r>
            <a:r>
              <a:rPr lang="en-US" sz="2800" dirty="0" err="1" smtClean="0"/>
              <a:t>mereka</a:t>
            </a:r>
            <a:r>
              <a:rPr lang="en-US" sz="2800" dirty="0" smtClean="0"/>
              <a:t> </a:t>
            </a:r>
            <a:r>
              <a:rPr lang="en-US" sz="2800" dirty="0" err="1" smtClean="0"/>
              <a:t>akan</a:t>
            </a:r>
            <a:r>
              <a:rPr lang="en-US" sz="2800" dirty="0" smtClean="0"/>
              <a:t> </a:t>
            </a:r>
            <a:r>
              <a:rPr lang="en-US" sz="2800" dirty="0" err="1" smtClean="0"/>
              <a:t>kehilangan</a:t>
            </a:r>
            <a:r>
              <a:rPr lang="en-US" sz="2800" dirty="0" smtClean="0"/>
              <a:t> </a:t>
            </a:r>
            <a:r>
              <a:rPr lang="en-US" sz="2800" dirty="0" err="1" smtClean="0"/>
              <a:t>satu-satunya</a:t>
            </a:r>
            <a:r>
              <a:rPr lang="en-US" sz="2800" dirty="0" smtClean="0"/>
              <a:t> </a:t>
            </a:r>
            <a:r>
              <a:rPr lang="en-US" sz="2800" dirty="0" err="1" smtClean="0"/>
              <a:t>sarana</a:t>
            </a:r>
            <a:r>
              <a:rPr lang="en-US" sz="2800" dirty="0" smtClean="0"/>
              <a:t> </a:t>
            </a:r>
            <a:r>
              <a:rPr lang="en-US" sz="2800" dirty="0" err="1" smtClean="0"/>
              <a:t>untuk</a:t>
            </a:r>
            <a:r>
              <a:rPr lang="en-US" sz="2800" dirty="0" smtClean="0"/>
              <a:t> </a:t>
            </a:r>
            <a:r>
              <a:rPr lang="en-US" sz="2800" dirty="0" err="1" smtClean="0"/>
              <a:t>pengampunan</a:t>
            </a:r>
            <a:r>
              <a:rPr lang="en-US" sz="2800" dirty="0" smtClean="0"/>
              <a:t> </a:t>
            </a:r>
            <a:r>
              <a:rPr lang="en-US" sz="2800" dirty="0" err="1" smtClean="0"/>
              <a:t>dosa</a:t>
            </a:r>
            <a:r>
              <a:rPr lang="en-US" sz="2800" dirty="0" smtClean="0"/>
              <a:t>, </a:t>
            </a:r>
            <a:r>
              <a:rPr lang="en-US" sz="2800" dirty="0" err="1" smtClean="0"/>
              <a:t>sebab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Eras Bold ITC" pitchFamily="34" charset="0"/>
              </a:rPr>
              <a:t>Yesus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satu-satunya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Pengantara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kita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hanya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melalui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Dialah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kita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memperoleh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pengampunan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dosa</a:t>
            </a:r>
            <a:r>
              <a:rPr lang="en-US" sz="2800" dirty="0" smtClean="0"/>
              <a:t> [1 </a:t>
            </a:r>
            <a:r>
              <a:rPr lang="en-US" sz="2800" dirty="0" err="1" smtClean="0"/>
              <a:t>Yohanes</a:t>
            </a:r>
            <a:r>
              <a:rPr lang="en-US" sz="2800" dirty="0" smtClean="0"/>
              <a:t> 1:9, 2:1].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324" y="2780928"/>
            <a:ext cx="3286046" cy="432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15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10:28-29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416" y="1340768"/>
            <a:ext cx="7427168" cy="504056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Jika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ada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orang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menolak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hukum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Musa,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ia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dihukum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mati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tanpa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belas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kasihan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atas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keterangan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dua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atau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tiga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orang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saksi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Betapa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lebih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beratnya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hukuman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harus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dijatuhkan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atas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dia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,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menginjak-injak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Anak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Allah,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menganggap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najis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darah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perjanjian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menguduskannya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dan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menghina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Roh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kasih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Eras Demi ITC" pitchFamily="34" charset="0"/>
              </a:rPr>
              <a:t>karunia</a:t>
            </a:r>
            <a:r>
              <a:rPr lang="en-US" dirty="0" smtClean="0">
                <a:solidFill>
                  <a:srgbClr val="002060"/>
                </a:solidFill>
                <a:latin typeface="Eras Demi ITC" pitchFamily="34" charset="0"/>
              </a:rPr>
              <a:t>?</a:t>
            </a:r>
            <a:endParaRPr lang="en-US" dirty="0">
              <a:solidFill>
                <a:srgbClr val="002060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Dosa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seperti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apakah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tidak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memiliki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pengorbanan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atau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penebusan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Eras Bold ITC" pitchFamily="34" charset="0"/>
              </a:rPr>
              <a:t>lagi</a:t>
            </a:r>
            <a:r>
              <a:rPr lang="en-US" sz="2400" dirty="0" smtClean="0">
                <a:solidFill>
                  <a:srgbClr val="FFFF00"/>
                </a:solidFill>
                <a:latin typeface="Eras Bold ITC" pitchFamily="34" charset="0"/>
              </a:rPr>
              <a:t>?</a:t>
            </a:r>
            <a:endParaRPr lang="en-US" sz="24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latin typeface="Bahnschrift SemiBold Condensed" pitchFamily="34" charset="0"/>
              </a:rPr>
              <a:t>MENGINJAK-INJAK ANAK ALLAH</a:t>
            </a:r>
            <a:r>
              <a:rPr lang="en-US" sz="2400" dirty="0" smtClean="0">
                <a:latin typeface="Bahnschrift SemiBold Condensed" pitchFamily="34" charset="0"/>
              </a:rPr>
              <a:t>: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menggambarkan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penolakan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terhadap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pemerintahan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murtad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memperlakukan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musuh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konteks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argumen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surat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1:13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dapat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disiratkan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sejauh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menyangkut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kehidupan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murtad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diturunkan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takhta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ditetapkan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tumpuan</a:t>
            </a:r>
            <a:r>
              <a:rPr lang="en-US" sz="2400" dirty="0" smtClean="0">
                <a:latin typeface="Bahnschrift SemiBold Condensed" pitchFamily="34" charset="0"/>
              </a:rPr>
              <a:t> kaki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gantinya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keinginan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Lusifer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saat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surga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Yesaya</a:t>
            </a:r>
            <a:r>
              <a:rPr lang="en-US" sz="2400" dirty="0" smtClean="0">
                <a:latin typeface="Bahnschrift SemiBold Condensed" pitchFamily="34" charset="0"/>
              </a:rPr>
              <a:t> 14:12-14]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keinginan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durhaka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akhir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zaman</a:t>
            </a:r>
            <a:r>
              <a:rPr lang="en-US" sz="2400" dirty="0" smtClean="0">
                <a:latin typeface="Bahnschrift SemiBold Condensed" pitchFamily="34" charset="0"/>
              </a:rPr>
              <a:t> [2 </a:t>
            </a:r>
            <a:r>
              <a:rPr lang="en-US" sz="2400" dirty="0" err="1" smtClean="0">
                <a:latin typeface="Bahnschrift SemiBold Condensed" pitchFamily="34" charset="0"/>
              </a:rPr>
              <a:t>Tesalonika</a:t>
            </a:r>
            <a:r>
              <a:rPr lang="en-US" sz="2400" dirty="0" smtClean="0">
                <a:latin typeface="Bahnschrift SemiBold Condensed" pitchFamily="34" charset="0"/>
              </a:rPr>
              <a:t> 2:3-4].  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Bahnschrift SemiBold Condensed" pitchFamily="34" charset="0"/>
              </a:rPr>
              <a:t>MENGANGGAP NAJIS DARAH PERJANJIAN: Hal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merujuk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penolakan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terhadap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pengorbanan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9: 15-22]. Hal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Yesus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memiliki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kuasa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penyucian</a:t>
            </a:r>
            <a:r>
              <a:rPr lang="en-US" sz="2400" dirty="0" smtClean="0">
                <a:latin typeface="Bahnschrift SemiBold Condensed" pitchFamily="34" charset="0"/>
              </a:rPr>
              <a:t>.   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Bahnschrift SemiBold Condensed" pitchFamily="34" charset="0"/>
              </a:rPr>
              <a:t>MENGHINA ROH KASIH KARUNIA: </a:t>
            </a:r>
            <a:r>
              <a:rPr lang="en-US" sz="2400" dirty="0" err="1" smtClean="0">
                <a:latin typeface="Bahnschrift SemiBold Condensed" pitchFamily="34" charset="0"/>
              </a:rPr>
              <a:t>Ungkapan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sangat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kuat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sebuah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keangkuhan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yg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mengacu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penghinaan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Istilah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sangat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kontras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deskripsi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Roh</a:t>
            </a:r>
            <a:r>
              <a:rPr lang="en-US" sz="2400" dirty="0" smtClean="0">
                <a:latin typeface="Bahnschrift SemiBold Condensed" pitchFamily="34" charset="0"/>
              </a:rPr>
              <a:t> Kudus </a:t>
            </a:r>
            <a:r>
              <a:rPr lang="en-US" sz="2400" dirty="0" err="1" smtClean="0">
                <a:latin typeface="Bahnschrift SemiBold Condensed" pitchFamily="34" charset="0"/>
              </a:rPr>
              <a:t>sebagai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Roh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karunia</a:t>
            </a:r>
            <a:r>
              <a:rPr lang="en-US" sz="2400" dirty="0" smtClean="0">
                <a:latin typeface="Bahnschrift SemiBold Condensed" pitchFamily="34" charset="0"/>
              </a:rPr>
              <a:t>". </a:t>
            </a:r>
            <a:r>
              <a:rPr lang="en-US" sz="2400" dirty="0" err="1" smtClean="0">
                <a:latin typeface="Bahnschrift SemiBold Condensed" pitchFamily="34" charset="0"/>
              </a:rPr>
              <a:t>Ini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murtad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itu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merespon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tawaran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karunia</a:t>
            </a:r>
            <a:r>
              <a:rPr lang="en-US" sz="2400" dirty="0" smtClean="0"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penghinaan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7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4978896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Britannic Bold" pitchFamily="34" charset="0"/>
              </a:rPr>
              <a:t>Orang </a:t>
            </a:r>
            <a:r>
              <a:rPr lang="en-US" sz="4000" dirty="0" err="1" smtClean="0">
                <a:latin typeface="Britannic Bold" pitchFamily="34" charset="0"/>
              </a:rPr>
              <a:t>murtad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berada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dalam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posisi</a:t>
            </a:r>
            <a:r>
              <a:rPr lang="en-US" sz="4000" dirty="0" smtClean="0">
                <a:latin typeface="Britannic Bold" pitchFamily="34" charset="0"/>
              </a:rPr>
              <a:t> yang </a:t>
            </a:r>
            <a:r>
              <a:rPr lang="en-US" sz="4000" dirty="0" err="1" smtClean="0">
                <a:latin typeface="Britannic Bold" pitchFamily="34" charset="0"/>
              </a:rPr>
              <a:t>tidak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bisa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dipertahankan</a:t>
            </a:r>
            <a:r>
              <a:rPr lang="en-US" sz="4000" dirty="0" smtClean="0">
                <a:latin typeface="Britannic Bold" pitchFamily="34" charset="0"/>
              </a:rPr>
              <a:t>, JIKA </a:t>
            </a:r>
            <a:r>
              <a:rPr lang="en-US" sz="4000" dirty="0" err="1" smtClean="0">
                <a:latin typeface="Britannic Bold" pitchFamily="34" charset="0"/>
              </a:rPr>
              <a:t>dia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menolak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Yesus</a:t>
            </a:r>
            <a:r>
              <a:rPr lang="en-US" sz="4000" dirty="0" smtClean="0">
                <a:latin typeface="Britannic Bold" pitchFamily="34" charset="0"/>
              </a:rPr>
              <a:t>, </a:t>
            </a:r>
            <a:r>
              <a:rPr lang="en-US" sz="4000" dirty="0" err="1" smtClean="0">
                <a:latin typeface="Britannic Bold" pitchFamily="34" charset="0"/>
              </a:rPr>
              <a:t>pengorbanan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Yesus</a:t>
            </a:r>
            <a:r>
              <a:rPr lang="en-US" sz="4000" dirty="0" smtClean="0">
                <a:latin typeface="Britannic Bold" pitchFamily="34" charset="0"/>
              </a:rPr>
              <a:t>, </a:t>
            </a:r>
            <a:r>
              <a:rPr lang="en-US" sz="4000" dirty="0" err="1" smtClean="0">
                <a:latin typeface="Britannic Bold" pitchFamily="34" charset="0"/>
              </a:rPr>
              <a:t>dan</a:t>
            </a:r>
            <a:r>
              <a:rPr lang="en-US" sz="4000" dirty="0" smtClean="0">
                <a:latin typeface="Britannic Bold" pitchFamily="34" charset="0"/>
              </a:rPr>
              <a:t> </a:t>
            </a:r>
            <a:r>
              <a:rPr lang="en-US" sz="4000" dirty="0" err="1" smtClean="0">
                <a:latin typeface="Britannic Bold" pitchFamily="34" charset="0"/>
              </a:rPr>
              <a:t>Roh</a:t>
            </a:r>
            <a:r>
              <a:rPr lang="en-US" sz="4000" dirty="0" smtClean="0">
                <a:latin typeface="Britannic Bold" pitchFamily="34" charset="0"/>
              </a:rPr>
              <a:t> Kudus.</a:t>
            </a:r>
            <a:endParaRPr lang="en-US" sz="4000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768752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864" y="1348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HAL-HAL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YANG LEBIH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BAIK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9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>
                <a:latin typeface="Berlin Sans FB Demi" pitchFamily="34" charset="0"/>
              </a:rPr>
              <a:t>Di </a:t>
            </a:r>
            <a:r>
              <a:rPr lang="en-US" sz="2500" dirty="0" err="1">
                <a:latin typeface="Berlin Sans FB Demi" pitchFamily="34" charset="0"/>
              </a:rPr>
              <a:t>samping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memberikan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peringatan</a:t>
            </a:r>
            <a:r>
              <a:rPr lang="en-US" sz="2500" dirty="0">
                <a:latin typeface="Berlin Sans FB Demi" pitchFamily="34" charset="0"/>
              </a:rPr>
              <a:t> [</a:t>
            </a:r>
            <a:r>
              <a:rPr lang="en-US" sz="2500" dirty="0" err="1">
                <a:latin typeface="Berlin Sans FB Demi" pitchFamily="34" charset="0"/>
              </a:rPr>
              <a:t>Ibrani</a:t>
            </a:r>
            <a:r>
              <a:rPr lang="en-US" sz="2500" dirty="0">
                <a:latin typeface="Berlin Sans FB Demi" pitchFamily="34" charset="0"/>
              </a:rPr>
              <a:t> 6:4-8], </a:t>
            </a:r>
            <a:r>
              <a:rPr lang="en-US" sz="2500" dirty="0" err="1">
                <a:latin typeface="Berlin Sans FB Demi" pitchFamily="34" charset="0"/>
              </a:rPr>
              <a:t>rasul</a:t>
            </a:r>
            <a:r>
              <a:rPr lang="en-US" sz="2500" dirty="0">
                <a:latin typeface="Berlin Sans FB Demi" pitchFamily="34" charset="0"/>
              </a:rPr>
              <a:t> Paulus </a:t>
            </a:r>
            <a:r>
              <a:rPr lang="en-US" sz="2500" dirty="0" err="1">
                <a:latin typeface="Berlin Sans FB Demi" pitchFamily="34" charset="0"/>
              </a:rPr>
              <a:t>juga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menyatakan</a:t>
            </a:r>
            <a:r>
              <a:rPr lang="en-US" sz="2500" dirty="0">
                <a:latin typeface="Berlin Sans FB Demi" pitchFamily="34" charset="0"/>
              </a:rPr>
              <a:t> KEYAKINAN-</a:t>
            </a:r>
            <a:r>
              <a:rPr lang="en-US" sz="2500" dirty="0" err="1">
                <a:latin typeface="Berlin Sans FB Demi" pitchFamily="34" charset="0"/>
              </a:rPr>
              <a:t>nya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kepada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para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pembaca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surat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nya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ini</a:t>
            </a:r>
            <a:r>
              <a:rPr lang="en-US" sz="2500" dirty="0">
                <a:latin typeface="Berlin Sans FB Demi" pitchFamily="34" charset="0"/>
              </a:rPr>
              <a:t>. </a:t>
            </a:r>
            <a:r>
              <a:rPr lang="en-US" sz="2500" dirty="0" err="1">
                <a:latin typeface="Berlin Sans FB Demi" pitchFamily="34" charset="0"/>
              </a:rPr>
              <a:t>Apakah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smtClean="0">
                <a:latin typeface="Berlin Sans FB Demi" pitchFamily="34" charset="0"/>
              </a:rPr>
              <a:t>yang </a:t>
            </a:r>
            <a:r>
              <a:rPr lang="en-US" sz="2500" dirty="0" err="1">
                <a:latin typeface="Berlin Sans FB Demi" pitchFamily="34" charset="0"/>
              </a:rPr>
              <a:t>diyakini</a:t>
            </a:r>
            <a:r>
              <a:rPr lang="en-US" sz="2500" dirty="0">
                <a:latin typeface="Berlin Sans FB Demi" pitchFamily="34" charset="0"/>
              </a:rPr>
              <a:t> Paulus </a:t>
            </a:r>
            <a:r>
              <a:rPr lang="en-US" sz="2500" dirty="0" err="1">
                <a:latin typeface="Berlin Sans FB Demi" pitchFamily="34" charset="0"/>
              </a:rPr>
              <a:t>terhadap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mereka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smtClean="0">
                <a:latin typeface="Berlin Sans FB Demi" pitchFamily="34" charset="0"/>
              </a:rPr>
              <a:t>yang </a:t>
            </a:r>
            <a:r>
              <a:rPr lang="en-US" sz="2500" dirty="0" err="1">
                <a:latin typeface="Berlin Sans FB Demi" pitchFamily="34" charset="0"/>
              </a:rPr>
              <a:t>membaca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suratnya</a:t>
            </a:r>
            <a:r>
              <a:rPr lang="en-US" sz="2500" dirty="0">
                <a:latin typeface="Berlin Sans FB Demi" pitchFamily="34" charset="0"/>
              </a:rPr>
              <a:t> </a:t>
            </a:r>
            <a:r>
              <a:rPr lang="en-US" sz="2500" dirty="0" err="1">
                <a:latin typeface="Berlin Sans FB Demi" pitchFamily="34" charset="0"/>
              </a:rPr>
              <a:t>ini</a:t>
            </a:r>
            <a:r>
              <a:rPr lang="en-US" sz="2500" dirty="0">
                <a:latin typeface="Berlin Sans FB Demi" pitchFamily="34" charset="0"/>
              </a:rPr>
              <a:t>? </a:t>
            </a:r>
            <a:r>
              <a:rPr lang="en-US" sz="2500" dirty="0" err="1">
                <a:latin typeface="Berlin Sans FB Demi" pitchFamily="34" charset="0"/>
              </a:rPr>
              <a:t>Ibrani</a:t>
            </a:r>
            <a:r>
              <a:rPr lang="en-US" sz="2500" dirty="0">
                <a:latin typeface="Berlin Sans FB Demi" pitchFamily="34" charset="0"/>
              </a:rPr>
              <a:t> 6:7,9   </a:t>
            </a:r>
            <a:endParaRPr lang="en-US" sz="2500" dirty="0" smtClean="0">
              <a:latin typeface="Berlin Sans FB Demi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>
                <a:solidFill>
                  <a:srgbClr val="002060"/>
                </a:solidFill>
                <a:latin typeface="Berlin Sans FB" pitchFamily="34" charset="0"/>
              </a:rPr>
              <a:t>Ia</a:t>
            </a:r>
            <a:r>
              <a:rPr lang="en-US" sz="25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yakin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bahwa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Berlin Sans FB" pitchFamily="34" charset="0"/>
              </a:rPr>
              <a:t>mereka</a:t>
            </a:r>
            <a:r>
              <a:rPr lang="en-US" sz="25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Berlin Sans FB" pitchFamily="34" charset="0"/>
              </a:rPr>
              <a:t>tidak</a:t>
            </a:r>
            <a:r>
              <a:rPr lang="en-US" sz="25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akan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menjauh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dari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Yesus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baik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saat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ini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maupun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di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masa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mendatang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 smtClean="0">
                <a:solidFill>
                  <a:srgbClr val="002060"/>
                </a:solidFill>
                <a:latin typeface="Berlin Sans FB" pitchFamily="34" charset="0"/>
              </a:rPr>
              <a:t>Ia</a:t>
            </a:r>
            <a:r>
              <a:rPr lang="en-US" sz="25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yakin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bahwa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pendengarnya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akan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menerima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peringatan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tersebut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menghasilkan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buah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sesuai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.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Mereka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seperti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"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bumi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", yang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dipupuk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oleh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Tuhan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menghasilkan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buah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Dia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harapkan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. Orang-orang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ini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akan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menerima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berkat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dari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Allah 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yaitu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 "</a:t>
            </a:r>
            <a:r>
              <a:rPr lang="en-US" sz="2500" dirty="0" err="1">
                <a:solidFill>
                  <a:srgbClr val="002060"/>
                </a:solidFill>
                <a:latin typeface="Berlin Sans FB" pitchFamily="34" charset="0"/>
              </a:rPr>
              <a:t>keselamatan</a:t>
            </a:r>
            <a:r>
              <a:rPr lang="en-US" sz="2500" dirty="0">
                <a:solidFill>
                  <a:srgbClr val="002060"/>
                </a:solidFill>
                <a:latin typeface="Berlin Sans FB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2792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Eras Bold ITC" pitchFamily="34" charset="0"/>
              </a:rPr>
              <a:t>IBRANI 6 : 19,20</a:t>
            </a:r>
            <a:endParaRPr lang="en-US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8003232" cy="3629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Pengharapan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adalah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sauh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kuat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aman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jiwa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yang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dilabuhkan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sampai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ke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belakang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tabir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dimana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Yesus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masuk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sebagai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Perintis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bagi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kita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ketika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menurut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peraturan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Melkisedek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menjadi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Imam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Besar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sampai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selama-lamanya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”.</a:t>
            </a:r>
            <a:endParaRPr lang="en-US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4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Hal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baik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apakah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yang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telah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dilakukan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oleh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/>
            </a:r>
            <a:b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orang-orang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percaya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sz="2800" dirty="0">
                <a:solidFill>
                  <a:srgbClr val="FFFF00"/>
                </a:solidFill>
                <a:latin typeface="Berlin Sans FB Demi" pitchFamily="34" charset="0"/>
              </a:rPr>
              <a:t>? </a:t>
            </a:r>
            <a:r>
              <a:rPr lang="en-US" sz="2800" dirty="0" err="1" smtClean="0">
                <a:solidFill>
                  <a:srgbClr val="FFFF0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Berlin Sans FB Demi" pitchFamily="34" charset="0"/>
              </a:rPr>
              <a:t> 6:9-10</a:t>
            </a:r>
            <a:endParaRPr lang="en-US" sz="28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3429000"/>
            <a:ext cx="6336704" cy="3168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err="1" smtClean="0">
                <a:solidFill>
                  <a:srgbClr val="002060"/>
                </a:solidFill>
                <a:latin typeface="Berlin Sans FB" pitchFamily="34" charset="0"/>
              </a:rPr>
              <a:t>Bukti</a:t>
            </a:r>
            <a:r>
              <a:rPr lang="en-US" sz="26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paling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tepat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dari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kasih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kepada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Tuhan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bukanlah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sekadar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tindakan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"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religius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"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saja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tetapi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tindakan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kasih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terhadap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sesama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manusia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terutama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mereka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kurang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beruntung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[</a:t>
            </a:r>
            <a:r>
              <a:rPr lang="en-US" sz="2600" dirty="0" err="1" smtClean="0">
                <a:solidFill>
                  <a:srgbClr val="002060"/>
                </a:solidFill>
                <a:latin typeface="Berlin Sans FB" pitchFamily="34" charset="0"/>
              </a:rPr>
              <a:t>Matius</a:t>
            </a:r>
            <a:r>
              <a:rPr lang="en-US" sz="26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10:42, </a:t>
            </a:r>
            <a:r>
              <a:rPr lang="en-US" sz="2600" dirty="0" err="1" smtClean="0">
                <a:solidFill>
                  <a:srgbClr val="002060"/>
                </a:solidFill>
                <a:latin typeface="Berlin Sans FB" pitchFamily="34" charset="0"/>
              </a:rPr>
              <a:t>Matius</a:t>
            </a:r>
            <a:r>
              <a:rPr lang="en-US" sz="2600" dirty="0" smtClean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25:31-46].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Karena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itu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, Paulus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menasihati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orang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percaya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untuk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tidak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"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lupa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"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melakukan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yang </a:t>
            </a:r>
            <a:r>
              <a:rPr lang="en-US" sz="2600" dirty="0" err="1">
                <a:solidFill>
                  <a:srgbClr val="002060"/>
                </a:solidFill>
                <a:latin typeface="Berlin Sans FB" pitchFamily="34" charset="0"/>
              </a:rPr>
              <a:t>baik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 [</a:t>
            </a:r>
            <a:r>
              <a:rPr lang="en-US" sz="2600" dirty="0" err="1" smtClean="0">
                <a:solidFill>
                  <a:srgbClr val="002060"/>
                </a:solidFill>
                <a:latin typeface="Berlin Sans FB" pitchFamily="34" charset="0"/>
              </a:rPr>
              <a:t>Ibrani</a:t>
            </a:r>
            <a:r>
              <a:rPr lang="en-US" sz="2600" dirty="0" smtClean="0">
                <a:solidFill>
                  <a:srgbClr val="002060"/>
                </a:solidFill>
                <a:latin typeface="Berlin Sans FB" pitchFamily="34" charset="0"/>
              </a:rPr>
              <a:t> 13</a:t>
            </a:r>
            <a:r>
              <a:rPr lang="en-US" sz="2600" dirty="0">
                <a:solidFill>
                  <a:srgbClr val="002060"/>
                </a:solidFill>
                <a:latin typeface="Berlin Sans FB" pitchFamily="34" charset="0"/>
              </a:rPr>
              <a:t>: 2,16].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1412776"/>
            <a:ext cx="612068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oolvetica Rg" pitchFamily="34" charset="0"/>
              </a:rPr>
              <a:t>Mereka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telah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menunjukkan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kasih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mereka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terhadap</a:t>
            </a:r>
            <a:r>
              <a:rPr lang="en-US" sz="2800" dirty="0">
                <a:latin typeface="Coolvetica Rg" pitchFamily="34" charset="0"/>
              </a:rPr>
              <a:t> "</a:t>
            </a:r>
            <a:r>
              <a:rPr lang="en-US" sz="2800" dirty="0" err="1">
                <a:latin typeface="Coolvetica Rg" pitchFamily="34" charset="0"/>
              </a:rPr>
              <a:t>nama</a:t>
            </a:r>
            <a:r>
              <a:rPr lang="en-US" sz="2800" dirty="0">
                <a:latin typeface="Coolvetica Rg" pitchFamily="34" charset="0"/>
              </a:rPr>
              <a:t>" </a:t>
            </a:r>
            <a:r>
              <a:rPr lang="en-US" sz="2800" dirty="0" err="1">
                <a:latin typeface="Coolvetica Rg" pitchFamily="34" charset="0"/>
              </a:rPr>
              <a:t>Tuhan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yaitu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kepada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Tuhan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sendiri</a:t>
            </a:r>
            <a:r>
              <a:rPr lang="en-US" sz="2800" dirty="0">
                <a:latin typeface="Coolvetica Rg" pitchFamily="34" charset="0"/>
              </a:rPr>
              <a:t>, </a:t>
            </a:r>
            <a:r>
              <a:rPr lang="en-US" sz="2800" dirty="0" err="1">
                <a:latin typeface="Coolvetica Rg" pitchFamily="34" charset="0"/>
              </a:rPr>
              <a:t>melalui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pelayanan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mereka</a:t>
            </a:r>
            <a:r>
              <a:rPr lang="en-US" sz="2800" dirty="0">
                <a:latin typeface="Coolvetica Rg" pitchFamily="34" charset="0"/>
              </a:rPr>
              <a:t> </a:t>
            </a:r>
            <a:r>
              <a:rPr lang="en-US" sz="2800" dirty="0" err="1">
                <a:latin typeface="Coolvetica Rg" pitchFamily="34" charset="0"/>
              </a:rPr>
              <a:t>kepada</a:t>
            </a:r>
            <a:r>
              <a:rPr lang="en-US" sz="2800" dirty="0">
                <a:latin typeface="Coolvetica Rg" pitchFamily="34" charset="0"/>
              </a:rPr>
              <a:t> orang-orang kudus.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10255"/>
          <a:stretch/>
        </p:blipFill>
        <p:spPr bwMode="auto">
          <a:xfrm>
            <a:off x="179512" y="3789040"/>
            <a:ext cx="2494531" cy="24532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756175" y="1423151"/>
            <a:ext cx="2135870" cy="1831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Apakah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harapan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Paulus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orang-orang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percaya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6:11-12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chemeClr val="bg1">
              <a:alpha val="89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/>
              <a:t>Agar </a:t>
            </a:r>
            <a:r>
              <a:rPr lang="en-US" sz="2800" dirty="0" err="1"/>
              <a:t>mereka</a:t>
            </a:r>
            <a:r>
              <a:rPr lang="en-US" sz="2800" dirty="0"/>
              <a:t> </a:t>
            </a:r>
            <a:r>
              <a:rPr lang="en-US" sz="2800" dirty="0" err="1"/>
              <a:t>masing-masing</a:t>
            </a:r>
            <a:r>
              <a:rPr lang="en-US" sz="2800" dirty="0"/>
              <a:t> </a:t>
            </a:r>
            <a:r>
              <a:rPr lang="en-US" sz="2800" dirty="0" err="1"/>
              <a:t>menunjukkan</a:t>
            </a:r>
            <a:r>
              <a:rPr lang="en-US" sz="2800" dirty="0"/>
              <a:t> </a:t>
            </a:r>
            <a:r>
              <a:rPr lang="en-US" sz="2800" dirty="0" err="1"/>
              <a:t>kesungguhan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berpegang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pengharapan</a:t>
            </a:r>
            <a:r>
              <a:rPr lang="en-US" sz="2800" dirty="0"/>
              <a:t> </a:t>
            </a:r>
            <a:r>
              <a:rPr lang="en-US" sz="2800" dirty="0" err="1" smtClean="0"/>
              <a:t>mereka</a:t>
            </a:r>
            <a:r>
              <a:rPr lang="en-US" sz="2800" dirty="0" smtClean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suatu</a:t>
            </a:r>
            <a:r>
              <a:rPr lang="en-US" sz="2800" dirty="0"/>
              <a:t> </a:t>
            </a:r>
            <a:r>
              <a:rPr lang="en-US" sz="2800" dirty="0" err="1"/>
              <a:t>milik</a:t>
            </a:r>
            <a:r>
              <a:rPr lang="en-US" sz="2800" dirty="0"/>
              <a:t> yang </a:t>
            </a:r>
            <a:r>
              <a:rPr lang="en-US" sz="2800" dirty="0" err="1"/>
              <a:t>pasti</a:t>
            </a:r>
            <a:r>
              <a:rPr lang="en-US" sz="2800" dirty="0"/>
              <a:t>, </a:t>
            </a:r>
            <a:r>
              <a:rPr lang="en-US" sz="2800" dirty="0" err="1"/>
              <a:t>sampai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akhirnya</a:t>
            </a:r>
            <a:r>
              <a:rPr lang="en-US" sz="2800" dirty="0"/>
              <a:t>. </a:t>
            </a:r>
            <a:r>
              <a:rPr lang="en-US" sz="2800" dirty="0" err="1"/>
              <a:t>Namun</a:t>
            </a:r>
            <a:r>
              <a:rPr lang="en-US" sz="2800" dirty="0"/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Gill Sans Ultra Bold Condensed" pitchFamily="34" charset="0"/>
              </a:rPr>
              <a:t>harapan</a:t>
            </a:r>
            <a:r>
              <a:rPr lang="en-US" sz="2800" dirty="0" smtClean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itu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tidak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pertahankan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dengan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latihan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intelektual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dari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iman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tetapi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oleh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iman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diekspresikan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tindakan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Gill Sans Ultra Bold Condensed" pitchFamily="34" charset="0"/>
              </a:rPr>
              <a:t>kasih</a:t>
            </a:r>
            <a:r>
              <a:rPr lang="en-US" sz="2800" dirty="0">
                <a:solidFill>
                  <a:srgbClr val="002060"/>
                </a:solidFill>
                <a:latin typeface="Gill Sans Ultra Bold Condensed" pitchFamily="34" charset="0"/>
              </a:rPr>
              <a:t> </a:t>
            </a:r>
            <a:r>
              <a:rPr lang="en-US" sz="2800" dirty="0"/>
              <a:t>[</a:t>
            </a:r>
            <a:r>
              <a:rPr lang="en-US" sz="2800" dirty="0" smtClean="0"/>
              <a:t>Roma. </a:t>
            </a:r>
            <a:r>
              <a:rPr lang="en-US" sz="2800" dirty="0"/>
              <a:t>13: 8-10].  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C00000"/>
                </a:solidFill>
                <a:latin typeface="Berlin Sans FB" pitchFamily="34" charset="0"/>
              </a:rPr>
              <a:t>Agar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jangan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lamban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tetapi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menjadi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penurut-penurut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mereka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oleh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iman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kesabaran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mendapat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bagian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dalam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apa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dijanjikan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Allah, </a:t>
            </a:r>
            <a:r>
              <a:rPr lang="en-US" sz="2800" dirty="0" err="1">
                <a:solidFill>
                  <a:srgbClr val="C00000"/>
                </a:solidFill>
                <a:latin typeface="Berlin Sans FB" pitchFamily="34" charset="0"/>
              </a:rPr>
              <a:t>seperti</a:t>
            </a:r>
            <a:r>
              <a:rPr lang="en-US" sz="2800" dirty="0">
                <a:solidFill>
                  <a:srgbClr val="C00000"/>
                </a:solidFill>
                <a:latin typeface="Berlin Sans FB" pitchFamily="34" charset="0"/>
              </a:rPr>
              <a:t> Abraham</a:t>
            </a:r>
          </a:p>
        </p:txBody>
      </p:sp>
    </p:spTree>
    <p:extLst>
      <p:ext uri="{BB962C8B-B14F-4D97-AF65-F5344CB8AC3E}">
        <p14:creationId xmlns:p14="http://schemas.microsoft.com/office/powerpoint/2010/main" val="37065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Rasul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Paulus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menampilkan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contoh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iman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positif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Eras Bold ITC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mewarisi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Bold ITC" pitchFamily="34" charset="0"/>
              </a:rPr>
              <a:t>janji</a:t>
            </a:r>
            <a:r>
              <a:rPr lang="en-US" sz="2800" dirty="0">
                <a:solidFill>
                  <a:schemeClr val="bg1"/>
                </a:solidFill>
                <a:latin typeface="Eras Bold ITC" pitchFamily="34" charset="0"/>
              </a:rPr>
              <a:t>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444" y="1628800"/>
            <a:ext cx="6923112" cy="4752528"/>
          </a:xfrm>
          <a:solidFill>
            <a:schemeClr val="bg1">
              <a:alpha val="78000"/>
            </a:schemeClr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002060"/>
                </a:solidFill>
                <a:latin typeface="Bernard MT Condensed" pitchFamily="18" charset="0"/>
              </a:rPr>
              <a:t>Abraham 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[</a:t>
            </a:r>
            <a:r>
              <a:rPr lang="en-US" dirty="0" err="1" smtClean="0">
                <a:solidFill>
                  <a:srgbClr val="002060"/>
                </a:solidFill>
                <a:latin typeface="Bernard MT Condensed" pitchFamily="18" charset="0"/>
              </a:rPr>
              <a:t>Ibrani</a:t>
            </a:r>
            <a:r>
              <a:rPr lang="en-US" dirty="0" smtClean="0">
                <a:solidFill>
                  <a:srgbClr val="002060"/>
                </a:solidFill>
                <a:latin typeface="Bernard MT Condensed" pitchFamily="18" charset="0"/>
              </a:rPr>
              <a:t> 6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: 13-15]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teladan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dari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seseorang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yang </a:t>
            </a:r>
            <a:r>
              <a:rPr lang="en-US" dirty="0" err="1" smtClean="0">
                <a:solidFill>
                  <a:srgbClr val="002060"/>
                </a:solidFill>
                <a:latin typeface="Bernard MT Condensed" pitchFamily="18" charset="0"/>
              </a:rPr>
              <a:t>melalui</a:t>
            </a:r>
            <a:r>
              <a:rPr lang="en-US" dirty="0" smtClean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"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iman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kesabaran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"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mewarisi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Bernard MT Condensed" pitchFamily="18" charset="0"/>
              </a:rPr>
              <a:t>janji</a:t>
            </a:r>
            <a:r>
              <a:rPr lang="en-US" dirty="0">
                <a:solidFill>
                  <a:srgbClr val="002060"/>
                </a:solidFill>
                <a:latin typeface="Bernard MT Condensed" pitchFamily="18" charset="0"/>
              </a:rPr>
              <a:t>.    </a:t>
            </a: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Daftar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teladan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positif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diperpanjang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orang-orang yang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beriman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11.  </a:t>
            </a:r>
            <a:endParaRPr lang="en-US" dirty="0" smtClean="0">
              <a:solidFill>
                <a:srgbClr val="C00000"/>
              </a:solidFill>
              <a:latin typeface="Gill Sans Ultra Bold Condense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err="1" smtClean="0">
                <a:latin typeface="Coolvetica Rg" pitchFamily="34" charset="0"/>
              </a:rPr>
              <a:t>Yesus</a:t>
            </a:r>
            <a:r>
              <a:rPr lang="en-US" dirty="0" smtClean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dalam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Ibrani</a:t>
            </a:r>
            <a:r>
              <a:rPr lang="en-US" dirty="0">
                <a:latin typeface="Coolvetica Rg" pitchFamily="34" charset="0"/>
              </a:rPr>
              <a:t> 12 </a:t>
            </a:r>
            <a:r>
              <a:rPr lang="en-US" dirty="0" err="1">
                <a:latin typeface="Coolvetica Rg" pitchFamily="34" charset="0"/>
              </a:rPr>
              <a:t>sebagai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teladan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terbesar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dari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iman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dan</a:t>
            </a:r>
            <a:r>
              <a:rPr lang="en-US" dirty="0">
                <a:latin typeface="Coolvetica Rg" pitchFamily="34" charset="0"/>
              </a:rPr>
              <a:t> </a:t>
            </a:r>
            <a:r>
              <a:rPr lang="en-US" dirty="0" err="1">
                <a:latin typeface="Coolvetica Rg" pitchFamily="34" charset="0"/>
              </a:rPr>
              <a:t>kesabaran</a:t>
            </a:r>
            <a:r>
              <a:rPr lang="en-US" dirty="0">
                <a:latin typeface="Coolvetica Rg" pitchFamily="34" charset="0"/>
              </a:rPr>
              <a:t> [</a:t>
            </a:r>
            <a:r>
              <a:rPr lang="en-US" dirty="0" err="1" smtClean="0">
                <a:latin typeface="Coolvetica Rg" pitchFamily="34" charset="0"/>
              </a:rPr>
              <a:t>Ibrani</a:t>
            </a:r>
            <a:r>
              <a:rPr lang="en-US" dirty="0" smtClean="0">
                <a:latin typeface="Coolvetica Rg" pitchFamily="34" charset="0"/>
              </a:rPr>
              <a:t> 12</a:t>
            </a:r>
            <a:r>
              <a:rPr lang="en-US" dirty="0">
                <a:latin typeface="Coolvetica Rg" pitchFamily="34" charset="0"/>
              </a:rPr>
              <a:t>: 1-4]. </a:t>
            </a:r>
          </a:p>
        </p:txBody>
      </p:sp>
    </p:spTree>
    <p:extLst>
      <p:ext uri="{BB962C8B-B14F-4D97-AF65-F5344CB8AC3E}">
        <p14:creationId xmlns:p14="http://schemas.microsoft.com/office/powerpoint/2010/main" val="1865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r="10107"/>
          <a:stretch/>
        </p:blipFill>
        <p:spPr bwMode="auto">
          <a:xfrm>
            <a:off x="-16112" y="4548"/>
            <a:ext cx="9160112" cy="685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692696"/>
            <a:ext cx="5842992" cy="5832648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Iman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kesabaran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ketaatan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karakteristik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orang-orang kudus di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zaman</a:t>
            </a:r>
            <a:r>
              <a:rPr lang="en-US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ill Sans Ultra Bold Condensed" pitchFamily="34" charset="0"/>
              </a:rPr>
              <a:t>akhir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  <a:p>
            <a:endParaRPr lang="en-US" dirty="0" smtClean="0">
              <a:solidFill>
                <a:srgbClr val="C00000"/>
              </a:solidFill>
              <a:latin typeface="Gill Sans Ultra Bold Condensed" pitchFamily="34" charset="0"/>
            </a:endParaRPr>
          </a:p>
          <a:p>
            <a:r>
              <a:rPr lang="en-US" dirty="0" err="1" smtClean="0">
                <a:solidFill>
                  <a:srgbClr val="002060"/>
                </a:solidFill>
                <a:latin typeface="Eras Bold ITC" pitchFamily="34" charset="0"/>
              </a:rPr>
              <a:t>Wahyu</a:t>
            </a:r>
            <a:r>
              <a:rPr lang="en-US" dirty="0" smtClean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14:12 "Yang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penting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sini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ialah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ketekunan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orang-orang kudus, yang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menuruti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perintah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Allah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dan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iman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kepada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Eras Bold ITC" pitchFamily="34" charset="0"/>
              </a:rPr>
              <a:t>Yesus</a:t>
            </a:r>
            <a:r>
              <a:rPr lang="en-US" dirty="0">
                <a:solidFill>
                  <a:srgbClr val="002060"/>
                </a:solidFill>
                <a:latin typeface="Eras Bold ITC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6088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6120680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YESUS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, JANGKAR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JIWA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10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707088" cy="475252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Eras Bold ITC" pitchFamily="34" charset="0"/>
              </a:rPr>
              <a:t>Ibrani</a:t>
            </a:r>
            <a:r>
              <a:rPr lang="en-US" dirty="0">
                <a:latin typeface="Eras Bold ITC" pitchFamily="34" charset="0"/>
              </a:rPr>
              <a:t> </a:t>
            </a:r>
            <a:r>
              <a:rPr lang="en-US" dirty="0" smtClean="0">
                <a:latin typeface="Eras Bold ITC" pitchFamily="34" charset="0"/>
              </a:rPr>
              <a:t>6:17-18</a:t>
            </a:r>
          </a:p>
          <a:p>
            <a:pPr marL="0" indent="0">
              <a:buNone/>
            </a:pPr>
            <a:r>
              <a:rPr lang="en-US" sz="2600" dirty="0" err="1" smtClean="0">
                <a:latin typeface="Eras Demi ITC" pitchFamily="34" charset="0"/>
              </a:rPr>
              <a:t>Karena</a:t>
            </a:r>
            <a:r>
              <a:rPr lang="en-US" sz="2600" dirty="0" smtClean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itu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untuk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lebih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meyakinkan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mereka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berhak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menerima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janji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itu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akan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kepastian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putusan-Nya</a:t>
            </a:r>
            <a:r>
              <a:rPr lang="en-US" sz="2600" dirty="0">
                <a:latin typeface="Eras Demi ITC" pitchFamily="34" charset="0"/>
              </a:rPr>
              <a:t>, Allah </a:t>
            </a:r>
            <a:r>
              <a:rPr lang="en-US" sz="2600" dirty="0" err="1">
                <a:latin typeface="Eras Demi ITC" pitchFamily="34" charset="0"/>
              </a:rPr>
              <a:t>telah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mengikat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diri-Nya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dengan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sumpah,supaya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oleh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dua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kenyataan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tidak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berubah-ubah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tentang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mana</a:t>
            </a:r>
            <a:r>
              <a:rPr lang="en-US" sz="2600" dirty="0">
                <a:latin typeface="Eras Demi ITC" pitchFamily="34" charset="0"/>
              </a:rPr>
              <a:t> Allah </a:t>
            </a:r>
            <a:r>
              <a:rPr lang="en-US" sz="2600" dirty="0" err="1">
                <a:latin typeface="Eras Demi ITC" pitchFamily="34" charset="0"/>
              </a:rPr>
              <a:t>tidak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mungkin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berdusta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kita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mencari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perlindungan</a:t>
            </a:r>
            <a:r>
              <a:rPr lang="en-US" sz="2600" dirty="0">
                <a:latin typeface="Eras Demi ITC" pitchFamily="34" charset="0"/>
              </a:rPr>
              <a:t>, </a:t>
            </a:r>
            <a:r>
              <a:rPr lang="en-US" sz="2600" dirty="0" err="1">
                <a:latin typeface="Eras Demi ITC" pitchFamily="34" charset="0"/>
              </a:rPr>
              <a:t>beroleh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dorongan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kuat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untuk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menjangkau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pengharapan</a:t>
            </a:r>
            <a:r>
              <a:rPr lang="en-US" sz="2600" dirty="0">
                <a:latin typeface="Eras Demi ITC" pitchFamily="34" charset="0"/>
              </a:rPr>
              <a:t> yang </a:t>
            </a:r>
            <a:r>
              <a:rPr lang="en-US" sz="2600" dirty="0" err="1">
                <a:latin typeface="Eras Demi ITC" pitchFamily="34" charset="0"/>
              </a:rPr>
              <a:t>terletak</a:t>
            </a:r>
            <a:r>
              <a:rPr lang="en-US" sz="2600" dirty="0">
                <a:latin typeface="Eras Demi ITC" pitchFamily="34" charset="0"/>
              </a:rPr>
              <a:t> di </a:t>
            </a:r>
            <a:r>
              <a:rPr lang="en-US" sz="2600" dirty="0" err="1">
                <a:latin typeface="Eras Demi ITC" pitchFamily="34" charset="0"/>
              </a:rPr>
              <a:t>depan</a:t>
            </a:r>
            <a:r>
              <a:rPr lang="en-US" sz="2600" dirty="0">
                <a:latin typeface="Eras Demi ITC" pitchFamily="34" charset="0"/>
              </a:rPr>
              <a:t> </a:t>
            </a:r>
            <a:r>
              <a:rPr lang="en-US" sz="2600" dirty="0" err="1">
                <a:latin typeface="Eras Demi ITC" pitchFamily="34" charset="0"/>
              </a:rPr>
              <a:t>kita</a:t>
            </a:r>
            <a:r>
              <a:rPr lang="en-US" sz="2600" dirty="0">
                <a:latin typeface="Eras Demi ITC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38" y="1124744"/>
            <a:ext cx="2848206" cy="374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5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fi-FI" sz="2800" dirty="0">
                <a:solidFill>
                  <a:schemeClr val="bg1"/>
                </a:solidFill>
                <a:latin typeface="Berlin Sans FB Demi" pitchFamily="34" charset="0"/>
              </a:rPr>
              <a:t>Bagaimanakah cara TUHAN menjaminkan JANJI-NYA kepada kita? </a:t>
            </a:r>
            <a:r>
              <a:rPr lang="fi-FI" sz="2800" dirty="0" smtClean="0">
                <a:solidFill>
                  <a:schemeClr val="bg1"/>
                </a:solidFill>
                <a:latin typeface="Berlin Sans FB Demi" pitchFamily="34" charset="0"/>
              </a:rPr>
              <a:t>Ibrani </a:t>
            </a:r>
            <a:r>
              <a:rPr lang="fi-FI" sz="2800" dirty="0">
                <a:solidFill>
                  <a:schemeClr val="bg1"/>
                </a:solidFill>
                <a:latin typeface="Berlin Sans FB Demi" pitchFamily="34" charset="0"/>
              </a:rPr>
              <a:t>6:17-20</a:t>
            </a:r>
            <a:endParaRPr lang="en-US" sz="28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24936" cy="4853136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marL="514350" indent="-514350">
              <a:buAutoNum type="alphaUcPeriod"/>
            </a:pPr>
            <a:r>
              <a:rPr lang="en-US" sz="2800" dirty="0" smtClean="0">
                <a:latin typeface="Gill Sans Ultra Bold Condensed" pitchFamily="34" charset="0"/>
              </a:rPr>
              <a:t>TUHAN </a:t>
            </a:r>
            <a:r>
              <a:rPr lang="en-US" sz="2800" dirty="0">
                <a:latin typeface="Gill Sans Ultra Bold Condensed" pitchFamily="34" charset="0"/>
              </a:rPr>
              <a:t>MENJAMIN JANJI-NYA DENGAN SUMPAH, </a:t>
            </a:r>
            <a:r>
              <a:rPr lang="en-US" sz="2800" dirty="0" err="1">
                <a:latin typeface="Bahnschrift SemiBold Condensed" pitchFamily="34" charset="0"/>
              </a:rPr>
              <a:t>yaitu</a:t>
            </a:r>
            <a:r>
              <a:rPr lang="en-US" sz="2800" dirty="0">
                <a:latin typeface="Bahnschrift SemiBold Condensed" pitchFamily="34" charset="0"/>
              </a:rPr>
              <a:t> :   </a:t>
            </a:r>
            <a:endParaRPr lang="en-US" sz="2800" dirty="0" smtClean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Kepada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Abraham [</a:t>
            </a:r>
            <a:r>
              <a:rPr lang="en-US" sz="2800" dirty="0" err="1">
                <a:latin typeface="Bahnschrift SemiBold Condensed" pitchFamily="34" charset="0"/>
              </a:rPr>
              <a:t>Kejadian</a:t>
            </a:r>
            <a:r>
              <a:rPr lang="en-US" sz="2800" dirty="0">
                <a:latin typeface="Bahnschrift SemiBold Condensed" pitchFamily="34" charset="0"/>
              </a:rPr>
              <a:t> 22:16-18]. </a:t>
            </a:r>
            <a:r>
              <a:rPr lang="en-US" sz="2800" dirty="0" err="1">
                <a:latin typeface="Bahnschrift SemiBold Condensed" pitchFamily="34" charset="0"/>
              </a:rPr>
              <a:t>Ketika</a:t>
            </a:r>
            <a:r>
              <a:rPr lang="en-US" sz="2800" dirty="0">
                <a:latin typeface="Bahnschrift SemiBold Condensed" pitchFamily="34" charset="0"/>
              </a:rPr>
              <a:t> Musa </a:t>
            </a:r>
            <a:r>
              <a:rPr lang="en-US" sz="2800" dirty="0" err="1">
                <a:latin typeface="Bahnschrift SemiBold Condensed" pitchFamily="34" charset="0"/>
              </a:rPr>
              <a:t>berusaha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mendapatkan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pengampunan</a:t>
            </a:r>
            <a:r>
              <a:rPr lang="en-US" sz="2800" dirty="0">
                <a:latin typeface="Bahnschrift SemiBold Condensed" pitchFamily="34" charset="0"/>
              </a:rPr>
              <a:t> Allah </a:t>
            </a:r>
            <a:r>
              <a:rPr lang="en-US" sz="2800" dirty="0" err="1">
                <a:latin typeface="Bahnschrift SemiBold Condensed" pitchFamily="34" charset="0"/>
              </a:rPr>
              <a:t>bagi</a:t>
            </a:r>
            <a:r>
              <a:rPr lang="en-US" sz="2800" dirty="0">
                <a:latin typeface="Bahnschrift SemiBold Condensed" pitchFamily="34" charset="0"/>
              </a:rPr>
              <a:t> Israel </a:t>
            </a:r>
            <a:r>
              <a:rPr lang="en-US" sz="2800" dirty="0" err="1">
                <a:latin typeface="Bahnschrift SemiBold Condensed" pitchFamily="34" charset="0"/>
              </a:rPr>
              <a:t>setelah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kemurtadan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dengan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penyembahan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anak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lembu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emas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merujuk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pada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sumpah</a:t>
            </a:r>
            <a:r>
              <a:rPr lang="en-US" sz="2800" dirty="0">
                <a:latin typeface="Bahnschrift SemiBold Condensed" pitchFamily="34" charset="0"/>
              </a:rPr>
              <a:t> Allah </a:t>
            </a:r>
            <a:r>
              <a:rPr lang="en-US" sz="2800" dirty="0" err="1">
                <a:latin typeface="Bahnschrift SemiBold Condensed" pitchFamily="34" charset="0"/>
              </a:rPr>
              <a:t>kepada</a:t>
            </a:r>
            <a:r>
              <a:rPr lang="en-US" sz="2800" dirty="0">
                <a:latin typeface="Bahnschrift SemiBold Condensed" pitchFamily="34" charset="0"/>
              </a:rPr>
              <a:t> Abraham [</a:t>
            </a:r>
            <a:r>
              <a:rPr lang="en-US" sz="2800" dirty="0" err="1">
                <a:latin typeface="Bahnschrift SemiBold Condensed" pitchFamily="34" charset="0"/>
              </a:rPr>
              <a:t>Keluaran</a:t>
            </a:r>
            <a:r>
              <a:rPr lang="en-US" sz="2800" dirty="0">
                <a:latin typeface="Bahnschrift SemiBold Condensed" pitchFamily="34" charset="0"/>
              </a:rPr>
              <a:t> 32:11-14].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Kepada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Daud</a:t>
            </a:r>
            <a:r>
              <a:rPr lang="en-US" sz="2800" dirty="0">
                <a:latin typeface="Bahnschrift SemiBold Condensed" pitchFamily="34" charset="0"/>
              </a:rPr>
              <a:t> [2 Samuel 7:16]. </a:t>
            </a:r>
            <a:r>
              <a:rPr lang="en-US" sz="2800" dirty="0" err="1">
                <a:latin typeface="Bahnschrift SemiBold Condensed" pitchFamily="34" charset="0"/>
              </a:rPr>
              <a:t>Ketika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pemazmur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mengantarai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hadapan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Israel, </a:t>
            </a:r>
            <a:r>
              <a:rPr lang="en-US" sz="2800" dirty="0" err="1">
                <a:latin typeface="Bahnschrift SemiBold Condensed" pitchFamily="34" charset="0"/>
              </a:rPr>
              <a:t>dia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menuntut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sumpah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kepada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Daud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>
                <a:latin typeface="Bahnschrift SemiBold Condensed" pitchFamily="34" charset="0"/>
              </a:rPr>
              <a:t>Mazmur</a:t>
            </a:r>
            <a:r>
              <a:rPr lang="en-US" sz="2800" dirty="0">
                <a:latin typeface="Bahnschrift SemiBold Condensed" pitchFamily="34" charset="0"/>
              </a:rPr>
              <a:t> 89:35-38].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Sumpah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Allah </a:t>
            </a:r>
            <a:r>
              <a:rPr lang="en-US" sz="2800" dirty="0" err="1" smtClean="0">
                <a:latin typeface="Bahnschrift SemiBold Condensed" pitchFamily="34" charset="0"/>
              </a:rPr>
              <a:t>tidak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dapat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dibatalkan</a:t>
            </a:r>
            <a:r>
              <a:rPr lang="en-US" sz="2800" dirty="0">
                <a:latin typeface="Bahnschrift SemiBold Condensed" pitchFamily="34" charset="0"/>
              </a:rPr>
              <a:t> [Roma 9:4, 11:28-29].</a:t>
            </a:r>
          </a:p>
        </p:txBody>
      </p:sp>
    </p:spTree>
    <p:extLst>
      <p:ext uri="{BB962C8B-B14F-4D97-AF65-F5344CB8AC3E}">
        <p14:creationId xmlns:p14="http://schemas.microsoft.com/office/powerpoint/2010/main" val="4536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  <a:solidFill>
            <a:schemeClr val="bg1">
              <a:alpha val="84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Gill Sans Ultra Bold Condensed" pitchFamily="34" charset="0"/>
              </a:rPr>
              <a:t>B</a:t>
            </a:r>
            <a:r>
              <a:rPr lang="en-US" sz="2200" dirty="0">
                <a:latin typeface="Gill Sans Ultra Bold Condensed" pitchFamily="34" charset="0"/>
              </a:rPr>
              <a:t>. TUHAN TELAH MENJAMIN JANJI-NYA KEPADA KITA DENGAN TINDAKAN MENEMPATKAN YESUS DI SEBELAH </a:t>
            </a:r>
            <a:r>
              <a:rPr lang="en-US" sz="2200" dirty="0" smtClean="0">
                <a:latin typeface="Gill Sans Ultra Bold Condensed" pitchFamily="34" charset="0"/>
              </a:rPr>
              <a:t>KANAN-NYA, </a:t>
            </a:r>
            <a:r>
              <a:rPr lang="en-US" sz="2200" dirty="0" err="1" smtClean="0">
                <a:latin typeface="Gill Sans Ultra Bold Condensed" pitchFamily="34" charset="0"/>
              </a:rPr>
              <a:t>yaitu</a:t>
            </a:r>
            <a:r>
              <a:rPr lang="en-US" sz="2200" dirty="0" smtClean="0">
                <a:latin typeface="Gill Sans Ultra Bold Condensed" pitchFamily="34" charset="0"/>
              </a:rPr>
              <a:t> :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Sumpah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Abraham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Daud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digenapi</a:t>
            </a:r>
            <a:r>
              <a:rPr lang="en-US" sz="2200" dirty="0">
                <a:latin typeface="Bahnschrift SemiBold Condensed" pitchFamily="34" charset="0"/>
              </a:rPr>
              <a:t> di </a:t>
            </a:r>
            <a:r>
              <a:rPr lang="en-US" sz="2200" dirty="0" err="1">
                <a:latin typeface="Bahnschrift SemiBold Condensed" pitchFamily="34" charset="0"/>
              </a:rPr>
              <a:t>dalam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keturunan</a:t>
            </a:r>
            <a:r>
              <a:rPr lang="en-US" sz="2200" dirty="0">
                <a:latin typeface="Bahnschrift SemiBold Condensed" pitchFamily="34" charset="0"/>
              </a:rPr>
              <a:t> Abraham, yang </a:t>
            </a:r>
            <a:r>
              <a:rPr lang="en-US" sz="2200" dirty="0" err="1">
                <a:latin typeface="Bahnschrift SemiBold Condensed" pitchFamily="34" charset="0"/>
              </a:rPr>
              <a:t>telah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naik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duduk</a:t>
            </a:r>
            <a:r>
              <a:rPr lang="en-US" sz="2200" dirty="0">
                <a:latin typeface="Bahnschrift SemiBold Condensed" pitchFamily="34" charset="0"/>
              </a:rPr>
              <a:t> di </a:t>
            </a:r>
            <a:r>
              <a:rPr lang="en-US" sz="2200" dirty="0" err="1">
                <a:latin typeface="Bahnschrift SemiBold Condensed" pitchFamily="34" charset="0"/>
              </a:rPr>
              <a:t>atas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takhta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Daud</a:t>
            </a:r>
            <a:r>
              <a:rPr lang="en-US" sz="2200" dirty="0">
                <a:latin typeface="Bahnschrift SemiBold Condensed" pitchFamily="34" charset="0"/>
              </a:rPr>
              <a:t> [Gal. 3: 13-16; Lukas 1: 31-33, 54,55].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Kenaikan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bertujuan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untuk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menguatkan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janji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dibuat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orang-orang </a:t>
            </a:r>
            <a:r>
              <a:rPr lang="en-US" sz="2200" dirty="0" err="1">
                <a:latin typeface="Bahnschrift SemiBold Condensed" pitchFamily="34" charset="0"/>
              </a:rPr>
              <a:t>percaya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karena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naik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sebagai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Perintis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bagi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kita</a:t>
            </a:r>
            <a:r>
              <a:rPr lang="en-US" sz="2200" dirty="0">
                <a:latin typeface="Bahnschrift SemiBold Condensed" pitchFamily="34" charset="0"/>
              </a:rPr>
              <a:t>" [</a:t>
            </a:r>
            <a:r>
              <a:rPr lang="en-US" sz="2200" dirty="0" err="1">
                <a:latin typeface="Bahnschrift SemiBold Condensed" pitchFamily="34" charset="0"/>
              </a:rPr>
              <a:t>Ibr</a:t>
            </a:r>
            <a:r>
              <a:rPr lang="en-US" sz="2200" dirty="0">
                <a:latin typeface="Bahnschrift SemiBold Condensed" pitchFamily="34" charset="0"/>
              </a:rPr>
              <a:t>. 6: 20].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Kenaikan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mengungkapkan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kita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kepastian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keselamatan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bagi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kita</a:t>
            </a:r>
            <a:r>
              <a:rPr lang="en-US" sz="2200" dirty="0">
                <a:latin typeface="Bahnschrift SemiBold Condensed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Tuhan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menuntun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menuju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kemuliaan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melalui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penderitaan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maut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bagi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semua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manusia</a:t>
            </a:r>
            <a:r>
              <a:rPr lang="en-US" sz="2200" dirty="0">
                <a:latin typeface="Bahnschrift SemiBold Condensed" pitchFamily="34" charset="0"/>
              </a:rPr>
              <a:t>," </a:t>
            </a:r>
            <a:r>
              <a:rPr lang="en-US" sz="2200" dirty="0" err="1">
                <a:latin typeface="Bahnschrift SemiBold Condensed" pitchFamily="34" charset="0"/>
              </a:rPr>
              <a:t>sehingga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bisa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membawa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banyak</a:t>
            </a:r>
            <a:r>
              <a:rPr lang="en-US" sz="2200" dirty="0">
                <a:latin typeface="Bahnschrift SemiBold Condensed" pitchFamily="34" charset="0"/>
              </a:rPr>
              <a:t> orang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kemuliaan</a:t>
            </a:r>
            <a:r>
              <a:rPr lang="en-US" sz="2200" dirty="0">
                <a:latin typeface="Bahnschrift SemiBold Condensed" pitchFamily="34" charset="0"/>
              </a:rPr>
              <a:t>" [</a:t>
            </a:r>
            <a:r>
              <a:rPr lang="en-US" sz="2200" dirty="0" err="1">
                <a:latin typeface="Bahnschrift SemiBold Condensed" pitchFamily="34" charset="0"/>
              </a:rPr>
              <a:t>Ibr</a:t>
            </a:r>
            <a:r>
              <a:rPr lang="en-US" sz="2200" dirty="0">
                <a:latin typeface="Bahnschrift SemiBold Condensed" pitchFamily="34" charset="0"/>
              </a:rPr>
              <a:t>. 2: 9, 10].   </a:t>
            </a:r>
            <a:endParaRPr lang="en-US" sz="2200" dirty="0" smtClean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Kehadiran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di </a:t>
            </a:r>
            <a:r>
              <a:rPr lang="en-US" sz="2200" dirty="0" err="1">
                <a:latin typeface="Bahnschrift SemiBold Condensed" pitchFamily="34" charset="0"/>
              </a:rPr>
              <a:t>hadapan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Bapa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adalah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sauh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jiwa</a:t>
            </a:r>
            <a:r>
              <a:rPr lang="en-US" sz="2200" dirty="0">
                <a:latin typeface="Bahnschrift SemiBold Condensed" pitchFamily="34" charset="0"/>
              </a:rPr>
              <a:t>" [</a:t>
            </a:r>
            <a:r>
              <a:rPr lang="en-US" sz="2200" dirty="0" err="1">
                <a:latin typeface="Bahnschrift SemiBold Condensed" pitchFamily="34" charset="0"/>
              </a:rPr>
              <a:t>Ibr</a:t>
            </a:r>
            <a:r>
              <a:rPr lang="en-US" sz="2200" dirty="0">
                <a:latin typeface="Bahnschrift SemiBold Condensed" pitchFamily="34" charset="0"/>
              </a:rPr>
              <a:t>. 6: 19], yang </a:t>
            </a:r>
            <a:r>
              <a:rPr lang="en-US" sz="2200" dirty="0" err="1">
                <a:latin typeface="Bahnschrift SemiBold Condensed" pitchFamily="34" charset="0"/>
              </a:rPr>
              <a:t>telah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diikat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takhta</a:t>
            </a:r>
            <a:r>
              <a:rPr lang="en-US" sz="2200" dirty="0">
                <a:latin typeface="Bahnschrift SemiBold Condensed" pitchFamily="34" charset="0"/>
              </a:rPr>
              <a:t> Allah.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Kehormatan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pemerintahan</a:t>
            </a:r>
            <a:r>
              <a:rPr lang="en-US" sz="2200" dirty="0">
                <a:latin typeface="Bahnschrift SemiBold Condensed" pitchFamily="34" charset="0"/>
              </a:rPr>
              <a:t> Allah </a:t>
            </a:r>
            <a:r>
              <a:rPr lang="en-US" sz="2200" dirty="0" err="1">
                <a:latin typeface="Bahnschrift SemiBold Condensed" pitchFamily="34" charset="0"/>
              </a:rPr>
              <a:t>telah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diberikan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pemenuhan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janji-Nya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kita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melalui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fi-FI" sz="2400" dirty="0">
                <a:solidFill>
                  <a:schemeClr val="bg1"/>
                </a:solidFill>
                <a:latin typeface="Berlin Sans FB Demi" pitchFamily="34" charset="0"/>
              </a:rPr>
              <a:t>Bagaimanakah cara TUHAN menjaminkan JANJI-NYA kepada kita? </a:t>
            </a:r>
            <a:r>
              <a:rPr lang="fi-FI" sz="2400" dirty="0" smtClean="0">
                <a:solidFill>
                  <a:schemeClr val="bg1"/>
                </a:solidFill>
                <a:latin typeface="Berlin Sans FB Demi" pitchFamily="34" charset="0"/>
              </a:rPr>
              <a:t>Ibrani </a:t>
            </a:r>
            <a:r>
              <a:rPr lang="fi-FI" sz="2400" dirty="0">
                <a:solidFill>
                  <a:schemeClr val="bg1"/>
                </a:solidFill>
                <a:latin typeface="Berlin Sans FB Demi" pitchFamily="34" charset="0"/>
              </a:rPr>
              <a:t>6:17-20</a:t>
            </a:r>
            <a:endParaRPr lang="en-US" sz="2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221088"/>
            <a:ext cx="5976664" cy="2376264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"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Pertanyaan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renungan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: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Britannic Bold" pitchFamily="34" charset="0"/>
              </a:rPr>
              <a:t>Mengapa</a:t>
            </a:r>
            <a:r>
              <a:rPr lang="en-US" sz="2800" dirty="0" smtClean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menjaga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dalam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pikiran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tentang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telah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bersumpah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akan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membantu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memberi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kita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jaminan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ritannic Bold" pitchFamily="34" charset="0"/>
              </a:rPr>
              <a:t>keselamatan</a:t>
            </a:r>
            <a:r>
              <a:rPr lang="en-US" sz="2800" dirty="0">
                <a:solidFill>
                  <a:srgbClr val="002060"/>
                </a:solidFill>
                <a:latin typeface="Britannic Bold" pitchFamily="34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332656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erlin Sans FB Demi" pitchFamily="34" charset="0"/>
              </a:rPr>
              <a:t>Mazmur</a:t>
            </a:r>
            <a:r>
              <a:rPr lang="en-US" sz="2800" dirty="0">
                <a:solidFill>
                  <a:schemeClr val="bg1"/>
                </a:solidFill>
                <a:latin typeface="Berlin Sans FB Demi" pitchFamily="34" charset="0"/>
              </a:rPr>
              <a:t> 89:34-37</a:t>
            </a:r>
          </a:p>
          <a:p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melanggar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perjanjian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-Ku,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apa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keluar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bibir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-Ku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Kuubah.Sekali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bersumpah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demi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kekudusan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-Ku,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tentulah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berbohong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kepada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Daud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: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Anak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cucunya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ada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selama-lamanya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takhtanya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seperti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matahari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depan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mata-Ku,seperti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bulan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ada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selama-lamanya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suatu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saksi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setia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awan-awan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7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39006" y="3501008"/>
            <a:ext cx="7416825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>
                <a:latin typeface="Britannic Bold" pitchFamily="34" charset="0"/>
              </a:rPr>
              <a:t>Orang </a:t>
            </a:r>
            <a:r>
              <a:rPr lang="en-US" sz="2200" dirty="0" err="1" smtClean="0">
                <a:latin typeface="Britannic Bold" pitchFamily="34" charset="0"/>
              </a:rPr>
              <a:t>murtad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berada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dalam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posisi</a:t>
            </a:r>
            <a:r>
              <a:rPr lang="en-US" sz="2200" dirty="0" smtClean="0">
                <a:latin typeface="Britannic Bold" pitchFamily="34" charset="0"/>
              </a:rPr>
              <a:t> yang </a:t>
            </a:r>
            <a:r>
              <a:rPr lang="en-US" sz="2200" dirty="0" err="1" smtClean="0">
                <a:latin typeface="Britannic Bold" pitchFamily="34" charset="0"/>
              </a:rPr>
              <a:t>tidak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bisa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dipertahankan</a:t>
            </a:r>
            <a:r>
              <a:rPr lang="en-US" sz="2200" dirty="0" smtClean="0">
                <a:latin typeface="Britannic Bold" pitchFamily="34" charset="0"/>
              </a:rPr>
              <a:t>, JIKA </a:t>
            </a:r>
            <a:r>
              <a:rPr lang="en-US" sz="2200" dirty="0" err="1" smtClean="0">
                <a:latin typeface="Britannic Bold" pitchFamily="34" charset="0"/>
              </a:rPr>
              <a:t>dia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menolak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Yesus</a:t>
            </a:r>
            <a:r>
              <a:rPr lang="en-US" sz="2200" dirty="0" smtClean="0">
                <a:latin typeface="Britannic Bold" pitchFamily="34" charset="0"/>
              </a:rPr>
              <a:t>, </a:t>
            </a:r>
            <a:r>
              <a:rPr lang="en-US" sz="2200" dirty="0" err="1" smtClean="0">
                <a:latin typeface="Britannic Bold" pitchFamily="34" charset="0"/>
              </a:rPr>
              <a:t>pengorbanan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Yesus</a:t>
            </a:r>
            <a:r>
              <a:rPr lang="en-US" sz="2200" dirty="0" smtClean="0">
                <a:latin typeface="Britannic Bold" pitchFamily="34" charset="0"/>
              </a:rPr>
              <a:t>, </a:t>
            </a:r>
            <a:r>
              <a:rPr lang="en-US" sz="2200" dirty="0" err="1" smtClean="0">
                <a:latin typeface="Britannic Bold" pitchFamily="34" charset="0"/>
              </a:rPr>
              <a:t>dan</a:t>
            </a:r>
            <a:r>
              <a:rPr lang="en-US" sz="2200" dirty="0" smtClean="0">
                <a:latin typeface="Britannic Bold" pitchFamily="34" charset="0"/>
              </a:rPr>
              <a:t> </a:t>
            </a:r>
            <a:r>
              <a:rPr lang="en-US" sz="2200" dirty="0" err="1" smtClean="0">
                <a:latin typeface="Britannic Bold" pitchFamily="34" charset="0"/>
              </a:rPr>
              <a:t>Roh</a:t>
            </a:r>
            <a:r>
              <a:rPr lang="en-US" sz="2200" dirty="0" smtClean="0">
                <a:latin typeface="Britannic Bold" pitchFamily="34" charset="0"/>
              </a:rPr>
              <a:t> Kudus.</a:t>
            </a:r>
            <a:endParaRPr lang="en-US" sz="2200" dirty="0">
              <a:latin typeface="Britannic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1" y="980728"/>
            <a:ext cx="7416826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Gill Sans Ultra Bold Condensed" pitchFamily="34" charset="0"/>
              </a:rPr>
              <a:t>Orang </a:t>
            </a:r>
            <a:r>
              <a:rPr lang="en-US" sz="2200" dirty="0" err="1" smtClean="0">
                <a:latin typeface="Gill Sans Ultra Bold Condensed" pitchFamily="34" charset="0"/>
              </a:rPr>
              <a:t>percaya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Ibrani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dan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kita</a:t>
            </a:r>
            <a:r>
              <a:rPr lang="en-US" sz="2200" dirty="0" smtClean="0">
                <a:latin typeface="Gill Sans Ultra Bold Condensed" pitchFamily="34" charset="0"/>
              </a:rPr>
              <a:t> di </a:t>
            </a:r>
            <a:r>
              <a:rPr lang="en-US" sz="2200" dirty="0" err="1" smtClean="0">
                <a:latin typeface="Gill Sans Ultra Bold Condensed" pitchFamily="34" charset="0"/>
              </a:rPr>
              <a:t>masa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kini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berada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dalam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bahaya</a:t>
            </a:r>
            <a:r>
              <a:rPr lang="en-US" sz="2200" dirty="0" smtClean="0"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latin typeface="Gill Sans Ultra Bold Condensed" pitchFamily="34" charset="0"/>
              </a:rPr>
              <a:t>pengalaman</a:t>
            </a:r>
            <a:r>
              <a:rPr lang="en-US" sz="2200" dirty="0" smtClean="0">
                <a:latin typeface="Gill Sans Ultra Bold Condensed" pitchFamily="34" charset="0"/>
              </a:rPr>
              <a:t> yang </a:t>
            </a:r>
            <a:r>
              <a:rPr lang="en-US" sz="2200" dirty="0" err="1" smtClean="0">
                <a:latin typeface="Gill Sans Ultra Bold Condensed" pitchFamily="34" charset="0"/>
              </a:rPr>
              <a:t>sama</a:t>
            </a:r>
            <a:r>
              <a:rPr lang="en-US" sz="2200" dirty="0" smtClean="0">
                <a:latin typeface="Gill Sans Ultra Bold Condensed" pitchFamily="34" charset="0"/>
              </a:rPr>
              <a:t>,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bila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bertumbuh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perjalanan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rohani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22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47660" y="2348880"/>
            <a:ext cx="7416825" cy="936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200" dirty="0" smtClean="0">
                <a:latin typeface="Eras Bold ITC" pitchFamily="34" charset="0"/>
              </a:rPr>
              <a:t>HARAPAN </a:t>
            </a:r>
            <a:r>
              <a:rPr lang="en-US" sz="2200" dirty="0" err="1" smtClean="0">
                <a:latin typeface="Eras Bold ITC" pitchFamily="34" charset="0"/>
              </a:rPr>
              <a:t>selalu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tersedia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bagi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mereka</a:t>
            </a:r>
            <a:r>
              <a:rPr lang="en-US" sz="2200" dirty="0" smtClean="0">
                <a:latin typeface="Eras Bold ITC" pitchFamily="34" charset="0"/>
              </a:rPr>
              <a:t> yang </a:t>
            </a:r>
            <a:r>
              <a:rPr lang="en-US" sz="2200" dirty="0" err="1" smtClean="0">
                <a:latin typeface="Eras Bold ITC" pitchFamily="34" charset="0"/>
              </a:rPr>
              <a:t>tidak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sepenuhnya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memilih</a:t>
            </a:r>
            <a:r>
              <a:rPr lang="en-US" sz="2200" dirty="0" smtClean="0">
                <a:latin typeface="Eras Bold ITC" pitchFamily="34" charset="0"/>
              </a:rPr>
              <a:t>  </a:t>
            </a:r>
            <a:r>
              <a:rPr lang="en-US" sz="2200" dirty="0" err="1" smtClean="0">
                <a:latin typeface="Eras Bold ITC" pitchFamily="34" charset="0"/>
              </a:rPr>
              <a:t>untuk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berpaling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dari</a:t>
            </a:r>
            <a:r>
              <a:rPr lang="en-US" sz="2200" dirty="0" smtClean="0">
                <a:latin typeface="Eras Bold ITC" pitchFamily="34" charset="0"/>
              </a:rPr>
              <a:t> </a:t>
            </a:r>
            <a:r>
              <a:rPr lang="en-US" sz="2200" dirty="0" err="1" smtClean="0">
                <a:latin typeface="Eras Bold ITC" pitchFamily="34" charset="0"/>
              </a:rPr>
              <a:t>Kristus</a:t>
            </a:r>
            <a:r>
              <a:rPr lang="en-US" sz="2200" dirty="0" smtClean="0">
                <a:latin typeface="Eras Bold ITC" pitchFamily="34" charset="0"/>
              </a:rPr>
              <a:t>.</a:t>
            </a:r>
            <a:endParaRPr lang="en-US" sz="2200" dirty="0">
              <a:latin typeface="Eras Bold IT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9006" y="4772922"/>
            <a:ext cx="7416823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Iman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kesabaran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ketaatan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karakteristik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orang-orang kudus di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zaman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akhir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9006" y="5805264"/>
            <a:ext cx="7425477" cy="83099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Gill Sans Ultra Bold Condensed" pitchFamily="34" charset="0"/>
              </a:rPr>
              <a:t>Kenaikan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Yesus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mengungkapkan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kepada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kepastian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keselamatan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bagi</a:t>
            </a:r>
            <a:r>
              <a:rPr lang="en-US" sz="2400" dirty="0">
                <a:latin typeface="Gill Sans Ultra Bold Condensed" pitchFamily="34" charset="0"/>
              </a:rPr>
              <a:t> </a:t>
            </a:r>
            <a:r>
              <a:rPr lang="en-US" sz="2400" dirty="0" err="1">
                <a:latin typeface="Gill Sans Ultra Bold Condensed" pitchFamily="34" charset="0"/>
              </a:rPr>
              <a:t>kita</a:t>
            </a:r>
            <a:r>
              <a:rPr lang="en-US" sz="2400" dirty="0">
                <a:latin typeface="Gill Sans Ultra 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50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3544" y="733970"/>
            <a:ext cx="5554960" cy="4999286"/>
          </a:xfrm>
          <a:solidFill>
            <a:srgbClr val="162532">
              <a:alpha val="64000"/>
            </a:srgbClr>
          </a:solidFill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bg1"/>
                </a:solidFill>
              </a:rPr>
              <a:t>Dari </a:t>
            </a:r>
            <a:r>
              <a:rPr lang="en-US" b="1" dirty="0" err="1">
                <a:solidFill>
                  <a:schemeClr val="bg1"/>
                </a:solidFill>
              </a:rPr>
              <a:t>Ibrani</a:t>
            </a:r>
            <a:r>
              <a:rPr lang="en-US" b="1" dirty="0">
                <a:solidFill>
                  <a:schemeClr val="bg1"/>
                </a:solidFill>
              </a:rPr>
              <a:t> 5:11 </a:t>
            </a:r>
            <a:r>
              <a:rPr lang="en-US" b="1" dirty="0" err="1">
                <a:solidFill>
                  <a:schemeClr val="bg1"/>
                </a:solidFill>
              </a:rPr>
              <a:t>hingga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Ibrani</a:t>
            </a:r>
            <a:r>
              <a:rPr lang="en-US" b="1" dirty="0">
                <a:solidFill>
                  <a:schemeClr val="bg1"/>
                </a:solidFill>
              </a:rPr>
              <a:t> 6:20, Paulus </a:t>
            </a:r>
            <a:r>
              <a:rPr lang="en-US" b="1" dirty="0" err="1">
                <a:solidFill>
                  <a:schemeClr val="bg1"/>
                </a:solidFill>
              </a:rPr>
              <a:t>menghentikan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pidatonya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tentang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keimamatan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menasihati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pendengarnya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endParaRPr lang="es-E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err="1">
                <a:solidFill>
                  <a:schemeClr val="bg1"/>
                </a:solidFill>
              </a:rPr>
              <a:t>Dia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menjelaskan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kepada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mereka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mengapa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mereka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tidak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siap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sepenuhnya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memahami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alasannya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r>
              <a:rPr lang="en-US" b="1" dirty="0" err="1">
                <a:solidFill>
                  <a:schemeClr val="bg1"/>
                </a:solidFill>
              </a:rPr>
              <a:t>Dia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juga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menegur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mendorong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mereka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endParaRPr lang="es-E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Kita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didorong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untuk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menghindari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kemalasan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dan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berpegang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pada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“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jangkar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jiwa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” (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Ibr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 6:19), </a:t>
            </a:r>
            <a:r>
              <a:rPr lang="en-US" dirty="0" err="1">
                <a:solidFill>
                  <a:srgbClr val="FFFF00"/>
                </a:solidFill>
                <a:latin typeface="Franklin Gothic Heavy" pitchFamily="34" charset="0"/>
              </a:rPr>
              <a:t>Yesus</a:t>
            </a:r>
            <a:r>
              <a:rPr lang="en-US" dirty="0">
                <a:solidFill>
                  <a:srgbClr val="FFFF00"/>
                </a:solidFill>
                <a:latin typeface="Franklin Gothic Heavy" pitchFamily="34" charset="0"/>
              </a:rPr>
              <a:t>.</a:t>
            </a:r>
            <a:endParaRPr lang="es-ES" dirty="0">
              <a:solidFill>
                <a:srgbClr val="FFFF00"/>
              </a:solidFill>
              <a:latin typeface="Franklin Gothic Heavy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6527"/>
            <a:ext cx="2755900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6" descr="Imagen que contiene persona, grupo, gente, hombre&#10;&#10;Descripción generada automáticamente">
            <a:extLst>
              <a:ext uri="{FF2B5EF4-FFF2-40B4-BE49-F238E27FC236}">
                <a16:creationId xmlns="" xmlns:a16="http://schemas.microsoft.com/office/drawing/2014/main" id="{062BABAA-87E9-4C1B-9EA8-33388CBF2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09" y="764704"/>
            <a:ext cx="1716259" cy="259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92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99288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MENGECAP FIRMAN YANG BAIK</a:t>
            </a:r>
            <a:r>
              <a:rPr lang="en-US" sz="3200" dirty="0" smtClean="0">
                <a:latin typeface="Impact" pitchFamily="34" charset="0"/>
              </a:rPr>
              <a:t/>
            </a:r>
            <a:br>
              <a:rPr lang="en-US" sz="3200" dirty="0" smtClean="0">
                <a:latin typeface="Impact" pitchFamily="34" charset="0"/>
              </a:rPr>
            </a:b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Minggu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, 6 </a:t>
            </a:r>
            <a:r>
              <a:rPr lang="en-US" sz="2800" dirty="0" err="1" smtClean="0">
                <a:solidFill>
                  <a:schemeClr val="bg1"/>
                </a:solidFill>
                <a:latin typeface="Bernard MT Condensed" pitchFamily="18" charset="0"/>
              </a:rPr>
              <a:t>Februari</a:t>
            </a:r>
            <a:r>
              <a:rPr lang="en-US" sz="2800" dirty="0" smtClean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13196"/>
            <a:ext cx="5915000" cy="492514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Eras Bold ITC" pitchFamily="34" charset="0"/>
              </a:rPr>
              <a:t>Ibrani</a:t>
            </a:r>
            <a:r>
              <a:rPr lang="en-US" dirty="0" smtClean="0">
                <a:latin typeface="Eras Bold ITC" pitchFamily="34" charset="0"/>
              </a:rPr>
              <a:t> 6:4-5</a:t>
            </a:r>
          </a:p>
          <a:p>
            <a:pPr marL="0" indent="0">
              <a:buNone/>
            </a:pPr>
            <a:r>
              <a:rPr lang="en-US" sz="3000" dirty="0" err="1" smtClean="0">
                <a:latin typeface="Eras Demi ITC" pitchFamily="34" charset="0"/>
              </a:rPr>
              <a:t>Sebab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mereka</a:t>
            </a:r>
            <a:r>
              <a:rPr lang="en-US" sz="3000" dirty="0" smtClean="0">
                <a:latin typeface="Eras Demi ITC" pitchFamily="34" charset="0"/>
              </a:rPr>
              <a:t> yang </a:t>
            </a:r>
            <a:r>
              <a:rPr lang="en-US" sz="3000" dirty="0" err="1" smtClean="0">
                <a:latin typeface="Eras Demi ITC" pitchFamily="34" charset="0"/>
              </a:rPr>
              <a:t>pernah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diterangi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hatinya</a:t>
            </a:r>
            <a:r>
              <a:rPr lang="en-US" sz="3000" dirty="0" smtClean="0">
                <a:latin typeface="Eras Demi ITC" pitchFamily="34" charset="0"/>
              </a:rPr>
              <a:t>, yang </a:t>
            </a:r>
            <a:r>
              <a:rPr lang="en-US" sz="3000" dirty="0" err="1" smtClean="0">
                <a:latin typeface="Eras Demi ITC" pitchFamily="34" charset="0"/>
              </a:rPr>
              <a:t>pernah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mengecap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karunia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sorgawi</a:t>
            </a:r>
            <a:r>
              <a:rPr lang="en-US" sz="3000" dirty="0" smtClean="0">
                <a:latin typeface="Eras Demi ITC" pitchFamily="34" charset="0"/>
              </a:rPr>
              <a:t>, </a:t>
            </a:r>
            <a:r>
              <a:rPr lang="en-US" sz="3000" dirty="0" err="1" smtClean="0">
                <a:latin typeface="Eras Demi ITC" pitchFamily="34" charset="0"/>
              </a:rPr>
              <a:t>dan</a:t>
            </a:r>
            <a:r>
              <a:rPr lang="en-US" sz="3000" dirty="0" smtClean="0">
                <a:latin typeface="Eras Demi ITC" pitchFamily="34" charset="0"/>
              </a:rPr>
              <a:t> yang </a:t>
            </a:r>
            <a:r>
              <a:rPr lang="en-US" sz="3000" dirty="0" err="1" smtClean="0">
                <a:latin typeface="Eras Demi ITC" pitchFamily="34" charset="0"/>
              </a:rPr>
              <a:t>pernah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mendapat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bagian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dalam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Roh</a:t>
            </a:r>
            <a:r>
              <a:rPr lang="en-US" sz="3000" dirty="0" smtClean="0">
                <a:latin typeface="Eras Demi ITC" pitchFamily="34" charset="0"/>
              </a:rPr>
              <a:t> Kudus, </a:t>
            </a:r>
            <a:r>
              <a:rPr lang="en-US" sz="3000" dirty="0" err="1" smtClean="0">
                <a:latin typeface="Eras Demi ITC" pitchFamily="34" charset="0"/>
              </a:rPr>
              <a:t>dan</a:t>
            </a:r>
            <a:r>
              <a:rPr lang="en-US" sz="3000" dirty="0" smtClean="0">
                <a:latin typeface="Eras Demi ITC" pitchFamily="34" charset="0"/>
              </a:rPr>
              <a:t> yang </a:t>
            </a:r>
            <a:r>
              <a:rPr lang="en-US" sz="3000" dirty="0" err="1" smtClean="0">
                <a:latin typeface="Eras Demi ITC" pitchFamily="34" charset="0"/>
              </a:rPr>
              <a:t>mengecap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firman</a:t>
            </a:r>
            <a:r>
              <a:rPr lang="en-US" sz="3000" dirty="0" smtClean="0">
                <a:latin typeface="Eras Demi ITC" pitchFamily="34" charset="0"/>
              </a:rPr>
              <a:t> yang </a:t>
            </a:r>
            <a:r>
              <a:rPr lang="en-US" sz="3000" dirty="0" err="1" smtClean="0">
                <a:latin typeface="Eras Demi ITC" pitchFamily="34" charset="0"/>
              </a:rPr>
              <a:t>baik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dari</a:t>
            </a:r>
            <a:r>
              <a:rPr lang="en-US" sz="3000" dirty="0" smtClean="0">
                <a:latin typeface="Eras Demi ITC" pitchFamily="34" charset="0"/>
              </a:rPr>
              <a:t> Allah </a:t>
            </a:r>
            <a:r>
              <a:rPr lang="en-US" sz="3000" dirty="0" err="1" smtClean="0">
                <a:latin typeface="Eras Demi ITC" pitchFamily="34" charset="0"/>
              </a:rPr>
              <a:t>dan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karunia-karunia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dunia</a:t>
            </a:r>
            <a:r>
              <a:rPr lang="en-US" sz="3000" dirty="0" smtClean="0">
                <a:latin typeface="Eras Demi ITC" pitchFamily="34" charset="0"/>
              </a:rPr>
              <a:t> yang </a:t>
            </a:r>
            <a:r>
              <a:rPr lang="en-US" sz="3000" dirty="0" err="1" smtClean="0">
                <a:latin typeface="Eras Demi ITC" pitchFamily="34" charset="0"/>
              </a:rPr>
              <a:t>akan</a:t>
            </a:r>
            <a:r>
              <a:rPr lang="en-US" sz="3000" dirty="0" smtClean="0">
                <a:latin typeface="Eras Demi ITC" pitchFamily="34" charset="0"/>
              </a:rPr>
              <a:t> </a:t>
            </a:r>
            <a:r>
              <a:rPr lang="en-US" sz="3000" dirty="0" err="1" smtClean="0">
                <a:latin typeface="Eras Demi ITC" pitchFamily="34" charset="0"/>
              </a:rPr>
              <a:t>datang</a:t>
            </a:r>
            <a:r>
              <a:rPr lang="en-US" sz="3000" dirty="0" smtClean="0">
                <a:latin typeface="Eras Demi ITC" pitchFamily="34" charset="0"/>
              </a:rPr>
              <a:t>".</a:t>
            </a:r>
            <a:endParaRPr lang="en-US" sz="3000" dirty="0">
              <a:latin typeface="Eras Demi IT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2255912"/>
            <a:ext cx="3263687" cy="38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6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Berkat-berkat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rohani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apakah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pernah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diterima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orang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percaya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menurut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6:4-5?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435280" cy="50405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Eras Bold ITC" pitchFamily="34" charset="0"/>
              </a:rPr>
              <a:t>DITERANGI HATINYA</a:t>
            </a:r>
            <a:r>
              <a:rPr lang="en-US" sz="2400" dirty="0" smtClean="0"/>
              <a:t>: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menunjuk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pengalaman</a:t>
            </a:r>
            <a:r>
              <a:rPr lang="en-US" sz="2400" dirty="0" smtClean="0"/>
              <a:t> </a:t>
            </a:r>
            <a:r>
              <a:rPr lang="en-US" sz="2400" dirty="0" err="1" smtClean="0"/>
              <a:t>pertobatan</a:t>
            </a:r>
            <a:r>
              <a:rPr lang="en-US" sz="2400" dirty="0" smtClean="0"/>
              <a:t> [</a:t>
            </a:r>
            <a:r>
              <a:rPr lang="en-US" sz="2400" dirty="0" err="1" smtClean="0"/>
              <a:t>Ibrani</a:t>
            </a:r>
            <a:r>
              <a:rPr lang="en-US" sz="2400" dirty="0" smtClean="0"/>
              <a:t> 10: 32], </a:t>
            </a:r>
            <a:r>
              <a:rPr lang="en-US" sz="2400" dirty="0" err="1" smtClean="0"/>
              <a:t>yaitu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telah</a:t>
            </a:r>
            <a:r>
              <a:rPr lang="en-US" sz="2400" dirty="0" smtClean="0"/>
              <a:t> </a:t>
            </a:r>
            <a:r>
              <a:rPr lang="en-US" sz="2400" dirty="0" err="1" smtClean="0"/>
              <a:t>berbalik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"</a:t>
            </a:r>
            <a:r>
              <a:rPr lang="en-US" sz="2400" dirty="0" err="1" smtClean="0"/>
              <a:t>kegelapan</a:t>
            </a:r>
            <a:r>
              <a:rPr lang="en-US" sz="2400" dirty="0" smtClean="0"/>
              <a:t>" </a:t>
            </a:r>
            <a:r>
              <a:rPr lang="en-US" sz="2400" dirty="0" err="1" smtClean="0"/>
              <a:t>kuasa</a:t>
            </a:r>
            <a:r>
              <a:rPr lang="en-US" sz="2400" dirty="0" smtClean="0"/>
              <a:t> </a:t>
            </a:r>
            <a:r>
              <a:rPr lang="en-US" sz="2400" dirty="0" err="1" smtClean="0"/>
              <a:t>Iblis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"</a:t>
            </a:r>
            <a:r>
              <a:rPr lang="en-US" sz="2400" dirty="0" err="1" smtClean="0"/>
              <a:t>terang</a:t>
            </a:r>
            <a:r>
              <a:rPr lang="en-US" sz="2400" dirty="0" smtClean="0"/>
              <a:t>" Allah [</a:t>
            </a:r>
            <a:r>
              <a:rPr lang="en-US" sz="2400" dirty="0" err="1" smtClean="0"/>
              <a:t>Kisah</a:t>
            </a:r>
            <a:r>
              <a:rPr lang="en-US" sz="2400" dirty="0" smtClean="0"/>
              <a:t> Para </a:t>
            </a:r>
            <a:r>
              <a:rPr lang="en-US" sz="2400" dirty="0" err="1" smtClean="0"/>
              <a:t>rasul</a:t>
            </a:r>
            <a:r>
              <a:rPr lang="en-US" sz="2400" dirty="0" smtClean="0"/>
              <a:t> 26: 17, 18].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menyiratkan</a:t>
            </a:r>
            <a:r>
              <a:rPr lang="en-US" sz="2400" dirty="0" smtClean="0"/>
              <a:t> </a:t>
            </a:r>
            <a:r>
              <a:rPr lang="en-US" sz="2400" dirty="0" err="1" smtClean="0"/>
              <a:t>pembebasan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dosa</a:t>
            </a:r>
            <a:r>
              <a:rPr lang="en-US" sz="2400" dirty="0" smtClean="0"/>
              <a:t> [</a:t>
            </a:r>
            <a:r>
              <a:rPr lang="en-US" sz="2400" dirty="0" err="1" smtClean="0"/>
              <a:t>Ef</a:t>
            </a:r>
            <a:r>
              <a:rPr lang="en-US" sz="2400" dirty="0" smtClean="0"/>
              <a:t> 5: 11]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ketidaktahuan</a:t>
            </a:r>
            <a:r>
              <a:rPr lang="en-US" sz="2400" dirty="0" smtClean="0"/>
              <a:t> [1 </a:t>
            </a:r>
            <a:r>
              <a:rPr lang="en-US" sz="2400" dirty="0" err="1" smtClean="0"/>
              <a:t>Tesalonika</a:t>
            </a:r>
            <a:r>
              <a:rPr lang="en-US" sz="2400" dirty="0" smtClean="0"/>
              <a:t> 5: 4, 5].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menunjukkan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pencerahan</a:t>
            </a:r>
            <a:r>
              <a:rPr lang="en-US" sz="2400" dirty="0" smtClean="0"/>
              <a:t> </a:t>
            </a:r>
            <a:r>
              <a:rPr lang="en-US" sz="2400" dirty="0" err="1" smtClean="0"/>
              <a:t>itu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tindakan</a:t>
            </a:r>
            <a:r>
              <a:rPr lang="en-US" sz="2400" dirty="0" smtClean="0"/>
              <a:t> Allah yang </a:t>
            </a:r>
            <a:r>
              <a:rPr lang="en-US" sz="2400" dirty="0" err="1" smtClean="0"/>
              <a:t>dicapai</a:t>
            </a:r>
            <a:r>
              <a:rPr lang="en-US" sz="2400" dirty="0" smtClean="0"/>
              <a:t>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dirty="0" err="1" smtClean="0"/>
              <a:t>Yesus</a:t>
            </a:r>
            <a:r>
              <a:rPr lang="en-US" sz="2400" dirty="0" smtClean="0"/>
              <a:t>, "</a:t>
            </a:r>
            <a:r>
              <a:rPr lang="en-US" sz="2400" dirty="0" err="1" smtClean="0"/>
              <a:t>cahaya</a:t>
            </a:r>
            <a:r>
              <a:rPr lang="en-US" sz="2400" dirty="0" smtClean="0"/>
              <a:t> </a:t>
            </a:r>
            <a:r>
              <a:rPr lang="en-US" sz="2400" dirty="0" err="1" smtClean="0"/>
              <a:t>kemuliaan</a:t>
            </a:r>
            <a:r>
              <a:rPr lang="en-US" sz="2400" dirty="0" smtClean="0"/>
              <a:t> Allah" [</a:t>
            </a:r>
            <a:r>
              <a:rPr lang="en-US" sz="2400" dirty="0" err="1" smtClean="0"/>
              <a:t>Ibrani</a:t>
            </a:r>
            <a:r>
              <a:rPr lang="en-US" sz="2400" dirty="0" smtClean="0"/>
              <a:t> 1: 3].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Eras Bold ITC" pitchFamily="34" charset="0"/>
              </a:rPr>
              <a:t>PERNAH MENGECAP KARUNIA SURGAWI</a:t>
            </a:r>
            <a:r>
              <a:rPr lang="en-US" sz="2400" dirty="0" smtClean="0"/>
              <a:t>: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menunjukkan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orang </a:t>
            </a:r>
            <a:r>
              <a:rPr lang="en-US" sz="2400" dirty="0" err="1" smtClean="0"/>
              <a:t>Ibrani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pengalaman</a:t>
            </a:r>
            <a:r>
              <a:rPr lang="en-US" sz="2400" dirty="0" smtClean="0"/>
              <a:t> </a:t>
            </a:r>
            <a:r>
              <a:rPr lang="en-US" sz="2400" dirty="0" err="1" smtClean="0"/>
              <a:t>spriritual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anugrah</a:t>
            </a:r>
            <a:r>
              <a:rPr lang="en-US" sz="2400" dirty="0" smtClean="0"/>
              <a:t> </a:t>
            </a:r>
            <a:r>
              <a:rPr lang="en-US" sz="2400" dirty="0" err="1" smtClean="0"/>
              <a:t>keselamatan</a:t>
            </a:r>
            <a:r>
              <a:rPr lang="en-US" sz="2400" dirty="0" smtClean="0"/>
              <a:t>.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telah</a:t>
            </a:r>
            <a:r>
              <a:rPr lang="en-US" sz="2400" dirty="0" smtClean="0"/>
              <a:t> </a:t>
            </a:r>
            <a:r>
              <a:rPr lang="en-US" sz="2400" dirty="0" err="1" smtClean="0"/>
              <a:t>merasakan</a:t>
            </a:r>
            <a:r>
              <a:rPr lang="en-US" sz="2400" dirty="0" smtClean="0"/>
              <a:t> </a:t>
            </a:r>
            <a:r>
              <a:rPr lang="en-US" sz="2400" dirty="0" err="1" smtClean="0"/>
              <a:t>sesuatu</a:t>
            </a:r>
            <a:r>
              <a:rPr lang="en-US" sz="2400" dirty="0" smtClean="0"/>
              <a:t> yang </a:t>
            </a:r>
            <a:r>
              <a:rPr lang="en-US" sz="2400" dirty="0" err="1" smtClean="0"/>
              <a:t>sebelumnya</a:t>
            </a:r>
            <a:r>
              <a:rPr lang="en-US" sz="2400" dirty="0" smtClean="0"/>
              <a:t> </a:t>
            </a:r>
            <a:r>
              <a:rPr lang="en-US" sz="2400" dirty="0" err="1" smtClean="0"/>
              <a:t>tidak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ketahui</a:t>
            </a:r>
            <a:r>
              <a:rPr lang="en-US" sz="2400" dirty="0" smtClean="0"/>
              <a:t>, </a:t>
            </a:r>
            <a:r>
              <a:rPr lang="en-US" sz="2400" dirty="0" err="1" smtClean="0"/>
              <a:t>yaitu</a:t>
            </a:r>
            <a:r>
              <a:rPr lang="en-US" sz="2400" dirty="0" smtClean="0"/>
              <a:t> </a:t>
            </a:r>
            <a:r>
              <a:rPr lang="en-US" sz="2400" dirty="0" err="1" smtClean="0"/>
              <a:t>keselamatan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begitu</a:t>
            </a:r>
            <a:r>
              <a:rPr lang="en-US" sz="2400" dirty="0" smtClean="0"/>
              <a:t> </a:t>
            </a:r>
            <a:r>
              <a:rPr lang="en-US" sz="2400" dirty="0" err="1" smtClean="0"/>
              <a:t>besar</a:t>
            </a:r>
            <a:r>
              <a:rPr lang="en-US" sz="2400" dirty="0" smtClean="0"/>
              <a:t> [</a:t>
            </a:r>
            <a:r>
              <a:rPr lang="en-US" sz="2400" dirty="0" err="1" smtClean="0"/>
              <a:t>Ibrani</a:t>
            </a:r>
            <a:r>
              <a:rPr lang="en-US" sz="2400" dirty="0" smtClean="0"/>
              <a:t> 2:3].   </a:t>
            </a:r>
          </a:p>
        </p:txBody>
      </p:sp>
    </p:spTree>
    <p:extLst>
      <p:ext uri="{BB962C8B-B14F-4D97-AF65-F5344CB8AC3E}">
        <p14:creationId xmlns:p14="http://schemas.microsoft.com/office/powerpoint/2010/main" val="20968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435280" cy="532859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Eras Bold ITC" pitchFamily="34" charset="0"/>
              </a:rPr>
              <a:t>PERNAH MENDAPAT BAGIAN DALAM ROH KUDUS</a:t>
            </a:r>
            <a:r>
              <a:rPr lang="en-US" sz="2400" dirty="0" smtClean="0"/>
              <a:t>: </a:t>
            </a:r>
            <a:r>
              <a:rPr lang="en-US" sz="2400" dirty="0" err="1" smtClean="0"/>
              <a:t>Pendistribusian</a:t>
            </a:r>
            <a:r>
              <a:rPr lang="en-US" sz="2400" dirty="0" smtClean="0"/>
              <a:t> </a:t>
            </a:r>
            <a:r>
              <a:rPr lang="en-US" sz="2400" dirty="0" err="1" smtClean="0"/>
              <a:t>Roh</a:t>
            </a:r>
            <a:r>
              <a:rPr lang="en-US" sz="2400" dirty="0" smtClean="0"/>
              <a:t> Kudus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sesuatu</a:t>
            </a:r>
            <a:r>
              <a:rPr lang="en-US" sz="2400" dirty="0" smtClean="0"/>
              <a:t> yang </a:t>
            </a:r>
            <a:r>
              <a:rPr lang="en-US" sz="2400" dirty="0" err="1" smtClean="0"/>
              <a:t>pernah</a:t>
            </a:r>
            <a:r>
              <a:rPr lang="en-US" sz="2400" dirty="0" smtClean="0"/>
              <a:t> </a:t>
            </a:r>
            <a:r>
              <a:rPr lang="en-US" sz="2400" dirty="0" err="1" smtClean="0"/>
              <a:t>dialami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orang </a:t>
            </a:r>
            <a:r>
              <a:rPr lang="en-US" sz="2400" dirty="0" err="1" smtClean="0"/>
              <a:t>Ibrani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awal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diinjili</a:t>
            </a:r>
            <a:r>
              <a:rPr lang="en-US" sz="2400" dirty="0" smtClean="0"/>
              <a:t> [</a:t>
            </a:r>
            <a:r>
              <a:rPr lang="en-US" sz="2400" dirty="0" err="1" smtClean="0"/>
              <a:t>Ibrani</a:t>
            </a:r>
            <a:r>
              <a:rPr lang="en-US" sz="2400" dirty="0" smtClean="0"/>
              <a:t> 2:4].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Eras Bold ITC" pitchFamily="34" charset="0"/>
              </a:rPr>
              <a:t>PERNAH MENGECAP FIRMAN YANG BAIK DARI ALLAH</a:t>
            </a:r>
            <a:r>
              <a:rPr lang="en-US" sz="2400" dirty="0" smtClean="0"/>
              <a:t>: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berarti</a:t>
            </a:r>
            <a:r>
              <a:rPr lang="en-US" sz="2400" dirty="0" smtClean="0"/>
              <a:t> </a:t>
            </a:r>
            <a:r>
              <a:rPr lang="en-US" sz="2400" dirty="0" err="1" smtClean="0"/>
              <a:t>bahwa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sudah</a:t>
            </a:r>
            <a:r>
              <a:rPr lang="en-US" sz="2400" dirty="0" smtClean="0"/>
              <a:t> </a:t>
            </a:r>
            <a:r>
              <a:rPr lang="en-US" sz="2400" dirty="0" err="1" smtClean="0"/>
              <a:t>mengalami</a:t>
            </a:r>
            <a:r>
              <a:rPr lang="en-US" sz="2400" dirty="0" smtClean="0"/>
              <a:t> </a:t>
            </a:r>
            <a:r>
              <a:rPr lang="en-US" sz="2400" dirty="0" err="1" smtClean="0"/>
              <a:t>sendiri</a:t>
            </a:r>
            <a:r>
              <a:rPr lang="en-US" sz="2400" dirty="0" smtClean="0"/>
              <a:t> </a:t>
            </a:r>
            <a:r>
              <a:rPr lang="en-US" sz="2400" dirty="0" err="1" smtClean="0"/>
              <a:t>kebenaran</a:t>
            </a:r>
            <a:r>
              <a:rPr lang="en-US" sz="2400" dirty="0" smtClean="0"/>
              <a:t> </a:t>
            </a:r>
            <a:r>
              <a:rPr lang="en-US" sz="2400" dirty="0" err="1" smtClean="0"/>
              <a:t>Injil</a:t>
            </a:r>
            <a:r>
              <a:rPr lang="en-US" sz="2400" dirty="0" smtClean="0"/>
              <a:t> [1 </a:t>
            </a:r>
            <a:r>
              <a:rPr lang="en-US" sz="2400" dirty="0" err="1" smtClean="0"/>
              <a:t>Petrus</a:t>
            </a:r>
            <a:r>
              <a:rPr lang="en-US" sz="2400" dirty="0" smtClean="0"/>
              <a:t> 2: 2-3]. "</a:t>
            </a:r>
            <a:r>
              <a:rPr lang="en-US" sz="2400" dirty="0" err="1" smtClean="0"/>
              <a:t>Karunia</a:t>
            </a:r>
            <a:r>
              <a:rPr lang="en-US" sz="2400" dirty="0" smtClean="0"/>
              <a:t> </a:t>
            </a:r>
            <a:r>
              <a:rPr lang="en-US" sz="2400" dirty="0" err="1" smtClean="0"/>
              <a:t>dunia</a:t>
            </a:r>
            <a:r>
              <a:rPr lang="en-US" sz="2400" dirty="0" smtClean="0"/>
              <a:t> yang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datang</a:t>
            </a:r>
            <a:r>
              <a:rPr lang="en-US" sz="2400" dirty="0" smtClean="0"/>
              <a:t>" </a:t>
            </a:r>
            <a:r>
              <a:rPr lang="en-US" sz="2400" dirty="0" err="1" smtClean="0"/>
              <a:t>mengacu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mukjizat</a:t>
            </a:r>
            <a:r>
              <a:rPr lang="en-US" sz="2400" dirty="0" smtClean="0"/>
              <a:t> yang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Tuhan</a:t>
            </a:r>
            <a:r>
              <a:rPr lang="en-US" sz="2400" dirty="0" smtClean="0"/>
              <a:t> </a:t>
            </a:r>
            <a:r>
              <a:rPr lang="en-US" sz="2400" dirty="0" err="1" smtClean="0"/>
              <a:t>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bagi</a:t>
            </a:r>
            <a:r>
              <a:rPr lang="en-US" sz="2400" dirty="0" smtClean="0"/>
              <a:t> orang </a:t>
            </a:r>
            <a:r>
              <a:rPr lang="en-US" sz="2400" dirty="0" err="1" smtClean="0"/>
              <a:t>percaya</a:t>
            </a:r>
            <a:r>
              <a:rPr lang="en-US" sz="2400" dirty="0" smtClean="0"/>
              <a:t> di </a:t>
            </a:r>
            <a:r>
              <a:rPr lang="en-US" sz="2400" dirty="0" err="1" smtClean="0"/>
              <a:t>masa</a:t>
            </a:r>
            <a:r>
              <a:rPr lang="en-US" sz="2400" dirty="0" smtClean="0"/>
              <a:t> </a:t>
            </a:r>
            <a:r>
              <a:rPr lang="en-US" sz="2400" dirty="0" err="1" smtClean="0"/>
              <a:t>depan</a:t>
            </a:r>
            <a:r>
              <a:rPr lang="en-US" sz="2400" dirty="0" smtClean="0"/>
              <a:t>, </a:t>
            </a:r>
            <a:r>
              <a:rPr lang="en-US" sz="2400" dirty="0" err="1" smtClean="0"/>
              <a:t>yaitu</a:t>
            </a:r>
            <a:r>
              <a:rPr lang="en-US" sz="2400" dirty="0" smtClean="0"/>
              <a:t> </a:t>
            </a:r>
            <a:r>
              <a:rPr lang="en-US" sz="2400" dirty="0" err="1" smtClean="0"/>
              <a:t>kebangkitan</a:t>
            </a:r>
            <a:r>
              <a:rPr lang="en-US" sz="2400" dirty="0" smtClean="0"/>
              <a:t> [</a:t>
            </a:r>
            <a:r>
              <a:rPr lang="en-US" sz="2400" dirty="0" err="1" smtClean="0"/>
              <a:t>Yohanes</a:t>
            </a:r>
            <a:r>
              <a:rPr lang="en-US" sz="2400" dirty="0" smtClean="0"/>
              <a:t> 5: 28-29], </a:t>
            </a:r>
            <a:r>
              <a:rPr lang="en-US" sz="2400" dirty="0" err="1" smtClean="0"/>
              <a:t>transformasi</a:t>
            </a:r>
            <a:r>
              <a:rPr lang="en-US" sz="2400" dirty="0" smtClean="0"/>
              <a:t> </a:t>
            </a:r>
            <a:r>
              <a:rPr lang="en-US" sz="2400" dirty="0" err="1" smtClean="0"/>
              <a:t>tubuh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kehidupan</a:t>
            </a:r>
            <a:r>
              <a:rPr lang="en-US" sz="2400" dirty="0" smtClean="0"/>
              <a:t> </a:t>
            </a:r>
            <a:r>
              <a:rPr lang="en-US" sz="2400" dirty="0" err="1" smtClean="0"/>
              <a:t>kekal</a:t>
            </a:r>
            <a:r>
              <a:rPr lang="en-US" sz="2400" dirty="0" smtClean="0"/>
              <a:t>.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semua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orang-orang </a:t>
            </a:r>
            <a:r>
              <a:rPr lang="en-US" sz="2400" dirty="0" err="1" smtClean="0"/>
              <a:t>percaya</a:t>
            </a:r>
            <a:r>
              <a:rPr lang="en-US" sz="2400" dirty="0" smtClean="0"/>
              <a:t> </a:t>
            </a:r>
            <a:r>
              <a:rPr lang="en-US" sz="2400" dirty="0" err="1" smtClean="0"/>
              <a:t>sudah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"</a:t>
            </a:r>
            <a:r>
              <a:rPr lang="en-US" sz="2400" dirty="0" err="1" smtClean="0"/>
              <a:t>mengecapnya</a:t>
            </a:r>
            <a:r>
              <a:rPr lang="en-US" sz="2400" dirty="0" smtClean="0"/>
              <a:t>"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masa</a:t>
            </a:r>
            <a:r>
              <a:rPr lang="en-US" sz="2400" dirty="0" smtClean="0"/>
              <a:t> </a:t>
            </a:r>
            <a:r>
              <a:rPr lang="en-US" sz="2400" dirty="0" err="1" smtClean="0"/>
              <a:t>kini</a:t>
            </a:r>
            <a:r>
              <a:rPr lang="en-US" sz="2400" dirty="0" smtClean="0"/>
              <a:t>. </a:t>
            </a:r>
            <a:r>
              <a:rPr lang="en-US" sz="2400" dirty="0" err="1" smtClean="0"/>
              <a:t>Yaitu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telah</a:t>
            </a:r>
            <a:r>
              <a:rPr lang="en-US" sz="2400" dirty="0" smtClean="0"/>
              <a:t> </a:t>
            </a:r>
            <a:r>
              <a:rPr lang="en-US" sz="2400" dirty="0" err="1" smtClean="0"/>
              <a:t>mengalami</a:t>
            </a:r>
            <a:r>
              <a:rPr lang="en-US" sz="2400" dirty="0" smtClean="0"/>
              <a:t> </a:t>
            </a:r>
            <a:r>
              <a:rPr lang="en-US" sz="2400" dirty="0" err="1" smtClean="0"/>
              <a:t>kebangunan</a:t>
            </a:r>
            <a:r>
              <a:rPr lang="en-US" sz="2400" dirty="0" smtClean="0"/>
              <a:t> </a:t>
            </a:r>
            <a:r>
              <a:rPr lang="en-US" sz="2400" dirty="0" err="1" smtClean="0"/>
              <a:t>rohani</a:t>
            </a:r>
            <a:r>
              <a:rPr lang="en-US" sz="2400" dirty="0" smtClean="0"/>
              <a:t> [</a:t>
            </a:r>
            <a:r>
              <a:rPr lang="en-US" sz="2400" dirty="0" err="1" smtClean="0"/>
              <a:t>Kolose</a:t>
            </a:r>
            <a:r>
              <a:rPr lang="en-US" sz="2400" dirty="0" smtClean="0"/>
              <a:t> 2: 12, 13], </a:t>
            </a:r>
            <a:r>
              <a:rPr lang="en-US" sz="2400" dirty="0" err="1" smtClean="0"/>
              <a:t>pikiran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diperbarui</a:t>
            </a:r>
            <a:r>
              <a:rPr lang="en-US" sz="2400" dirty="0" smtClean="0"/>
              <a:t> [Roma 12: 2],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kekal</a:t>
            </a:r>
            <a:r>
              <a:rPr lang="en-US" sz="2400" dirty="0" smtClean="0"/>
              <a:t> di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Kristus</a:t>
            </a:r>
            <a:r>
              <a:rPr lang="en-US" sz="2400" dirty="0" smtClean="0"/>
              <a:t> [</a:t>
            </a:r>
            <a:r>
              <a:rPr lang="en-US" sz="2400" dirty="0" err="1" smtClean="0"/>
              <a:t>Yohanes</a:t>
            </a:r>
            <a:r>
              <a:rPr lang="en-US" sz="2400" dirty="0" smtClean="0"/>
              <a:t> 5: 24].</a:t>
            </a:r>
          </a:p>
          <a:p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Berkat-berkat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rohani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apakah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pernah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diterima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orang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percaya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menurut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Ibrani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6:4-5?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642194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Empat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berkat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rohani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tersebut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adalah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suatu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pengalaman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rohani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sebelumnya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juga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telah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dialami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oleh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generasi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Israel di Padang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Gurun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mengalami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kasih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karunia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Tuhan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keselamatan-Nya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176464"/>
          </a:xfrm>
          <a:solidFill>
            <a:schemeClr val="bg1">
              <a:alpha val="94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diterangi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oleh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tiang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api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Nehemia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9:12,19;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Mazmur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105:39],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Menikmati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anugerah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surgawi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berupa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manna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Keluaran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16: 15],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mengalami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Roh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Kudus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Nehemia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9:20],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mengecap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firman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Allah yang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baik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Yosua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21:45],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karunia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dunia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akan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datang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keajaiban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tanda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" yang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dilakukan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dalam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pembebasan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mereka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dari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Mesir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[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Kisah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Para </a:t>
            </a:r>
            <a:r>
              <a:rPr lang="en-US" sz="2800" dirty="0" err="1" smtClean="0">
                <a:solidFill>
                  <a:srgbClr val="C00000"/>
                </a:solidFill>
                <a:latin typeface="Eras Demi ITC" pitchFamily="34" charset="0"/>
              </a:rPr>
              <a:t>Rasul</a:t>
            </a:r>
            <a:r>
              <a:rPr lang="en-US" sz="2800" dirty="0" smtClean="0">
                <a:solidFill>
                  <a:srgbClr val="C00000"/>
                </a:solidFill>
                <a:latin typeface="Eras Demi ITC" pitchFamily="34" charset="0"/>
              </a:rPr>
              <a:t> 7:36]. </a:t>
            </a:r>
            <a:endParaRPr lang="en-US" sz="2800" dirty="0">
              <a:solidFill>
                <a:srgbClr val="C00000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1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93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36712"/>
            <a:ext cx="5698976" cy="5505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Eras Demi ITC" pitchFamily="34" charset="0"/>
              </a:rPr>
              <a:t>Walaupun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dengan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segala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bukti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pengalaman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rohani</a:t>
            </a:r>
            <a:r>
              <a:rPr lang="en-US" dirty="0" smtClean="0">
                <a:latin typeface="Eras Demi ITC" pitchFamily="34" charset="0"/>
              </a:rPr>
              <a:t> yang </a:t>
            </a:r>
            <a:r>
              <a:rPr lang="en-US" dirty="0" err="1" smtClean="0">
                <a:latin typeface="Eras Demi ITC" pitchFamily="34" charset="0"/>
              </a:rPr>
              <a:t>hebat</a:t>
            </a:r>
            <a:r>
              <a:rPr lang="en-US" dirty="0" smtClean="0">
                <a:latin typeface="Eras Demi ITC" pitchFamily="34" charset="0"/>
              </a:rPr>
              <a:t>, </a:t>
            </a:r>
            <a:r>
              <a:rPr lang="en-US" dirty="0" err="1" smtClean="0">
                <a:latin typeface="Eras Demi ITC" pitchFamily="34" charset="0"/>
              </a:rPr>
              <a:t>namun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disayangkan</a:t>
            </a:r>
            <a:r>
              <a:rPr lang="en-US" dirty="0" smtClean="0">
                <a:latin typeface="Eras Demi ITC" pitchFamily="34" charset="0"/>
              </a:rPr>
              <a:t> Israel Padang </a:t>
            </a:r>
            <a:r>
              <a:rPr lang="en-US" dirty="0" err="1" smtClean="0">
                <a:latin typeface="Eras Demi ITC" pitchFamily="34" charset="0"/>
              </a:rPr>
              <a:t>Gurun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murtad</a:t>
            </a:r>
            <a:r>
              <a:rPr lang="en-US" dirty="0" smtClean="0">
                <a:latin typeface="Eras Demi ITC" pitchFamily="34" charset="0"/>
              </a:rPr>
              <a:t> </a:t>
            </a:r>
            <a:r>
              <a:rPr lang="en-US" dirty="0" err="1" smtClean="0">
                <a:latin typeface="Eras Demi ITC" pitchFamily="34" charset="0"/>
              </a:rPr>
              <a:t>dari</a:t>
            </a:r>
            <a:r>
              <a:rPr lang="en-US" dirty="0" smtClean="0">
                <a:latin typeface="Eras Demi ITC" pitchFamily="34" charset="0"/>
              </a:rPr>
              <a:t> Allah.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latin typeface="Gill Sans Ultra Bold Condensed" pitchFamily="34" charset="0"/>
              </a:rPr>
              <a:t>Orang </a:t>
            </a:r>
            <a:r>
              <a:rPr lang="en-US" dirty="0" err="1" smtClean="0">
                <a:latin typeface="Gill Sans Ultra Bold Condensed" pitchFamily="34" charset="0"/>
              </a:rPr>
              <a:t>percaya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Ibrani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dan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kita</a:t>
            </a:r>
            <a:r>
              <a:rPr lang="en-US" dirty="0" smtClean="0">
                <a:latin typeface="Gill Sans Ultra Bold Condensed" pitchFamily="34" charset="0"/>
              </a:rPr>
              <a:t> di </a:t>
            </a:r>
            <a:r>
              <a:rPr lang="en-US" dirty="0" err="1" smtClean="0">
                <a:latin typeface="Gill Sans Ultra Bold Condensed" pitchFamily="34" charset="0"/>
              </a:rPr>
              <a:t>masa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kini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berada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dalam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bahaya</a:t>
            </a:r>
            <a:r>
              <a:rPr lang="en-US" dirty="0" smtClean="0">
                <a:latin typeface="Gill Sans Ultra Bold Condensed" pitchFamily="34" charset="0"/>
              </a:rPr>
              <a:t> </a:t>
            </a:r>
            <a:r>
              <a:rPr lang="en-US" dirty="0" err="1" smtClean="0">
                <a:latin typeface="Gill Sans Ultra Bold Condensed" pitchFamily="34" charset="0"/>
              </a:rPr>
              <a:t>pengalaman</a:t>
            </a:r>
            <a:r>
              <a:rPr lang="en-US" dirty="0" smtClean="0">
                <a:latin typeface="Gill Sans Ultra Bold Condensed" pitchFamily="34" charset="0"/>
              </a:rPr>
              <a:t> yang </a:t>
            </a:r>
            <a:r>
              <a:rPr lang="en-US" dirty="0" err="1" smtClean="0">
                <a:latin typeface="Gill Sans Ultra Bold Condensed" pitchFamily="34" charset="0"/>
              </a:rPr>
              <a:t>sama</a:t>
            </a:r>
            <a:r>
              <a:rPr lang="en-US" dirty="0" smtClean="0">
                <a:latin typeface="Gill Sans Ultra Bold Condensed" pitchFamily="34" charset="0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bila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bertumbuh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dalam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perjalanan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rohani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0"/>
            <a:ext cx="6768752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MUSTAHIL UNTUK DIPULIHKAN</a:t>
            </a:r>
            <a:r>
              <a:rPr lang="fi-FI" sz="3200" dirty="0" smtClean="0">
                <a:latin typeface="Impact" pitchFamily="34" charset="0"/>
              </a:rPr>
              <a:t/>
            </a:r>
            <a:br>
              <a:rPr lang="fi-FI" sz="3200" dirty="0" smtClean="0"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7 Februari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916832"/>
            <a:ext cx="554461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TUJUAN </a:t>
            </a:r>
            <a:r>
              <a:rPr lang="en-US" dirty="0" err="1" smtClean="0"/>
              <a:t>hidup</a:t>
            </a:r>
            <a:r>
              <a:rPr lang="en-US" dirty="0" smtClean="0"/>
              <a:t> Kristen </a:t>
            </a:r>
            <a:r>
              <a:rPr lang="en-US" dirty="0" err="1" smtClean="0"/>
              <a:t>adalah</a:t>
            </a:r>
            <a:r>
              <a:rPr lang="en-US" dirty="0" smtClean="0"/>
              <a:t> agar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semacam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r>
              <a:rPr lang="en-US" dirty="0" smtClean="0"/>
              <a:t>.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Kecuali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mengalami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kematian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terhadap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diri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sendiri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,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tidak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dapat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menerima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kehidupan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baru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yang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Tuhan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ingin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berikan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kepada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 Demi" pitchFamily="34" charset="0"/>
              </a:rPr>
              <a:t>kita</a:t>
            </a:r>
            <a:r>
              <a:rPr lang="en-US" dirty="0" smtClean="0">
                <a:solidFill>
                  <a:srgbClr val="C00000"/>
                </a:solidFill>
                <a:latin typeface="Berlin Sans FB Demi" pitchFamily="34" charset="0"/>
              </a:rPr>
              <a:t> </a:t>
            </a:r>
            <a:r>
              <a:rPr lang="en-US" dirty="0" smtClean="0"/>
              <a:t>[Roma 6: 1-11].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8" y="2420888"/>
            <a:ext cx="3653575" cy="514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2078</Words>
  <Application>Microsoft Office PowerPoint</Application>
  <PresentationFormat>On-screen Show (4:3)</PresentationFormat>
  <Paragraphs>94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YESUS, JANGKAR JIWA</vt:lpstr>
      <vt:lpstr>IBRANI 6 : 19,20</vt:lpstr>
      <vt:lpstr>PowerPoint Presentation</vt:lpstr>
      <vt:lpstr>MENGECAP FIRMAN YANG BAIK Minggu, 6 Februari 2022</vt:lpstr>
      <vt:lpstr>Berkat-berkat rohani apakah yang pernah diterima orang percaya Ibrani menurut Ibrani 6:4-5?</vt:lpstr>
      <vt:lpstr>Berkat-berkat rohani apakah yang pernah diterima orang percaya Ibrani menurut Ibrani 6:4-5?</vt:lpstr>
      <vt:lpstr>Empat berkat rohani tersebut adalah suatu pengalaman rohani yang sebelumnya juga telah dialami oleh generasi Israel di Padang Gurun. Mereka mengalami kasih karunia Tuhan dan keselamatan-Nya.</vt:lpstr>
      <vt:lpstr>PowerPoint Presentation</vt:lpstr>
      <vt:lpstr>MUSTAHIL UNTUK DIPULIHKAN Senin, 7 Februari 2022</vt:lpstr>
      <vt:lpstr>INTI dari kehidupan Kristen adalah : </vt:lpstr>
      <vt:lpstr>PowerPoint Presentation</vt:lpstr>
      <vt:lpstr>Apa artinya menyalibkan lagi Anak Allah?</vt:lpstr>
      <vt:lpstr>Mengapa dikatakan orang yang seperti ini, tidak mungkin untuk dibarui atau dipulihkan lagi?</vt:lpstr>
      <vt:lpstr>PowerPoint Presentation</vt:lpstr>
      <vt:lpstr> TIDAK ADA PENGORBANAN UNTUK  DOSA YANG TERSISA Selasa, 8 Februari 2022 </vt:lpstr>
      <vt:lpstr>Ibrani 10:28-29</vt:lpstr>
      <vt:lpstr>Dosa seperti apakah yang tidak memiliki pengorbanan atau penebusan lagi?</vt:lpstr>
      <vt:lpstr>PowerPoint Presentation</vt:lpstr>
      <vt:lpstr>HAL-HAL YANG LEBIH BAIK Rabu, 9 Februari 2022</vt:lpstr>
      <vt:lpstr>Hal baik apakah yang telah dilakukan oleh  orang-orang percaya Ibrani? Ibrani 6:9-10</vt:lpstr>
      <vt:lpstr>Apakah harapan Paulus kepada orang-orang percaya Ibrani? Ibrani 6:11-12</vt:lpstr>
      <vt:lpstr>Rasul Paulus menampilkan contoh iman positif yang mewarisi janji :</vt:lpstr>
      <vt:lpstr>PowerPoint Presentation</vt:lpstr>
      <vt:lpstr>YESUS, JANGKAR JIWA Kamis, 10 Februari 2022</vt:lpstr>
      <vt:lpstr>Bagaimanakah cara TUHAN menjaminkan JANJI-NYA kepada kita? Ibrani 6:17-20</vt:lpstr>
      <vt:lpstr>Bagaimanakah cara TUHAN menjaminkan JANJI-NYA kepada kita? Ibrani 6:17-20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YESUS, JANGKAR JIWA</dc:title>
  <dc:creator>HP</dc:creator>
  <cp:lastModifiedBy>HP</cp:lastModifiedBy>
  <cp:revision>20</cp:revision>
  <dcterms:created xsi:type="dcterms:W3CDTF">2022-02-08T07:45:25Z</dcterms:created>
  <dcterms:modified xsi:type="dcterms:W3CDTF">2022-02-10T23:55:40Z</dcterms:modified>
</cp:coreProperties>
</file>