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3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1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3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3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4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6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57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0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9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4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4D4B0-3043-4E96-8310-85A01CB1E596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7CDD-E735-4EF2-8878-F2DE42D9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0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9513" y="0"/>
            <a:ext cx="4023226" cy="3429000"/>
          </a:xfrm>
          <a:prstGeom prst="rect">
            <a:avLst/>
          </a:prstGeom>
          <a:solidFill>
            <a:srgbClr val="1D3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96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he Poster King" pitchFamily="2" charset="0"/>
              </a:rPr>
              <a:t>YESUS</a:t>
            </a:r>
            <a:r>
              <a:rPr lang="en-US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he Poster King" pitchFamily="2" charset="0"/>
              </a:rPr>
              <a:t> </a:t>
            </a:r>
            <a:endParaRPr lang="en-US" b="1" cap="all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he Poster King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0936" y="2132856"/>
            <a:ext cx="398773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iz Quadrata" pitchFamily="50" charset="0"/>
              </a:rPr>
              <a:t>PEMBERI </a:t>
            </a:r>
            <a:r>
              <a:rPr lang="en-US" sz="2400" dirty="0" smtClean="0">
                <a:solidFill>
                  <a:schemeClr val="bg1"/>
                </a:solidFill>
                <a:latin typeface="Friz Quadrata" pitchFamily="50" charset="0"/>
              </a:rPr>
              <a:t>PERHENTIAN</a:t>
            </a:r>
            <a:endParaRPr lang="en-US" sz="2400" dirty="0">
              <a:solidFill>
                <a:schemeClr val="bg1"/>
              </a:solidFill>
              <a:latin typeface="Friz Quadrata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64" y="3909094"/>
            <a:ext cx="3024336" cy="74404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  <a:latin typeface="Arial Narrow" pitchFamily="34" charset="0"/>
              </a:rPr>
              <a:t>Pelajaran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Ke-5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  <a:latin typeface="Arial Narrow" pitchFamily="34" charset="0"/>
              </a:rPr>
              <a:t>Triwulan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I, </a:t>
            </a:r>
            <a:r>
              <a:rPr lang="en-US" b="1" dirty="0" err="1" smtClean="0">
                <a:solidFill>
                  <a:schemeClr val="bg1"/>
                </a:solidFill>
                <a:latin typeface="Arial Narrow" pitchFamily="34" charset="0"/>
              </a:rPr>
              <a:t>Tahun</a:t>
            </a:r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 2022</a:t>
            </a:r>
            <a:endParaRPr lang="en-US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0" name="Group 33">
            <a:extLst>
              <a:ext uri="{FF2B5EF4-FFF2-40B4-BE49-F238E27FC236}">
                <a16:creationId xmlns:a16="http://schemas.microsoft.com/office/drawing/2014/main" xmlns="" id="{4252769E-B9F0-4068-A645-5BBEF16E9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3233" y="4567213"/>
            <a:ext cx="9187622" cy="2166825"/>
            <a:chOff x="-50438" y="-1478750"/>
            <a:chExt cx="10718891" cy="2527963"/>
          </a:xfrm>
        </p:grpSpPr>
        <p:sp>
          <p:nvSpPr>
            <p:cNvPr id="11" name="Freeform: Shape 34">
              <a:extLst>
                <a:ext uri="{FF2B5EF4-FFF2-40B4-BE49-F238E27FC236}">
                  <a16:creationId xmlns:a16="http://schemas.microsoft.com/office/drawing/2014/main" xmlns="" id="{1E12D6AD-7096-45BB-9C02-468B2704C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29" y="-1444515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xmlns="" id="{39953252-97DE-4766-B2F6-E4FDA2FDA6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50438" y="-1478750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68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820" y="4767034"/>
            <a:ext cx="6563072" cy="180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Janji-janji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hanya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dapat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diakses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melalui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iman</a:t>
            </a:r>
            <a:r>
              <a:rPr lang="en-US" sz="2800" dirty="0" smtClean="0"/>
              <a:t>. 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Israel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gagal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karena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tidak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bertumbuh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bersama-sama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o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leh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iman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4:2].</a:t>
            </a:r>
            <a:endParaRPr lang="en-US" sz="2800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820" y="332656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ritannic Bold" pitchFamily="34" charset="0"/>
              </a:rPr>
              <a:t>Mayoritas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bangsa</a:t>
            </a:r>
            <a:r>
              <a:rPr lang="en-US" sz="2400" dirty="0">
                <a:latin typeface="Britannic Bold" pitchFamily="34" charset="0"/>
              </a:rPr>
              <a:t> Israel </a:t>
            </a:r>
            <a:r>
              <a:rPr lang="en-US" sz="2400" dirty="0" err="1">
                <a:latin typeface="Britannic Bold" pitchFamily="34" charset="0"/>
              </a:rPr>
              <a:t>bersatu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dengan</a:t>
            </a:r>
            <a:r>
              <a:rPr lang="en-US" sz="2400" dirty="0">
                <a:latin typeface="Britannic Bold" pitchFamily="34" charset="0"/>
              </a:rPr>
              <a:t> orang-orang yang </a:t>
            </a:r>
            <a:r>
              <a:rPr lang="en-US" sz="2400" dirty="0" err="1">
                <a:latin typeface="Britannic Bold" pitchFamily="34" charset="0"/>
              </a:rPr>
              <a:t>kurang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iman</a:t>
            </a:r>
            <a:r>
              <a:rPr lang="en-US" sz="2400" dirty="0">
                <a:latin typeface="Britannic Bold" pitchFamily="34" charset="0"/>
              </a:rPr>
              <a:t>, yang </a:t>
            </a:r>
            <a:r>
              <a:rPr lang="en-US" sz="2400" dirty="0" err="1">
                <a:latin typeface="Britannic Bold" pitchFamily="34" charset="0"/>
              </a:rPr>
              <a:t>membawa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laporan</a:t>
            </a:r>
            <a:r>
              <a:rPr lang="en-US" sz="2400" dirty="0">
                <a:latin typeface="Britannic Bold" pitchFamily="34" charset="0"/>
              </a:rPr>
              <a:t> yang </a:t>
            </a:r>
            <a:r>
              <a:rPr lang="en-US" sz="2400" dirty="0" err="1">
                <a:latin typeface="Britannic Bold" pitchFamily="34" charset="0"/>
              </a:rPr>
              <a:t>melemahkan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semangat</a:t>
            </a:r>
            <a:r>
              <a:rPr lang="en-US" sz="2400" dirty="0">
                <a:latin typeface="Britannic Bold" pitchFamily="34" charset="0"/>
              </a:rPr>
              <a:t>, yang </a:t>
            </a:r>
            <a:r>
              <a:rPr lang="en-US" sz="2400" dirty="0" err="1">
                <a:latin typeface="Britannic Bold" pitchFamily="34" charset="0"/>
              </a:rPr>
              <a:t>begitu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cepat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menular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dan</a:t>
            </a:r>
            <a:r>
              <a:rPr lang="en-US" sz="2400" dirty="0">
                <a:latin typeface="Britannic Bold" pitchFamily="34" charset="0"/>
              </a:rPr>
              <a:t> </a:t>
            </a:r>
            <a:r>
              <a:rPr lang="en-US" sz="2400" dirty="0" err="1">
                <a:latin typeface="Britannic Bold" pitchFamily="34" charset="0"/>
              </a:rPr>
              <a:t>mempengaruhi</a:t>
            </a:r>
            <a:r>
              <a:rPr lang="en-US" sz="2400" dirty="0">
                <a:latin typeface="Britannic Bol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71800" y="1960904"/>
            <a:ext cx="6138338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Akibat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dari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ketidakpercayaan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pada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pimpinan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janji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sejak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Kadesh-Barnea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ketika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para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pengintai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membawa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laporan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bangsa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Israel yang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berumur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20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tahun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ke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atas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tidak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diizinkan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memasuki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tanah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Eras Bold ITC" pitchFamily="34" charset="0"/>
              </a:rPr>
              <a:t>perjanjian</a:t>
            </a:r>
            <a:r>
              <a:rPr lang="en-US" sz="2400" dirty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87" y="4767034"/>
            <a:ext cx="2105890" cy="297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5" y="332656"/>
            <a:ext cx="2084625" cy="1424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2" y="2373009"/>
            <a:ext cx="2320513" cy="185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9739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/>
          <a:stretch/>
        </p:blipFill>
        <p:spPr bwMode="auto">
          <a:xfrm>
            <a:off x="-13101" y="0"/>
            <a:ext cx="91571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57101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Rasul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Paulus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menasihati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orang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agar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saling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memberikan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pengaruh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baik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cara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:</a:t>
            </a:r>
            <a:endParaRPr lang="en-US" sz="28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204864"/>
            <a:ext cx="7355160" cy="4061048"/>
          </a:xfrm>
          <a:solidFill>
            <a:schemeClr val="bg1">
              <a:alpha val="82000"/>
            </a:schemeClr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olvetica Rg" pitchFamily="34" charset="0"/>
              </a:rPr>
              <a:t>"</a:t>
            </a:r>
            <a:r>
              <a:rPr lang="en-US" dirty="0" err="1" smtClean="0">
                <a:latin typeface="Coolvetica Rg" pitchFamily="34" charset="0"/>
              </a:rPr>
              <a:t>nasihatilah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seorang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akan</a:t>
            </a:r>
            <a:r>
              <a:rPr lang="en-US" dirty="0" smtClean="0">
                <a:latin typeface="Coolvetica Rg" pitchFamily="34" charset="0"/>
              </a:rPr>
              <a:t> yang lain" [</a:t>
            </a:r>
            <a:r>
              <a:rPr lang="en-US" dirty="0" err="1" smtClean="0">
                <a:latin typeface="Coolvetica Rg" pitchFamily="34" charset="0"/>
              </a:rPr>
              <a:t>Ibrani</a:t>
            </a:r>
            <a:r>
              <a:rPr lang="en-US" dirty="0" smtClean="0">
                <a:latin typeface="Coolvetica Rg" pitchFamily="34" charset="0"/>
              </a:rPr>
              <a:t> 3:13]    </a:t>
            </a:r>
            <a:endParaRPr lang="en-US" dirty="0">
              <a:latin typeface="Coolvetica Rg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olvetica Rg" pitchFamily="34" charset="0"/>
              </a:rPr>
              <a:t>"</a:t>
            </a:r>
            <a:r>
              <a:rPr lang="en-US" dirty="0" err="1" smtClean="0">
                <a:latin typeface="Coolvetica Rg" pitchFamily="34" charset="0"/>
              </a:rPr>
              <a:t>saling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mendorong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dalam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kasih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dalam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pekerjaan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baik</a:t>
            </a:r>
            <a:r>
              <a:rPr lang="en-US" dirty="0" smtClean="0">
                <a:latin typeface="Coolvetica Rg" pitchFamily="34" charset="0"/>
              </a:rPr>
              <a:t>" [</a:t>
            </a:r>
            <a:r>
              <a:rPr lang="en-US" dirty="0" err="1" smtClean="0">
                <a:latin typeface="Coolvetica Rg" pitchFamily="34" charset="0"/>
              </a:rPr>
              <a:t>Ibrani</a:t>
            </a:r>
            <a:r>
              <a:rPr lang="en-US" dirty="0" smtClean="0">
                <a:latin typeface="Coolvetica Rg" pitchFamily="34" charset="0"/>
              </a:rPr>
              <a:t> 10:24]   </a:t>
            </a:r>
            <a:endParaRPr lang="en-US" dirty="0">
              <a:latin typeface="Coolvetica Rg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oolvetica Rg" pitchFamily="34" charset="0"/>
              </a:rPr>
              <a:t>"</a:t>
            </a:r>
            <a:r>
              <a:rPr lang="en-US" dirty="0" err="1" smtClean="0">
                <a:latin typeface="Coolvetica Rg" pitchFamily="34" charset="0"/>
              </a:rPr>
              <a:t>jagalah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supaya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jangan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ada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seorang</a:t>
            </a:r>
            <a:r>
              <a:rPr lang="en-US" dirty="0" smtClean="0">
                <a:latin typeface="Coolvetica Rg" pitchFamily="34" charset="0"/>
              </a:rPr>
              <a:t> pun </a:t>
            </a:r>
            <a:r>
              <a:rPr lang="en-US" dirty="0" err="1" smtClean="0">
                <a:latin typeface="Coolvetica Rg" pitchFamily="34" charset="0"/>
              </a:rPr>
              <a:t>menjauhkan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diri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dari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kasih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 smtClean="0">
                <a:latin typeface="Coolvetica Rg" pitchFamily="34" charset="0"/>
              </a:rPr>
              <a:t>karunia</a:t>
            </a:r>
            <a:r>
              <a:rPr lang="en-US" dirty="0" smtClean="0">
                <a:latin typeface="Coolvetica Rg" pitchFamily="34" charset="0"/>
              </a:rPr>
              <a:t> Allah" [</a:t>
            </a:r>
            <a:r>
              <a:rPr lang="en-US" dirty="0" err="1" smtClean="0">
                <a:latin typeface="Coolvetica Rg" pitchFamily="34" charset="0"/>
              </a:rPr>
              <a:t>Ibrani</a:t>
            </a:r>
            <a:r>
              <a:rPr lang="en-US" dirty="0" smtClean="0">
                <a:latin typeface="Coolvetica Rg" pitchFamily="34" charset="0"/>
              </a:rPr>
              <a:t> 12:15]</a:t>
            </a:r>
            <a:endParaRPr lang="en-US" dirty="0">
              <a:latin typeface="Coolvetica R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8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2"/>
          <a:stretch/>
        </p:blipFill>
        <p:spPr bwMode="auto">
          <a:xfrm>
            <a:off x="-1" y="-1"/>
            <a:ext cx="91395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5626968" cy="5289451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perjalanan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</a:t>
            </a:r>
            <a:r>
              <a:rPr lang="en-US" dirty="0" smtClean="0">
                <a:latin typeface="Gill Sans Ultra Bold Condensed" pitchFamily="34" charset="0"/>
              </a:rPr>
              <a:t> Tanah </a:t>
            </a:r>
            <a:r>
              <a:rPr lang="en-US" dirty="0" err="1" smtClean="0">
                <a:latin typeface="Gill Sans Ultra Bold Condensed" pitchFamily="34" charset="0"/>
              </a:rPr>
              <a:t>Perjanjian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surgawi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juga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memiliki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tanggung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jawab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kepada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mereka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berada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perjalanan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bersama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.</a:t>
            </a:r>
          </a:p>
          <a:p>
            <a:endParaRPr lang="en-US" dirty="0">
              <a:latin typeface="Gill Sans Ultra Bold Condensed" pitchFamily="34" charset="0"/>
            </a:endParaRPr>
          </a:p>
          <a:p>
            <a:r>
              <a:rPr lang="en-US" dirty="0" err="1" smtClean="0">
                <a:latin typeface="Gill Sans Ultra Bold Condensed" pitchFamily="34" charset="0"/>
              </a:rPr>
              <a:t>Pertanyaan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renungan</a:t>
            </a:r>
            <a:r>
              <a:rPr lang="en-US" dirty="0" smtClean="0">
                <a:latin typeface="Gill Sans Ultra Bold Condensed" pitchFamily="34" charset="0"/>
              </a:rPr>
              <a:t>: </a:t>
            </a:r>
            <a:r>
              <a:rPr lang="en-US" dirty="0" err="1" smtClean="0">
                <a:latin typeface="Gill Sans Ultra Bold Condensed" pitchFamily="34" charset="0"/>
              </a:rPr>
              <a:t>Dengan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cara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apa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dapat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membantu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membangun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iman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teman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seiman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?</a:t>
            </a:r>
            <a:endParaRPr lang="en-US" dirty="0"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6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424936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17339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3600" dirty="0" smtClean="0">
                <a:solidFill>
                  <a:srgbClr val="FFFF00"/>
                </a:solidFill>
                <a:latin typeface="Impact" pitchFamily="34" charset="0"/>
              </a:rPr>
              <a:t>HARI INI, JIKA KAMU MENDENGAR </a:t>
            </a:r>
            <a:r>
              <a:rPr lang="sv-SE" sz="3600" dirty="0">
                <a:solidFill>
                  <a:srgbClr val="FFFF00"/>
                </a:solidFill>
                <a:latin typeface="Impact" pitchFamily="34" charset="0"/>
              </a:rPr>
              <a:t>SUARA-NYA</a:t>
            </a:r>
            <a:r>
              <a:rPr lang="sv-SE" sz="2800" dirty="0"/>
              <a:t/>
            </a:r>
            <a:br>
              <a:rPr lang="sv-SE" sz="2800" dirty="0"/>
            </a:br>
            <a:r>
              <a:rPr lang="sv-SE" sz="3100" dirty="0">
                <a:solidFill>
                  <a:schemeClr val="bg1"/>
                </a:solidFill>
                <a:latin typeface="Bernard MT Condensed" pitchFamily="18" charset="0"/>
              </a:rPr>
              <a:t>Selasa, 25 Januari 2022</a:t>
            </a:r>
            <a:br>
              <a:rPr lang="sv-SE" sz="3100" dirty="0">
                <a:solidFill>
                  <a:schemeClr val="bg1"/>
                </a:solidFill>
                <a:latin typeface="Bernard MT Condensed" pitchFamily="18" charset="0"/>
              </a:rPr>
            </a:br>
            <a:endParaRPr lang="en-US" sz="31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808" y="4763009"/>
            <a:ext cx="6070680" cy="1915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Buktinya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pada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zaman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Daud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undangan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memasuki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perhentian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Allah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kembali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diulangi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4:6-7,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Mazmur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95].</a:t>
            </a:r>
          </a:p>
          <a:p>
            <a:endParaRPr lang="en-US" sz="2800" dirty="0">
              <a:solidFill>
                <a:srgbClr val="002060"/>
              </a:solidFill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1556792"/>
            <a:ext cx="5832648" cy="31085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Eras Bold ITC" pitchFamily="34" charset="0"/>
              </a:rPr>
              <a:t>TUHAN </a:t>
            </a:r>
            <a:r>
              <a:rPr lang="en-US" sz="2800" dirty="0" err="1">
                <a:latin typeface="Eras Bold ITC" pitchFamily="34" charset="0"/>
              </a:rPr>
              <a:t>tetap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setia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meskipun</a:t>
            </a:r>
            <a:r>
              <a:rPr lang="en-US" sz="2800" dirty="0">
                <a:latin typeface="Eras Bold ITC" pitchFamily="34" charset="0"/>
              </a:rPr>
              <a:t> Israel </a:t>
            </a:r>
            <a:r>
              <a:rPr lang="en-US" sz="2800" dirty="0" err="1">
                <a:latin typeface="Eras Bold ITC" pitchFamily="34" charset="0"/>
              </a:rPr>
              <a:t>generasi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padang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gurun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tidak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setia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mereka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telah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meninggalkan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atau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mengabaikan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janji</a:t>
            </a:r>
            <a:r>
              <a:rPr lang="en-US" sz="2800" dirty="0">
                <a:latin typeface="Eras Bold ITC" pitchFamily="34" charset="0"/>
              </a:rPr>
              <a:t> Allah. </a:t>
            </a:r>
            <a:r>
              <a:rPr lang="en-US" sz="2800" dirty="0" err="1">
                <a:latin typeface="Eras Bold ITC" pitchFamily="34" charset="0"/>
              </a:rPr>
              <a:t>Namun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janji</a:t>
            </a:r>
            <a:r>
              <a:rPr lang="en-US" sz="2800" dirty="0">
                <a:latin typeface="Eras Bold ITC" pitchFamily="34" charset="0"/>
              </a:rPr>
              <a:t> Allah "</a:t>
            </a:r>
            <a:r>
              <a:rPr lang="en-US" sz="2800" dirty="0" err="1">
                <a:latin typeface="Eras Bold ITC" pitchFamily="34" charset="0"/>
              </a:rPr>
              <a:t>tetap</a:t>
            </a:r>
            <a:r>
              <a:rPr lang="en-US" sz="2800" dirty="0">
                <a:latin typeface="Eras Bold ITC" pitchFamily="34" charset="0"/>
              </a:rPr>
              <a:t>" </a:t>
            </a:r>
            <a:r>
              <a:rPr lang="en-US" sz="2800" dirty="0" err="1">
                <a:latin typeface="Eras Bold ITC" pitchFamily="34" charset="0"/>
              </a:rPr>
              <a:t>berlaku</a:t>
            </a:r>
            <a:r>
              <a:rPr lang="en-US" sz="2800" dirty="0">
                <a:latin typeface="Eras Bold ITC" pitchFamily="34" charset="0"/>
              </a:rPr>
              <a:t> [</a:t>
            </a:r>
            <a:r>
              <a:rPr lang="en-US" sz="2800" dirty="0" err="1">
                <a:latin typeface="Eras Bold ITC" pitchFamily="34" charset="0"/>
              </a:rPr>
              <a:t>Ibrani</a:t>
            </a:r>
            <a:r>
              <a:rPr lang="en-US" sz="2800" dirty="0">
                <a:latin typeface="Eras Bold ITC" pitchFamily="34" charset="0"/>
              </a:rPr>
              <a:t> 4:1,6,9].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5728" r="16800"/>
          <a:stretch/>
        </p:blipFill>
        <p:spPr bwMode="auto">
          <a:xfrm>
            <a:off x="6713868" y="1640842"/>
            <a:ext cx="2141807" cy="2940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r="14816"/>
          <a:stretch/>
        </p:blipFill>
        <p:spPr bwMode="auto">
          <a:xfrm>
            <a:off x="449555" y="4913847"/>
            <a:ext cx="2232248" cy="16753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6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752" y="4221088"/>
            <a:ext cx="4372272" cy="223224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mengundang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hari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ini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masuk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perhentian-Nya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. "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Hari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ini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konsep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mengandung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makna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337" y="404664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4:6-7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Jadi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sudah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jelas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ada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sejumlah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masuk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tempat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perhentian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sedangkan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kepadanya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lebih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dahulu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diberitakan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kabar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kesukaan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masuk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ketidaktaatan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Sebab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menetapkan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pula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suatu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hari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hari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",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ketika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setelah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sekian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lama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berfirman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perantaraan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Daud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seperti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dikatakan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atas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: "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hari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jika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kamu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mendengar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suara-Nya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janganlah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keraskan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hatimu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!“</a:t>
            </a:r>
          </a:p>
        </p:txBody>
      </p:sp>
    </p:spTree>
    <p:extLst>
      <p:ext uri="{BB962C8B-B14F-4D97-AF65-F5344CB8AC3E}">
        <p14:creationId xmlns:p14="http://schemas.microsoft.com/office/powerpoint/2010/main" val="1758517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6207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v-SE" sz="2400" dirty="0" smtClean="0">
                <a:latin typeface="Berlin Sans FB Demi" pitchFamily="34" charset="0"/>
              </a:rPr>
              <a:t>Apakah makna dari </a:t>
            </a:r>
            <a:r>
              <a:rPr lang="sv-SE" sz="2200" dirty="0" smtClean="0">
                <a:latin typeface="Berlin Sans FB Demi" pitchFamily="34" charset="0"/>
              </a:rPr>
              <a:t>kalimat</a:t>
            </a:r>
            <a:r>
              <a:rPr lang="sv-SE" sz="2400" dirty="0" smtClean="0">
                <a:latin typeface="Berlin Sans FB Demi" pitchFamily="34" charset="0"/>
              </a:rPr>
              <a:t> undangan "HARI INI"?</a:t>
            </a:r>
            <a:endParaRPr lang="en-US" sz="2400" dirty="0"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7666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Ketika</a:t>
            </a:r>
            <a:r>
              <a:rPr lang="en-US" sz="2200" dirty="0" smtClean="0">
                <a:latin typeface="Bahnschrift SemiBold Condensed" pitchFamily="34" charset="0"/>
              </a:rPr>
              <a:t> Musa </a:t>
            </a:r>
            <a:r>
              <a:rPr lang="en-US" sz="2200" dirty="0" err="1" smtClean="0">
                <a:latin typeface="Bahnschrift SemiBold Condensed" pitchFamily="34" charset="0"/>
              </a:rPr>
              <a:t>memperbarui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perjanjian</a:t>
            </a:r>
            <a:r>
              <a:rPr lang="en-US" sz="2200" dirty="0" smtClean="0">
                <a:latin typeface="Bahnschrift SemiBold Condensed" pitchFamily="34" charset="0"/>
              </a:rPr>
              <a:t> Israel 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di </a:t>
            </a:r>
            <a:r>
              <a:rPr lang="en-US" sz="2200" dirty="0" err="1" smtClean="0">
                <a:latin typeface="Bahnschrift SemiBold Condensed" pitchFamily="34" charset="0"/>
              </a:rPr>
              <a:t>perbatasan</a:t>
            </a:r>
            <a:r>
              <a:rPr lang="en-US" sz="2200" dirty="0" smtClean="0">
                <a:latin typeface="Bahnschrift SemiBold Condensed" pitchFamily="34" charset="0"/>
              </a:rPr>
              <a:t> Tanah </a:t>
            </a:r>
            <a:r>
              <a:rPr lang="en-US" sz="2200" dirty="0" err="1" smtClean="0">
                <a:latin typeface="Bahnschrift SemiBold Condensed" pitchFamily="34" charset="0"/>
              </a:rPr>
              <a:t>Perjanjian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dia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menekankan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pentingnya</a:t>
            </a:r>
            <a:r>
              <a:rPr lang="en-US" sz="2200" dirty="0" smtClean="0">
                <a:latin typeface="Bahnschrift SemiBold Condensed" pitchFamily="34" charset="0"/>
              </a:rPr>
              <a:t> "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" [</a:t>
            </a:r>
            <a:r>
              <a:rPr lang="en-US" sz="2200" dirty="0" err="1" smtClean="0">
                <a:latin typeface="Bahnschrift SemiBold Condensed" pitchFamily="34" charset="0"/>
              </a:rPr>
              <a:t>Ul</a:t>
            </a:r>
            <a:r>
              <a:rPr lang="en-US" sz="2200" dirty="0" smtClean="0">
                <a:latin typeface="Bahnschrift SemiBold Condensed" pitchFamily="34" charset="0"/>
              </a:rPr>
              <a:t>. 5:3, </a:t>
            </a:r>
            <a:r>
              <a:rPr lang="en-US" sz="2200" dirty="0" err="1" smtClean="0">
                <a:latin typeface="Bahnschrift SemiBold Condensed" pitchFamily="34" charset="0"/>
              </a:rPr>
              <a:t>Ul</a:t>
            </a:r>
            <a:r>
              <a:rPr lang="en-US" sz="2200" dirty="0" smtClean="0">
                <a:latin typeface="Bahnschrift SemiBold Condensed" pitchFamily="34" charset="0"/>
              </a:rPr>
              <a:t>. 4:8, </a:t>
            </a:r>
            <a:r>
              <a:rPr lang="en-US" sz="2200" dirty="0" err="1" smtClean="0">
                <a:latin typeface="Bahnschrift SemiBold Condensed" pitchFamily="34" charset="0"/>
              </a:rPr>
              <a:t>Ul</a:t>
            </a:r>
            <a:r>
              <a:rPr lang="en-US" sz="2200" dirty="0" smtClean="0">
                <a:latin typeface="Bahnschrift SemiBold Condensed" pitchFamily="34" charset="0"/>
              </a:rPr>
              <a:t>. 6:6, </a:t>
            </a:r>
            <a:r>
              <a:rPr lang="en-US" sz="2200" dirty="0" err="1" smtClean="0">
                <a:latin typeface="Bahnschrift SemiBold Condensed" pitchFamily="34" charset="0"/>
              </a:rPr>
              <a:t>Ul</a:t>
            </a:r>
            <a:r>
              <a:rPr lang="en-US" sz="2200" dirty="0" smtClean="0">
                <a:latin typeface="Bahnschrift SemiBold Condensed" pitchFamily="34" charset="0"/>
              </a:rPr>
              <a:t>. 11:2].    </a:t>
            </a:r>
            <a:endParaRPr lang="en-US" sz="22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"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" </a:t>
            </a:r>
            <a:r>
              <a:rPr lang="en-US" sz="2200" dirty="0" err="1" smtClean="0">
                <a:latin typeface="Bahnschrift SemiBold Condensed" pitchFamily="34" charset="0"/>
              </a:rPr>
              <a:t>adalah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momen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refleksi</a:t>
            </a:r>
            <a:r>
              <a:rPr lang="en-US" sz="2200" dirty="0" smtClean="0">
                <a:latin typeface="Bahnschrift SemiBold Condensed" pitchFamily="34" charset="0"/>
              </a:rPr>
              <a:t> di </a:t>
            </a:r>
            <a:r>
              <a:rPr lang="en-US" sz="2200" dirty="0" err="1" smtClean="0">
                <a:latin typeface="Bahnschrift SemiBold Condensed" pitchFamily="34" charset="0"/>
              </a:rPr>
              <a:t>mana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mengundang</a:t>
            </a:r>
            <a:r>
              <a:rPr lang="en-US" sz="2200" dirty="0" smtClean="0">
                <a:latin typeface="Bahnschrift SemiBold Condensed" pitchFamily="34" charset="0"/>
              </a:rPr>
              <a:t> orang-orang </a:t>
            </a:r>
            <a:r>
              <a:rPr lang="en-US" sz="2200" dirty="0" err="1" smtClean="0">
                <a:latin typeface="Bahnschrift SemiBold Condensed" pitchFamily="34" charset="0"/>
              </a:rPr>
              <a:t>untuk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menyadari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bahwa</a:t>
            </a:r>
            <a:r>
              <a:rPr lang="en-US" sz="2200" dirty="0" smtClean="0">
                <a:latin typeface="Bahnschrift SemiBold Condensed" pitchFamily="34" charset="0"/>
              </a:rPr>
              <a:t> Allah </a:t>
            </a:r>
            <a:r>
              <a:rPr lang="en-US" sz="2200" dirty="0" err="1" smtClean="0">
                <a:latin typeface="Bahnschrift SemiBold Condensed" pitchFamily="34" charset="0"/>
              </a:rPr>
              <a:t>telah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setia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Ul</a:t>
            </a:r>
            <a:r>
              <a:rPr lang="en-US" sz="2200" dirty="0" smtClean="0">
                <a:latin typeface="Bahnschrift SemiBold Condensed" pitchFamily="34" charset="0"/>
              </a:rPr>
              <a:t>. 11: 2-7].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"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" </a:t>
            </a:r>
            <a:r>
              <a:rPr lang="en-US" sz="2200" dirty="0" err="1" smtClean="0">
                <a:latin typeface="Bahnschrift SemiBold Condensed" pitchFamily="34" charset="0"/>
              </a:rPr>
              <a:t>juga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merupakan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saat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untuk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memutuskan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setia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Ul</a:t>
            </a:r>
            <a:r>
              <a:rPr lang="en-US" sz="2200" dirty="0" smtClean="0">
                <a:latin typeface="Bahnschrift SemiBold Condensed" pitchFamily="34" charset="0"/>
              </a:rPr>
              <a:t>. 5:1-3]. </a:t>
            </a:r>
            <a:r>
              <a:rPr lang="en-US" sz="2200" dirty="0" err="1" smtClean="0">
                <a:latin typeface="Bahnschrift SemiBold Condensed" pitchFamily="34" charset="0"/>
              </a:rPr>
              <a:t>Keputusan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tidak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bisa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ditunda</a:t>
            </a:r>
            <a:r>
              <a:rPr lang="en-US" sz="2200" dirty="0" smtClean="0">
                <a:latin typeface="Bahnschrift SemiBold Condensed" pitchFamily="34" charset="0"/>
              </a:rPr>
              <a:t>.   </a:t>
            </a:r>
            <a:endParaRPr lang="en-US" sz="22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"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" </a:t>
            </a:r>
            <a:r>
              <a:rPr lang="en-US" sz="2200" dirty="0" err="1" smtClean="0">
                <a:latin typeface="Bahnschrift SemiBold Condensed" pitchFamily="34" charset="0"/>
              </a:rPr>
              <a:t>adalah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waktu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pengambilan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keputusan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bagi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kita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waktu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kesempatan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sekaligus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bahaya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seperti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selalu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terjadi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bagi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umat</a:t>
            </a:r>
            <a:r>
              <a:rPr lang="en-US" sz="2200" dirty="0" smtClean="0">
                <a:latin typeface="Bahnschrift SemiBold Condensed" pitchFamily="34" charset="0"/>
              </a:rPr>
              <a:t> Allah.   </a:t>
            </a:r>
            <a:endParaRPr lang="en-US" sz="22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Dalam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kitab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Ibrani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konsep</a:t>
            </a:r>
            <a:r>
              <a:rPr lang="en-US" sz="2200" dirty="0" smtClean="0">
                <a:latin typeface="Bahnschrift SemiBold Condensed" pitchFamily="34" charset="0"/>
              </a:rPr>
              <a:t> "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" </a:t>
            </a:r>
            <a:r>
              <a:rPr lang="en-US" sz="2200" dirty="0" err="1" smtClean="0">
                <a:latin typeface="Bahnschrift SemiBold Condensed" pitchFamily="34" charset="0"/>
              </a:rPr>
              <a:t>menunjukkan</a:t>
            </a:r>
            <a:r>
              <a:rPr lang="en-US" sz="2200" dirty="0" smtClean="0">
                <a:latin typeface="Bahnschrift SemiBold Condensed" pitchFamily="34" charset="0"/>
              </a:rPr>
              <a:t> era </a:t>
            </a:r>
            <a:r>
              <a:rPr lang="en-US" sz="2200" dirty="0" err="1" smtClean="0">
                <a:latin typeface="Bahnschrift SemiBold Condensed" pitchFamily="34" charset="0"/>
              </a:rPr>
              <a:t>pemenuhan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janji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.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meresmikan</a:t>
            </a:r>
            <a:r>
              <a:rPr lang="en-US" sz="2200" dirty="0" smtClean="0">
                <a:latin typeface="Bahnschrift SemiBold Condensed" pitchFamily="34" charset="0"/>
              </a:rPr>
              <a:t> era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dekrit</a:t>
            </a:r>
            <a:r>
              <a:rPr lang="en-US" sz="2200" dirty="0" smtClean="0">
                <a:latin typeface="Bahnschrift SemiBold Condensed" pitchFamily="34" charset="0"/>
              </a:rPr>
              <a:t>, "</a:t>
            </a:r>
            <a:r>
              <a:rPr lang="en-US" sz="2200" dirty="0" err="1" smtClean="0">
                <a:latin typeface="Bahnschrift SemiBold Condensed" pitchFamily="34" charset="0"/>
              </a:rPr>
              <a:t>Engkau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telah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Kuperanakkan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ini</a:t>
            </a:r>
            <a:r>
              <a:rPr lang="en-US" sz="2200" dirty="0" smtClean="0">
                <a:latin typeface="Bahnschrift SemiBold Condensed" pitchFamily="34" charset="0"/>
              </a:rPr>
              <a:t>" [</a:t>
            </a:r>
            <a:r>
              <a:rPr lang="en-US" sz="2200" dirty="0" err="1" smtClean="0">
                <a:latin typeface="Bahnschrift SemiBold Condensed" pitchFamily="34" charset="0"/>
              </a:rPr>
              <a:t>Ibr</a:t>
            </a:r>
            <a:r>
              <a:rPr lang="en-US" sz="2200" dirty="0" smtClean="0">
                <a:latin typeface="Bahnschrift SemiBold Condensed" pitchFamily="34" charset="0"/>
              </a:rPr>
              <a:t>. 1:5] yang </a:t>
            </a:r>
            <a:r>
              <a:rPr lang="en-US" sz="2200" dirty="0" err="1" smtClean="0">
                <a:latin typeface="Bahnschrift SemiBold Condensed" pitchFamily="34" charset="0"/>
              </a:rPr>
              <a:t>menetapkan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Yesus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sebagai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Penguasa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dalam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pemenuhan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janji-janji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[2 Sam. 7: 8-16]. 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demikian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pengukuhan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Yesus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meresmikan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suatu</a:t>
            </a:r>
            <a:r>
              <a:rPr lang="en-US" sz="2200" dirty="0" smtClean="0">
                <a:latin typeface="Bahnschrift SemiBold Condensed" pitchFamily="34" charset="0"/>
              </a:rPr>
              <a:t> era </a:t>
            </a:r>
            <a:r>
              <a:rPr lang="en-US" sz="2200" dirty="0" err="1" smtClean="0">
                <a:latin typeface="Bahnschrift SemiBold Condensed" pitchFamily="34" charset="0"/>
              </a:rPr>
              <a:t>baru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berkat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kesempatan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bagi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kita</a:t>
            </a:r>
            <a:r>
              <a:rPr lang="en-US" sz="2200" dirty="0" smtClean="0">
                <a:latin typeface="Bahnschrift SemiBold Condensed" pitchFamily="34" charset="0"/>
              </a:rPr>
              <a:t>. </a:t>
            </a:r>
            <a:r>
              <a:rPr lang="en-US" sz="2200" dirty="0" err="1" smtClean="0">
                <a:latin typeface="Bahnschrift SemiBold Condensed" pitchFamily="34" charset="0"/>
              </a:rPr>
              <a:t>Yesus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telah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mengalahkan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musuh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Ibr</a:t>
            </a:r>
            <a:r>
              <a:rPr lang="en-US" sz="2200" dirty="0" smtClean="0">
                <a:latin typeface="Bahnschrift SemiBold Condensed" pitchFamily="34" charset="0"/>
              </a:rPr>
              <a:t>. 2: 14-16]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meresmikan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perjanjian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baru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Ibrani</a:t>
            </a:r>
            <a:r>
              <a:rPr lang="en-US" sz="2200" dirty="0" smtClean="0">
                <a:latin typeface="Bahnschrift SemiBold Condensed" pitchFamily="34" charset="0"/>
              </a:rPr>
              <a:t> 8-10]. </a:t>
            </a:r>
            <a:r>
              <a:rPr lang="en-US" sz="2200" dirty="0" err="1" smtClean="0">
                <a:latin typeface="Bahnschrift SemiBold Condensed" pitchFamily="34" charset="0"/>
              </a:rPr>
              <a:t>Jadi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kita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dapat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mendekat</a:t>
            </a:r>
            <a:r>
              <a:rPr lang="en-US" sz="2200" dirty="0" smtClean="0">
                <a:latin typeface="Bahnschrift SemiBold Condensed" pitchFamily="34" charset="0"/>
              </a:rPr>
              <a:t> "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penuh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keberanian</a:t>
            </a:r>
            <a:r>
              <a:rPr lang="en-US" sz="2200" dirty="0" smtClean="0">
                <a:latin typeface="Bahnschrift SemiBold Condensed" pitchFamily="34" charset="0"/>
              </a:rPr>
              <a:t>" </a:t>
            </a:r>
            <a:r>
              <a:rPr lang="en-US" sz="2200" dirty="0" err="1" smtClean="0">
                <a:latin typeface="Bahnschrift SemiBold Condensed" pitchFamily="34" charset="0"/>
              </a:rPr>
              <a:t>ke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dalam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hadirat</a:t>
            </a:r>
            <a:r>
              <a:rPr lang="en-US" sz="2200" dirty="0" smtClean="0">
                <a:latin typeface="Bahnschrift SemiBold Condensed" pitchFamily="34" charset="0"/>
              </a:rPr>
              <a:t> Allah [</a:t>
            </a:r>
            <a:r>
              <a:rPr lang="en-US" sz="2200" dirty="0" err="1" smtClean="0">
                <a:latin typeface="Bahnschrift SemiBold Condensed" pitchFamily="34" charset="0"/>
              </a:rPr>
              <a:t>Ibr</a:t>
            </a:r>
            <a:r>
              <a:rPr lang="en-US" sz="2200" dirty="0" smtClean="0">
                <a:latin typeface="Bahnschrift SemiBold Condensed" pitchFamily="34" charset="0"/>
              </a:rPr>
              <a:t>. 4: 14-16, </a:t>
            </a:r>
            <a:r>
              <a:rPr lang="en-US" sz="2200" dirty="0" err="1" smtClean="0">
                <a:latin typeface="Bahnschrift SemiBold Condensed" pitchFamily="34" charset="0"/>
              </a:rPr>
              <a:t>Ibr</a:t>
            </a:r>
            <a:r>
              <a:rPr lang="en-US" sz="2200" dirty="0" smtClean="0">
                <a:latin typeface="Bahnschrift SemiBold Condensed" pitchFamily="34" charset="0"/>
              </a:rPr>
              <a:t>. 10:19-23]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bersukacita</a:t>
            </a:r>
            <a:r>
              <a:rPr lang="en-US" sz="2200" dirty="0" smtClean="0">
                <a:latin typeface="Bahnschrift SemiBold Condensed" pitchFamily="34" charset="0"/>
              </a:rPr>
              <a:t> di </a:t>
            </a:r>
            <a:r>
              <a:rPr lang="en-US" sz="2200" dirty="0" err="1" smtClean="0">
                <a:latin typeface="Bahnschrift SemiBold Condensed" pitchFamily="34" charset="0"/>
              </a:rPr>
              <a:t>hadapan-Nya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pengorbanan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rohani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berupa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ucapan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syukur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pujian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Ibr</a:t>
            </a:r>
            <a:r>
              <a:rPr lang="en-US" sz="2200" dirty="0" smtClean="0">
                <a:latin typeface="Bahnschrift SemiBold Condensed" pitchFamily="34" charset="0"/>
              </a:rPr>
              <a:t>. 12:28; </a:t>
            </a:r>
            <a:r>
              <a:rPr lang="en-US" sz="2200" dirty="0" err="1" smtClean="0">
                <a:latin typeface="Bahnschrift SemiBold Condensed" pitchFamily="34" charset="0"/>
              </a:rPr>
              <a:t>Ibr</a:t>
            </a:r>
            <a:r>
              <a:rPr lang="en-US" sz="2200" dirty="0" smtClean="0">
                <a:latin typeface="Bahnschrift SemiBold Condensed" pitchFamily="34" charset="0"/>
              </a:rPr>
              <a:t>. 13:10-16].</a:t>
            </a:r>
            <a:endParaRPr lang="en-US" sz="22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22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/>
          <a:stretch/>
        </p:blipFill>
        <p:spPr bwMode="auto">
          <a:xfrm>
            <a:off x="-22907" y="0"/>
            <a:ext cx="915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620688"/>
            <a:ext cx="6347048" cy="77809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Eras Bold ITC" pitchFamily="34" charset="0"/>
              </a:rPr>
              <a:t/>
            </a:r>
            <a:br>
              <a:rPr lang="en-US" dirty="0" smtClean="0">
                <a:latin typeface="Eras Bold ITC" pitchFamily="34" charset="0"/>
              </a:rPr>
            </a:br>
            <a:r>
              <a:rPr lang="en-US" dirty="0" err="1" smtClean="0">
                <a:latin typeface="Eras Bold ITC" pitchFamily="34" charset="0"/>
              </a:rPr>
              <a:t>Pertanyaan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renungan</a:t>
            </a:r>
            <a:r>
              <a:rPr lang="en-US" dirty="0">
                <a:latin typeface="Eras Bold ITC" pitchFamily="34" charset="0"/>
              </a:rPr>
              <a:t>:   </a:t>
            </a:r>
            <a:br>
              <a:rPr lang="en-US" dirty="0">
                <a:latin typeface="Eras Bold ITC" pitchFamily="34" charset="0"/>
              </a:rPr>
            </a:br>
            <a:endParaRPr lang="en-US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4869160"/>
            <a:ext cx="7139136" cy="1152128"/>
          </a:xfrm>
          <a:solidFill>
            <a:schemeClr val="bg1">
              <a:alpha val="6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Bernard MT Condensed" pitchFamily="18" charset="0"/>
              </a:rPr>
              <a:t>Keputusan</a:t>
            </a:r>
            <a:r>
              <a:rPr lang="en-US" dirty="0" smtClean="0">
                <a:latin typeface="Bernard MT Condensed" pitchFamily="18" charset="0"/>
              </a:rPr>
              <a:t> </a:t>
            </a:r>
            <a:r>
              <a:rPr lang="en-US" dirty="0" err="1" smtClean="0">
                <a:latin typeface="Bernard MT Condensed" pitchFamily="18" charset="0"/>
              </a:rPr>
              <a:t>rohani</a:t>
            </a:r>
            <a:r>
              <a:rPr lang="en-US" dirty="0" smtClean="0">
                <a:latin typeface="Bernard MT Condensed" pitchFamily="18" charset="0"/>
              </a:rPr>
              <a:t> </a:t>
            </a:r>
            <a:r>
              <a:rPr lang="en-US" dirty="0" err="1" smtClean="0">
                <a:latin typeface="Bernard MT Condensed" pitchFamily="18" charset="0"/>
              </a:rPr>
              <a:t>apakah</a:t>
            </a:r>
            <a:r>
              <a:rPr lang="en-US" dirty="0" smtClean="0">
                <a:latin typeface="Bernard MT Condensed" pitchFamily="18" charset="0"/>
              </a:rPr>
              <a:t> yang </a:t>
            </a:r>
            <a:r>
              <a:rPr lang="en-US" dirty="0" err="1" smtClean="0">
                <a:latin typeface="Bernard MT Condensed" pitchFamily="18" charset="0"/>
              </a:rPr>
              <a:t>anda</a:t>
            </a:r>
            <a:r>
              <a:rPr lang="en-US" dirty="0" smtClean="0">
                <a:latin typeface="Bernard MT Condensed" pitchFamily="18" charset="0"/>
              </a:rPr>
              <a:t> </a:t>
            </a:r>
            <a:r>
              <a:rPr lang="en-US" dirty="0" err="1" smtClean="0">
                <a:latin typeface="Bernard MT Condensed" pitchFamily="18" charset="0"/>
              </a:rPr>
              <a:t>buat</a:t>
            </a:r>
            <a:r>
              <a:rPr lang="en-US" dirty="0" smtClean="0">
                <a:latin typeface="Bernard MT Condensed" pitchFamily="18" charset="0"/>
              </a:rPr>
              <a:t> </a:t>
            </a:r>
            <a:r>
              <a:rPr lang="en-US" dirty="0" err="1" smtClean="0">
                <a:latin typeface="Bernard MT Condensed" pitchFamily="18" charset="0"/>
              </a:rPr>
              <a:t>pada</a:t>
            </a:r>
            <a:r>
              <a:rPr lang="en-US" dirty="0" smtClean="0">
                <a:latin typeface="Bernard MT Condensed" pitchFamily="18" charset="0"/>
              </a:rPr>
              <a:t> "</a:t>
            </a:r>
            <a:r>
              <a:rPr lang="en-US" dirty="0" err="1" smtClean="0">
                <a:latin typeface="Bernard MT Condensed" pitchFamily="18" charset="0"/>
              </a:rPr>
              <a:t>hari</a:t>
            </a:r>
            <a:r>
              <a:rPr lang="en-US" dirty="0" smtClean="0">
                <a:latin typeface="Bernard MT Condensed" pitchFamily="18" charset="0"/>
              </a:rPr>
              <a:t> </a:t>
            </a:r>
            <a:r>
              <a:rPr lang="en-US" dirty="0" err="1" smtClean="0">
                <a:latin typeface="Bernard MT Condensed" pitchFamily="18" charset="0"/>
              </a:rPr>
              <a:t>ini</a:t>
            </a:r>
            <a:r>
              <a:rPr lang="en-US" dirty="0" smtClean="0">
                <a:latin typeface="Bernard MT Condensed" pitchFamily="18" charset="0"/>
              </a:rPr>
              <a:t>"?</a:t>
            </a:r>
            <a:endParaRPr lang="en-US" dirty="0">
              <a:latin typeface="Bernard MT Condense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3888" y="2060848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Gill Sans Ultra Bold Condensed" pitchFamily="34" charset="0"/>
              </a:rPr>
              <a:t>Apa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pengalaman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masa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lalu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anda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ketika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anda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menunda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melakukan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apa</a:t>
            </a:r>
            <a:r>
              <a:rPr lang="en-US" sz="2800" dirty="0">
                <a:latin typeface="Gill Sans Ultra Bold Condensed" pitchFamily="34" charset="0"/>
              </a:rPr>
              <a:t> yang </a:t>
            </a:r>
            <a:r>
              <a:rPr lang="en-US" sz="2800" dirty="0" err="1">
                <a:latin typeface="Gill Sans Ultra Bold Condensed" pitchFamily="34" charset="0"/>
              </a:rPr>
              <a:t>anda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tahu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Tuhan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ingin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anda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segera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melakukannya</a:t>
            </a:r>
            <a:r>
              <a:rPr lang="en-US" sz="2800" dirty="0">
                <a:latin typeface="Gill Sans Ultra Bold Condensed" pitchFamily="34" charset="0"/>
              </a:rPr>
              <a:t>?   </a:t>
            </a:r>
          </a:p>
        </p:txBody>
      </p:sp>
    </p:spTree>
    <p:extLst>
      <p:ext uri="{BB962C8B-B14F-4D97-AF65-F5344CB8AC3E}">
        <p14:creationId xmlns:p14="http://schemas.microsoft.com/office/powerpoint/2010/main" val="9200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19268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MEMASUKI PERHENTIANNYA</a:t>
            </a:r>
            <a:r>
              <a:rPr lang="fi-FI" sz="3200" dirty="0" smtClean="0"/>
              <a:t/>
            </a:r>
            <a:br>
              <a:rPr lang="fi-FI" sz="3200" dirty="0" smtClean="0"/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Rabu, 26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6192688" cy="506916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Kata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perhentian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Alkitab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berarti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:   </a:t>
            </a:r>
            <a:endParaRPr lang="en-US" sz="28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Damai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di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tanah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Kanaan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[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Ulangan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3:20].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Tempat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kudus di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mana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tabut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perjanjian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berdiam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[2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Tawarikh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6:41].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Hari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Sabat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mana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Allah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orang Israel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berhenti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pekerjaan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ritannic Bold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Britannic Bol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[</a:t>
            </a:r>
            <a:r>
              <a:rPr lang="en-US" sz="2800" dirty="0" err="1">
                <a:solidFill>
                  <a:schemeClr val="bg1"/>
                </a:solidFill>
                <a:latin typeface="Britannic Bold" pitchFamily="34" charset="0"/>
              </a:rPr>
              <a:t>Keluaran</a:t>
            </a:r>
            <a:r>
              <a:rPr lang="en-US" sz="2800" dirty="0">
                <a:solidFill>
                  <a:schemeClr val="bg1"/>
                </a:solidFill>
                <a:latin typeface="Britannic Bold" pitchFamily="34" charset="0"/>
              </a:rPr>
              <a:t> 20:8-11].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2656958" cy="1959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55" y="1486414"/>
            <a:ext cx="2947472" cy="389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496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Perhentian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Sabat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merayakan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740" y="4337668"/>
            <a:ext cx="6059016" cy="22651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Coolvetica Rg" pitchFamily="34" charset="0"/>
              </a:rPr>
              <a:t>Pekerjaan</a:t>
            </a:r>
            <a:r>
              <a:rPr lang="en-US" dirty="0" smtClean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PENEBUSAN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saat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Tuhan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melepaskan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Israel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perbudakan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Mesir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[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Ulangan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5:12-15] </a:t>
            </a:r>
            <a:r>
              <a:rPr lang="en-US" dirty="0" err="1">
                <a:solidFill>
                  <a:schemeClr val="bg1"/>
                </a:solidFill>
                <a:latin typeface="Coolvetica Rg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melepaskan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perbudakan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dosa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835027"/>
            <a:ext cx="5832648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Pekerjaan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PENCIPTAAN yang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lakukan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atas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bumi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segala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isinya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Kejadian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2:1-3, </a:t>
            </a:r>
            <a:r>
              <a:rPr lang="en-US" sz="3200" dirty="0" err="1">
                <a:solidFill>
                  <a:srgbClr val="002060"/>
                </a:solidFill>
                <a:latin typeface="Gill Sans Ultra Bold Condensed" pitchFamily="34" charset="0"/>
              </a:rPr>
              <a:t>Keluaran</a:t>
            </a:r>
            <a:r>
              <a:rPr lang="en-US" sz="3200" dirty="0">
                <a:solidFill>
                  <a:srgbClr val="002060"/>
                </a:solidFill>
                <a:latin typeface="Gill Sans Ultra Bold Condensed" pitchFamily="34" charset="0"/>
              </a:rPr>
              <a:t> 20:8-11].   </a:t>
            </a:r>
          </a:p>
        </p:txBody>
      </p:sp>
      <p:pic>
        <p:nvPicPr>
          <p:cNvPr id="8196" name="Picture 4" descr="Blog Apologia Kristen.: Yesus: Pencipta atau Ciptaan? Studi ayat Kol 1: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703" y="1971683"/>
            <a:ext cx="2385053" cy="1788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4"/>
          <a:stretch/>
        </p:blipFill>
        <p:spPr bwMode="auto">
          <a:xfrm>
            <a:off x="467544" y="4364714"/>
            <a:ext cx="2160240" cy="215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22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680547"/>
            <a:ext cx="5616624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Eras Bold ITC" pitchFamily="34" charset="0"/>
              </a:rPr>
              <a:t>TUHAN </a:t>
            </a:r>
            <a:r>
              <a:rPr lang="en-US" sz="2800" dirty="0" err="1">
                <a:latin typeface="Eras Bold ITC" pitchFamily="34" charset="0"/>
              </a:rPr>
              <a:t>berhenti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ketika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Dia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telah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mengamankan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kesejahteraan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bagi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umat-Nya</a:t>
            </a:r>
            <a:r>
              <a:rPr lang="en-US" sz="2800" dirty="0">
                <a:latin typeface="Eras Bold ITC" pitchFamily="34" charset="0"/>
              </a:rPr>
              <a:t>, </a:t>
            </a:r>
            <a:r>
              <a:rPr lang="en-US" sz="2800" dirty="0" err="1">
                <a:latin typeface="Eras Bold ITC" pitchFamily="34" charset="0"/>
              </a:rPr>
              <a:t>yaitu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/>
              <a:t>: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Saat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pekerjaan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penciptaan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selesai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saat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penaklukkan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atas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tanah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perjanjian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selesai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umat-Nya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mendiami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negeri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bahkan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membangun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rumah-Nya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[Bait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Suci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]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saat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Israel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memiliki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rumah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diri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mereka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sendiri</a:t>
            </a:r>
            <a:r>
              <a:rPr lang="en-US" sz="2800" dirty="0"/>
              <a:t>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[</a:t>
            </a:r>
            <a:r>
              <a:rPr lang="en-US" sz="2800" dirty="0"/>
              <a:t>1 </a:t>
            </a:r>
            <a:r>
              <a:rPr lang="en-US" sz="2800" dirty="0" smtClean="0"/>
              <a:t>Raja-raja </a:t>
            </a:r>
            <a:r>
              <a:rPr lang="en-US" sz="2800" dirty="0"/>
              <a:t>4:21-25, </a:t>
            </a:r>
            <a:r>
              <a:rPr lang="en-US" sz="2800" dirty="0" err="1"/>
              <a:t>Keluaran</a:t>
            </a:r>
            <a:r>
              <a:rPr lang="en-US" sz="2800" dirty="0"/>
              <a:t> 15:18-21, </a:t>
            </a:r>
            <a:r>
              <a:rPr lang="en-US" sz="2800" dirty="0" err="1"/>
              <a:t>Ulangan</a:t>
            </a:r>
            <a:r>
              <a:rPr lang="en-US" sz="2800" dirty="0"/>
              <a:t> 11:24, 2 Samuel 8:1-14</a:t>
            </a:r>
            <a:r>
              <a:rPr lang="en-US" sz="2800" dirty="0" smtClean="0"/>
              <a:t>].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384376" cy="52322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47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Eras Bold ITC" pitchFamily="34" charset="0"/>
              </a:rPr>
              <a:t>IBRANI 4 : 9</a:t>
            </a:r>
            <a:endParaRPr lang="en-US" sz="48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384884"/>
            <a:ext cx="6984776" cy="208823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Eras Bold ITC" pitchFamily="34" charset="0"/>
              </a:rPr>
              <a:t>“</a:t>
            </a:r>
            <a:r>
              <a:rPr lang="en-US" sz="4000" dirty="0" err="1" smtClean="0">
                <a:latin typeface="Eras Bold ITC" pitchFamily="34" charset="0"/>
              </a:rPr>
              <a:t>Jadi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masih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tersedia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suatu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hari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perhentian</a:t>
            </a:r>
            <a:r>
              <a:rPr lang="en-US" sz="4000" dirty="0" smtClean="0">
                <a:latin typeface="Eras Bold ITC" pitchFamily="34" charset="0"/>
              </a:rPr>
              <a:t>, </a:t>
            </a:r>
            <a:r>
              <a:rPr lang="en-US" sz="4000" dirty="0" err="1" smtClean="0">
                <a:latin typeface="Eras Bold ITC" pitchFamily="34" charset="0"/>
              </a:rPr>
              <a:t>hari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ketujuh</a:t>
            </a:r>
            <a:r>
              <a:rPr lang="en-US" sz="4000" dirty="0" smtClean="0">
                <a:latin typeface="Eras Bold ITC" pitchFamily="34" charset="0"/>
              </a:rPr>
              <a:t>, </a:t>
            </a:r>
            <a:r>
              <a:rPr lang="en-US" sz="4000" dirty="0" err="1" smtClean="0">
                <a:latin typeface="Eras Bold ITC" pitchFamily="34" charset="0"/>
              </a:rPr>
              <a:t>bagi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umat</a:t>
            </a:r>
            <a:r>
              <a:rPr lang="en-US" sz="4000" dirty="0" smtClean="0">
                <a:latin typeface="Eras Bold ITC" pitchFamily="34" charset="0"/>
              </a:rPr>
              <a:t> Allah”</a:t>
            </a:r>
            <a:endParaRPr lang="en-US" sz="4000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20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08720"/>
            <a:ext cx="5050904" cy="5433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Dunia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sekarang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bukanlah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tempat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perhentian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terakhir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DUNIA BARU yang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janjikan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perhentian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terakhir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ciptakan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dunia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baru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ini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setelah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pertentangan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besar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telah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Bold ITC" pitchFamily="34" charset="0"/>
              </a:rPr>
              <a:t>selesai</a:t>
            </a:r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576397" cy="5364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829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latin typeface="Coolvetica Rg" pitchFamily="34" charset="0"/>
              </a:rPr>
              <a:t>Apa</a:t>
            </a:r>
            <a:r>
              <a:rPr lang="en-US" sz="2800" dirty="0">
                <a:latin typeface="Coolvetica Rg" pitchFamily="34" charset="0"/>
              </a:rPr>
              <a:t> kata </a:t>
            </a:r>
            <a:r>
              <a:rPr lang="en-US" sz="2800" dirty="0" err="1">
                <a:latin typeface="Coolvetica Rg" pitchFamily="34" charset="0"/>
              </a:rPr>
              <a:t>Alkitab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tentang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dunia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baru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sebagai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perhentian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terakhir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umat</a:t>
            </a:r>
            <a:r>
              <a:rPr lang="en-US" sz="2800" dirty="0">
                <a:latin typeface="Coolvetica Rg" pitchFamily="34" charset="0"/>
              </a:rPr>
              <a:t> Allah?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384" y="1628800"/>
            <a:ext cx="8003232" cy="4997152"/>
          </a:xfrm>
          <a:solidFill>
            <a:schemeClr val="bg1">
              <a:alpha val="81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adalah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"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kota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direncanakan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dibangun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oleh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Allah" [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11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: 10]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sebagai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tanah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air </a:t>
            </a:r>
            <a:r>
              <a:rPr lang="en-US" sz="2400" dirty="0" err="1">
                <a:solidFill>
                  <a:srgbClr val="002060"/>
                </a:solidFill>
                <a:latin typeface="Gill Sans Ultra Bold Condensed" pitchFamily="34" charset="0"/>
              </a:rPr>
              <a:t>surgawi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Ibrani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ill Sans Ultra Bold Condensed" pitchFamily="34" charset="0"/>
              </a:rPr>
              <a:t>11: 14-16].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Ini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menyiratkan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pemulihan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kekuasaan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"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kemuliaan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kehormatan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" yang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pada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awalnya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diberikan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Tuhan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kepada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manusia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pada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saat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Berlin Sans FB Demi" pitchFamily="34" charset="0"/>
              </a:rPr>
              <a:t>penciptaan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2: 5-8, </a:t>
            </a:r>
            <a:r>
              <a:rPr lang="en-US" sz="2400" dirty="0" err="1" smtClean="0">
                <a:solidFill>
                  <a:srgbClr val="C00000"/>
                </a:solidFill>
                <a:latin typeface="Berlin Sans FB Demi" pitchFamily="34" charset="0"/>
              </a:rPr>
              <a:t>Ibrani</a:t>
            </a:r>
            <a:r>
              <a:rPr lang="en-US" sz="2400" dirty="0" smtClean="0">
                <a:solidFill>
                  <a:srgbClr val="C00000"/>
                </a:solidFill>
                <a:latin typeface="Berlin Sans FB Demi" pitchFamily="34" charset="0"/>
              </a:rPr>
              <a:t> 12:28</a:t>
            </a:r>
            <a:r>
              <a:rPr lang="en-US" sz="2400" dirty="0">
                <a:solidFill>
                  <a:srgbClr val="C00000"/>
                </a:solidFill>
                <a:latin typeface="Berlin Sans FB Demi" pitchFamily="34" charset="0"/>
              </a:rPr>
              <a:t>].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Ini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adalah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perhentian-Nya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Ini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bukan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hanya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negeri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yang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sempurna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di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mana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akan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memiliki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kedamaian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tetapi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hari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Sabat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perhentian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di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negeri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di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mana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takhta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Allah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akan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berada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di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langit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yang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baru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dan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bumi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yang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baru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[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Wahyu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Eras Bold ITC" pitchFamily="34" charset="0"/>
              </a:rPr>
              <a:t> 21].</a:t>
            </a:r>
          </a:p>
        </p:txBody>
      </p:sp>
    </p:spTree>
    <p:extLst>
      <p:ext uri="{BB962C8B-B14F-4D97-AF65-F5344CB8AC3E}">
        <p14:creationId xmlns:p14="http://schemas.microsoft.com/office/powerpoint/2010/main" val="2362395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/>
          <a:stretch/>
        </p:blipFill>
        <p:spPr bwMode="auto">
          <a:xfrm>
            <a:off x="8964" y="0"/>
            <a:ext cx="91350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82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</a:br>
            <a:r>
              <a:rPr lang="en-US" dirty="0" err="1" smtClean="0">
                <a:solidFill>
                  <a:srgbClr val="FFFF00"/>
                </a:solidFill>
                <a:latin typeface="Eras Bold ITC" pitchFamily="34" charset="0"/>
              </a:rPr>
              <a:t>Ibrani</a:t>
            </a:r>
            <a:r>
              <a:rPr lang="en-US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4:9-11</a:t>
            </a:r>
            <a:br>
              <a:rPr lang="en-US" dirty="0">
                <a:solidFill>
                  <a:srgbClr val="FFFF00"/>
                </a:solidFill>
                <a:latin typeface="Eras Bold ITC" pitchFamily="34" charset="0"/>
              </a:rPr>
            </a:br>
            <a:endParaRPr lang="en-US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070" y="1628800"/>
            <a:ext cx="7416824" cy="4525963"/>
          </a:xfr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“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Jadi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masih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tersedia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suatu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hari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perhentian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hari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ketujuh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bagi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umat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Allah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Sebab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barangsiapa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masuk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ke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tempat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perhentian-Nya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sendiri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berhenti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segala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pekerjaannya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sama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seperti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Allah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berhenti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pekerjaan-Nya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Karena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baiklah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berusaha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masuk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ke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dalam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perhentian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supaya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jangan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seorang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pun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jatuh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karena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mengikuti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contoh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ketidaktaatan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juga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.”</a:t>
            </a:r>
            <a:endParaRPr lang="en-US" sz="2800" dirty="0">
              <a:solidFill>
                <a:srgbClr val="00206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76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8640"/>
            <a:ext cx="869978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99" y="41379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SUATU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CICIPAN AWAL AKAN CIPTAAN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BARU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27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Januari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5" y="2348880"/>
            <a:ext cx="4618856" cy="377728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Perayaan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HARI SABAT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membawa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melihat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apa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lakukan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masa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lalu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masa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depan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5"/>
          <a:stretch/>
        </p:blipFill>
        <p:spPr bwMode="auto">
          <a:xfrm>
            <a:off x="4804891" y="2533537"/>
            <a:ext cx="3762112" cy="2780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439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93" y="4941168"/>
            <a:ext cx="6418263" cy="1617043"/>
          </a:xfrm>
          <a:solidFill>
            <a:schemeClr val="bg1">
              <a:alpha val="7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DI 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MASA DEPAN,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yaitu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:  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Janji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Tuhan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peristirahatan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Sabat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] di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Dunia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Baru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[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Yesaya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66:22-23,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Ibrani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4:8-11].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620688"/>
            <a:ext cx="5688632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Di MASA LALU,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yaitu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:   </a:t>
            </a:r>
            <a:endParaRPr lang="en-US" sz="2600" dirty="0" smtClean="0">
              <a:solidFill>
                <a:srgbClr val="C00000"/>
              </a:solidFill>
              <a:latin typeface="Berlin Sans FB Dem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600" dirty="0" err="1" smtClean="0">
                <a:solidFill>
                  <a:srgbClr val="C00000"/>
                </a:solidFill>
                <a:latin typeface="Berlin Sans FB Demi" pitchFamily="34" charset="0"/>
              </a:rPr>
              <a:t>Mengingat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pekerjaan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penciptaan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yang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sempurna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yang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Tuhan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telah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selesaikan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[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Keluaran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20:8-11]. 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 err="1" smtClean="0">
                <a:solidFill>
                  <a:srgbClr val="C00000"/>
                </a:solidFill>
                <a:latin typeface="Berlin Sans FB Demi" pitchFamily="34" charset="0"/>
              </a:rPr>
              <a:t>Mengingat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akan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penebusan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yaitu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kelepasan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Israel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dari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perbudakan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di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Mesir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yang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Tuhan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telah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lakukan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Berlin Sans FB Demi" pitchFamily="34" charset="0"/>
              </a:rPr>
              <a:t>dengan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kuasa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smtClean="0">
                <a:solidFill>
                  <a:srgbClr val="C00000"/>
                </a:solidFill>
                <a:latin typeface="Berlin Sans FB Demi" pitchFamily="34" charset="0"/>
              </a:rPr>
              <a:t>yang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hebat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dasyat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[</a:t>
            </a:r>
            <a:r>
              <a:rPr lang="en-US" sz="2600" dirty="0" err="1">
                <a:solidFill>
                  <a:srgbClr val="C00000"/>
                </a:solidFill>
                <a:latin typeface="Berlin Sans FB Demi" pitchFamily="34" charset="0"/>
              </a:rPr>
              <a:t>Ulangan</a:t>
            </a:r>
            <a:r>
              <a:rPr lang="en-US" sz="2600" dirty="0">
                <a:solidFill>
                  <a:srgbClr val="C00000"/>
                </a:solidFill>
                <a:latin typeface="Berlin Sans FB Demi" pitchFamily="34" charset="0"/>
              </a:rPr>
              <a:t> 5:12-15].</a:t>
            </a:r>
          </a:p>
        </p:txBody>
      </p:sp>
    </p:spTree>
    <p:extLst>
      <p:ext uri="{BB962C8B-B14F-4D97-AF65-F5344CB8AC3E}">
        <p14:creationId xmlns:p14="http://schemas.microsoft.com/office/powerpoint/2010/main" val="3450501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541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err="1">
                <a:latin typeface="Gill Sans Ultra Bold Condensed" pitchFamily="34" charset="0"/>
              </a:rPr>
              <a:t>Saat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kita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memelihara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Hari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Sabat</a:t>
            </a:r>
            <a:r>
              <a:rPr lang="en-US" sz="3200" dirty="0">
                <a:latin typeface="Gill Sans Ultra Bold Condensed" pitchFamily="34" charset="0"/>
              </a:rPr>
              <a:t> di </a:t>
            </a:r>
            <a:r>
              <a:rPr lang="en-US" sz="3200" dirty="0" err="1">
                <a:latin typeface="Gill Sans Ultra Bold Condensed" pitchFamily="34" charset="0"/>
              </a:rPr>
              <a:t>masa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kini</a:t>
            </a:r>
            <a:r>
              <a:rPr lang="en-US" sz="3200" dirty="0">
                <a:latin typeface="Gill Sans Ultra Bold Condensed" pitchFamily="34" charset="0"/>
              </a:rPr>
              <a:t>, </a:t>
            </a:r>
            <a:r>
              <a:rPr lang="en-US" sz="3200" dirty="0" err="1">
                <a:latin typeface="Gill Sans Ultra Bold Condensed" pitchFamily="34" charset="0"/>
              </a:rPr>
              <a:t>Apakah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smtClean="0">
                <a:latin typeface="Gill Sans Ultra Bold Condensed" pitchFamily="34" charset="0"/>
              </a:rPr>
              <a:t>yang </a:t>
            </a:r>
            <a:r>
              <a:rPr lang="en-US" sz="3200" dirty="0" err="1">
                <a:latin typeface="Gill Sans Ultra Bold Condensed" pitchFamily="34" charset="0"/>
              </a:rPr>
              <a:t>kita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perlu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mengerti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tentang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dimensi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pemeliharaan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Sabat</a:t>
            </a:r>
            <a:r>
              <a:rPr lang="en-US" sz="3200" dirty="0">
                <a:latin typeface="Gill Sans Ultra Bold Condensed" pitchFamily="34" charset="0"/>
              </a:rPr>
              <a:t> di </a:t>
            </a:r>
            <a:r>
              <a:rPr lang="en-US" sz="3200" dirty="0" err="1">
                <a:latin typeface="Gill Sans Ultra Bold Condensed" pitchFamily="34" charset="0"/>
              </a:rPr>
              <a:t>masa</a:t>
            </a:r>
            <a:r>
              <a:rPr lang="en-US" sz="3200" dirty="0">
                <a:latin typeface="Gill Sans Ultra Bold Condensed" pitchFamily="34" charset="0"/>
              </a:rPr>
              <a:t> </a:t>
            </a:r>
            <a:r>
              <a:rPr lang="en-US" sz="3200" dirty="0" err="1">
                <a:latin typeface="Gill Sans Ultra Bold Condensed" pitchFamily="34" charset="0"/>
              </a:rPr>
              <a:t>depan</a:t>
            </a:r>
            <a:r>
              <a:rPr lang="en-US" sz="3200" dirty="0">
                <a:latin typeface="Gill Sans Ultra Bold Condensed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75252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</a:rPr>
              <a:t>Setelah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kejatuhan</a:t>
            </a:r>
            <a:r>
              <a:rPr lang="en-US" sz="2800" dirty="0">
                <a:solidFill>
                  <a:schemeClr val="bg1"/>
                </a:solidFill>
              </a:rPr>
              <a:t> Adam </a:t>
            </a:r>
            <a:r>
              <a:rPr lang="en-US" sz="2800" dirty="0" err="1">
                <a:solidFill>
                  <a:schemeClr val="bg1"/>
                </a:solidFill>
              </a:rPr>
              <a:t>dan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Hawa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Hari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Sabat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menyiratkan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janji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suatu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hari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memulihkan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ciptaan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pada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kemuliaan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aslinya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melalui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Mesias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Franklin Gothic Demi Cond" pitchFamily="34" charset="0"/>
              </a:rPr>
              <a:t>Tuhan</a:t>
            </a:r>
            <a:r>
              <a:rPr lang="en-US" sz="2800" dirty="0" smtClean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memerintahkan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merayakan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tindakan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penebusan-Nya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melalui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pemeliharaan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Sabat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karena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Sabat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menunjukkan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puncak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penebusan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ciptaan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ranklin Gothic Demi Cond" pitchFamily="34" charset="0"/>
              </a:rPr>
              <a:t>baru</a:t>
            </a:r>
            <a:r>
              <a:rPr lang="en-US" sz="2800" dirty="0">
                <a:solidFill>
                  <a:schemeClr val="bg1"/>
                </a:solidFill>
                <a:latin typeface="Franklin Gothic Demi Con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Pemeliharaan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Sabat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adalah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antisipasi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surga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dunia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sempurna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9931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1588"/>
            <a:ext cx="93583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363" y="274638"/>
            <a:ext cx="9358313" cy="922114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Beberapa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sumber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dari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tradisi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Yahudi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menyatakan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sebagai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Eras Bold ITC" pitchFamily="34" charset="0"/>
              </a:rPr>
              <a:t>berikut</a:t>
            </a:r>
            <a:r>
              <a:rPr lang="en-US" sz="2800" dirty="0">
                <a:solidFill>
                  <a:srgbClr val="FFFF00"/>
                </a:solidFill>
                <a:latin typeface="Eras Bold ITC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568952" cy="5256584"/>
          </a:xfrm>
          <a:solidFill>
            <a:schemeClr val="bg1">
              <a:alpha val="69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ahnschrift SemiBold Condensed" pitchFamily="34" charset="0"/>
              </a:rPr>
              <a:t>The </a:t>
            </a:r>
            <a:r>
              <a:rPr lang="en-US" dirty="0">
                <a:latin typeface="Bahnschrift SemiBold Condensed" pitchFamily="34" charset="0"/>
              </a:rPr>
              <a:t>Old Testament </a:t>
            </a:r>
            <a:r>
              <a:rPr lang="en-US" dirty="0" err="1">
                <a:latin typeface="Bahnschrift SemiBold Condensed" pitchFamily="34" charset="0"/>
              </a:rPr>
              <a:t>Pseudepigrapha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oleh</a:t>
            </a:r>
            <a:r>
              <a:rPr lang="en-US" dirty="0">
                <a:latin typeface="Bahnschrift SemiBold Condensed" pitchFamily="34" charset="0"/>
              </a:rPr>
              <a:t> James H. </a:t>
            </a:r>
            <a:r>
              <a:rPr lang="en-US" dirty="0" err="1">
                <a:latin typeface="Bahnschrift SemiBold Condensed" pitchFamily="34" charset="0"/>
              </a:rPr>
              <a:t>Charlesworth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hlm</a:t>
            </a:r>
            <a:r>
              <a:rPr lang="en-US" dirty="0">
                <a:latin typeface="Bahnschrift SemiBold Condensed" pitchFamily="34" charset="0"/>
              </a:rPr>
              <a:t>. 18, </a:t>
            </a:r>
            <a:r>
              <a:rPr lang="en-US" dirty="0" err="1">
                <a:latin typeface="Bahnschrift SemiBold Condensed" pitchFamily="34" charset="0"/>
              </a:rPr>
              <a:t>sebuah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karya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dibuat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diantara</a:t>
            </a:r>
            <a:r>
              <a:rPr lang="en-US" dirty="0">
                <a:latin typeface="Bahnschrift SemiBold Condensed" pitchFamily="34" charset="0"/>
              </a:rPr>
              <a:t> 100 SM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200M </a:t>
            </a:r>
            <a:r>
              <a:rPr lang="en-US" dirty="0" err="1">
                <a:latin typeface="Bahnschrift SemiBold Condensed" pitchFamily="34" charset="0"/>
              </a:rPr>
              <a:t>mengatakan</a:t>
            </a:r>
            <a:r>
              <a:rPr lang="en-US" dirty="0">
                <a:latin typeface="Bahnschrift SemiBold Condensed" pitchFamily="34" charset="0"/>
              </a:rPr>
              <a:t>: 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Hari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ketujuh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tanda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kebangkitan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perhentian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dari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zaman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akan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datang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."  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ahnschrift SemiBold Condensed" pitchFamily="34" charset="0"/>
              </a:rPr>
              <a:t>Jacob </a:t>
            </a:r>
            <a:r>
              <a:rPr lang="en-US" dirty="0" err="1">
                <a:latin typeface="Bahnschrift SemiBold Condensed" pitchFamily="34" charset="0"/>
              </a:rPr>
              <a:t>Neusner</a:t>
            </a:r>
            <a:r>
              <a:rPr lang="en-US" dirty="0">
                <a:latin typeface="Bahnschrift SemiBold Condensed" pitchFamily="34" charset="0"/>
              </a:rPr>
              <a:t>, The Mishnah, a New Translation (New Haven: Yale University Press, 1988), </a:t>
            </a:r>
            <a:r>
              <a:rPr lang="en-US" dirty="0" err="1">
                <a:latin typeface="Bahnschrift SemiBold Condensed" pitchFamily="34" charset="0"/>
              </a:rPr>
              <a:t>hlm</a:t>
            </a:r>
            <a:r>
              <a:rPr lang="en-US" dirty="0">
                <a:latin typeface="Bahnschrift SemiBold Condensed" pitchFamily="34" charset="0"/>
              </a:rPr>
              <a:t>. 873. </a:t>
            </a:r>
            <a:r>
              <a:rPr lang="en-US" dirty="0" err="1">
                <a:latin typeface="Bahnschrift SemiBold Condensed" pitchFamily="34" charset="0"/>
              </a:rPr>
              <a:t>Mengatakan</a:t>
            </a:r>
            <a:r>
              <a:rPr lang="en-US" dirty="0">
                <a:latin typeface="Bahnschrift SemiBold Condensed" pitchFamily="34" charset="0"/>
              </a:rPr>
              <a:t>: </a:t>
            </a:r>
            <a:r>
              <a:rPr lang="en-US" dirty="0" err="1">
                <a:latin typeface="Bahnschrift SemiBold Condensed" pitchFamily="34" charset="0"/>
              </a:rPr>
              <a:t>zaman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datang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adalah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"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hari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Eras Bold ITC" pitchFamily="34" charset="0"/>
              </a:rPr>
              <a:t>seluruhnya</a:t>
            </a:r>
            <a:r>
              <a:rPr lang="en-US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merupakan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perhentian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Sabat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Bold ITC" pitchFamily="34" charset="0"/>
              </a:rPr>
              <a:t>selama-lamanya</a:t>
            </a:r>
            <a:r>
              <a:rPr lang="en-US" dirty="0">
                <a:solidFill>
                  <a:srgbClr val="C00000"/>
                </a:solidFill>
                <a:latin typeface="Eras Bold ITC" pitchFamily="34" charset="0"/>
              </a:rPr>
              <a:t>"  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Bahnschrift SemiBold Condensed" pitchFamily="34" charset="0"/>
              </a:rPr>
              <a:t>Theodore </a:t>
            </a:r>
            <a:r>
              <a:rPr lang="en-US" dirty="0">
                <a:latin typeface="Bahnschrift SemiBold Condensed" pitchFamily="34" charset="0"/>
              </a:rPr>
              <a:t>Friedman, "</a:t>
            </a:r>
            <a:r>
              <a:rPr lang="en-US" dirty="0" err="1">
                <a:latin typeface="Bahnschrift SemiBold Condensed" pitchFamily="34" charset="0"/>
              </a:rPr>
              <a:t>Antisipasi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Penebusan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Sabat</a:t>
            </a:r>
            <a:r>
              <a:rPr lang="en-US" dirty="0">
                <a:latin typeface="Bahnschrift SemiBold Condensed" pitchFamily="34" charset="0"/>
              </a:rPr>
              <a:t>," Judaism: A Quarterly Journal, vol. 16, </a:t>
            </a:r>
            <a:r>
              <a:rPr lang="en-US" dirty="0" err="1">
                <a:latin typeface="Bahnschrift SemiBold Condensed" pitchFamily="34" charset="0"/>
              </a:rPr>
              <a:t>hlm</a:t>
            </a:r>
            <a:r>
              <a:rPr lang="en-US" dirty="0">
                <a:latin typeface="Bahnschrift SemiBold Condensed" pitchFamily="34" charset="0"/>
              </a:rPr>
              <a:t>. 443, 444. </a:t>
            </a:r>
            <a:r>
              <a:rPr lang="en-US" dirty="0" err="1">
                <a:latin typeface="Bahnschrift SemiBold Condensed" pitchFamily="34" charset="0"/>
              </a:rPr>
              <a:t>Menuliskan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Othiot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dari</a:t>
            </a:r>
            <a:r>
              <a:rPr lang="en-US" dirty="0">
                <a:latin typeface="Bahnschrift SemiBold Condensed" pitchFamily="34" charset="0"/>
              </a:rPr>
              <a:t> Rabbi </a:t>
            </a:r>
            <a:r>
              <a:rPr lang="en-US" dirty="0" err="1">
                <a:latin typeface="Bahnschrift SemiBold Condensed" pitchFamily="34" charset="0"/>
              </a:rPr>
              <a:t>Akiba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berkata</a:t>
            </a:r>
            <a:r>
              <a:rPr lang="en-US" dirty="0">
                <a:latin typeface="Bahnschrift SemiBold Condensed" pitchFamily="34" charset="0"/>
              </a:rPr>
              <a:t>: "Israel </a:t>
            </a:r>
            <a:r>
              <a:rPr lang="en-US" dirty="0" err="1">
                <a:latin typeface="Bahnschrift SemiBold Condensed" pitchFamily="34" charset="0"/>
              </a:rPr>
              <a:t>berkata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hadapan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Mahakudus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Diberkatilah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Dia</a:t>
            </a:r>
            <a:r>
              <a:rPr lang="en-US" dirty="0">
                <a:latin typeface="Bahnschrift SemiBold Condensed" pitchFamily="34" charset="0"/>
              </a:rPr>
              <a:t>, 'Tuan </a:t>
            </a:r>
            <a:r>
              <a:rPr lang="en-US" dirty="0" err="1">
                <a:latin typeface="Bahnschrift SemiBold Condensed" pitchFamily="34" charset="0"/>
              </a:rPr>
              <a:t>Dunia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jika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mematuhi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perintah-perintah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pahala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apa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dapatkan</a:t>
            </a:r>
            <a:r>
              <a:rPr lang="en-US" dirty="0">
                <a:latin typeface="Bahnschrift SemiBold Condensed" pitchFamily="34" charset="0"/>
              </a:rPr>
              <a:t>?' </a:t>
            </a:r>
            <a:r>
              <a:rPr lang="en-US" dirty="0" err="1">
                <a:latin typeface="Bahnschrift SemiBold Condensed" pitchFamily="34" charset="0"/>
              </a:rPr>
              <a:t>Dia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berkata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kepada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: '</a:t>
            </a:r>
            <a:r>
              <a:rPr lang="en-US" dirty="0" err="1">
                <a:latin typeface="Bahnschrift SemiBold Condensed" pitchFamily="34" charset="0"/>
              </a:rPr>
              <a:t>Dunia</a:t>
            </a:r>
            <a:r>
              <a:rPr lang="en-US" dirty="0">
                <a:latin typeface="Bahnschrift SemiBold Condensed" pitchFamily="34" charset="0"/>
              </a:rPr>
              <a:t> yang </a:t>
            </a:r>
            <a:r>
              <a:rPr lang="en-US" dirty="0" err="1">
                <a:latin typeface="Bahnschrift SemiBold Condensed" pitchFamily="34" charset="0"/>
              </a:rPr>
              <a:t>akan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datang</a:t>
            </a:r>
            <a:r>
              <a:rPr lang="en-US" dirty="0">
                <a:latin typeface="Bahnschrift SemiBold Condensed" pitchFamily="34" charset="0"/>
              </a:rPr>
              <a:t>.'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berkata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kepada-Nya</a:t>
            </a:r>
            <a:r>
              <a:rPr lang="en-US" dirty="0">
                <a:latin typeface="Bahnschrift SemiBold Condensed" pitchFamily="34" charset="0"/>
              </a:rPr>
              <a:t>: '</a:t>
            </a:r>
            <a:r>
              <a:rPr lang="en-US" dirty="0" err="1">
                <a:latin typeface="Bahnschrift SemiBold Condensed" pitchFamily="34" charset="0"/>
              </a:rPr>
              <a:t>Tunjukkan</a:t>
            </a:r>
            <a:r>
              <a:rPr lang="en-US" dirty="0">
                <a:latin typeface="Bahnschrift SemiBold Condensed" pitchFamily="34" charset="0"/>
              </a:rPr>
              <a:t> kami yang </a:t>
            </a:r>
            <a:r>
              <a:rPr lang="en-US" dirty="0" err="1">
                <a:latin typeface="Bahnschrift SemiBold Condensed" pitchFamily="34" charset="0"/>
              </a:rPr>
              <a:t>serupa</a:t>
            </a:r>
            <a:r>
              <a:rPr lang="en-US" dirty="0">
                <a:latin typeface="Bahnschrift SemiBold Condensed" pitchFamily="34" charset="0"/>
              </a:rPr>
              <a:t>.' </a:t>
            </a:r>
            <a:r>
              <a:rPr lang="en-US" dirty="0" err="1">
                <a:latin typeface="Bahnschrift SemiBold Condensed" pitchFamily="34" charset="0"/>
              </a:rPr>
              <a:t>Dia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menunjukkan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hari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Sabat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kepada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mereka</a:t>
            </a:r>
            <a:r>
              <a:rPr lang="en-US" dirty="0">
                <a:latin typeface="Bahnschrift SemiBold Condensed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938942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Bagaimana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cara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memaknai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pemeliharaan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Hari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Sabat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masa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kini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550" y="4221088"/>
            <a:ext cx="6264696" cy="2304256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Berlin Sans FB Demi" pitchFamily="34" charset="0"/>
              </a:rPr>
              <a:t>HARI 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SABAT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adalah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iman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hidup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bersemangat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Sejauh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tindakan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dilakukan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pemeliharaan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Sabat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dapat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merupakan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ekspresi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penuh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keyakinan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bahwa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diselamatkan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oleh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kasih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karunia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melalui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iman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lin Sans FB Demi" pitchFamily="34" charset="0"/>
              </a:rPr>
              <a:t>Yesus</a:t>
            </a:r>
            <a:r>
              <a:rPr lang="en-US" sz="2400" dirty="0">
                <a:solidFill>
                  <a:schemeClr val="bg1"/>
                </a:solidFill>
                <a:latin typeface="Berlin Sans FB Demi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1628800"/>
            <a:ext cx="6120680" cy="23083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Eras Bold ITC" pitchFamily="34" charset="0"/>
              </a:rPr>
              <a:t>HARI SABAT </a:t>
            </a:r>
            <a:r>
              <a:rPr lang="en-US" sz="2400" dirty="0" err="1">
                <a:latin typeface="Eras Bold ITC" pitchFamily="34" charset="0"/>
              </a:rPr>
              <a:t>adalah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untuk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perayaan</a:t>
            </a:r>
            <a:r>
              <a:rPr lang="en-US" sz="2400" dirty="0">
                <a:latin typeface="Eras Bold ITC" pitchFamily="34" charset="0"/>
              </a:rPr>
              <a:t>, </a:t>
            </a:r>
            <a:r>
              <a:rPr lang="en-US" sz="2400" dirty="0" err="1">
                <a:latin typeface="Eras Bold ITC" pitchFamily="34" charset="0"/>
              </a:rPr>
              <a:t>kegembiraan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ucapan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syukur</a:t>
            </a:r>
            <a:r>
              <a:rPr lang="en-US" sz="2400" dirty="0">
                <a:latin typeface="Eras Bold ITC" pitchFamily="34" charset="0"/>
              </a:rPr>
              <a:t>. </a:t>
            </a:r>
            <a:r>
              <a:rPr lang="en-US" sz="2400" dirty="0" err="1">
                <a:latin typeface="Eras Bold ITC" pitchFamily="34" charset="0"/>
              </a:rPr>
              <a:t>Ketika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kita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memelihara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hari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Sabat</a:t>
            </a:r>
            <a:r>
              <a:rPr lang="en-US" sz="2400" dirty="0">
                <a:latin typeface="Eras Bold ITC" pitchFamily="34" charset="0"/>
              </a:rPr>
              <a:t>, </a:t>
            </a:r>
            <a:r>
              <a:rPr lang="en-US" sz="2400" dirty="0" err="1">
                <a:latin typeface="Eras Bold ITC" pitchFamily="34" charset="0"/>
              </a:rPr>
              <a:t>kita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 smtClean="0">
                <a:latin typeface="Eras Bold ITC" pitchFamily="34" charset="0"/>
              </a:rPr>
              <a:t>menunjukkan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bahwa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kita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memercayai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janji-janji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Tuhan</a:t>
            </a:r>
            <a:r>
              <a:rPr lang="en-US" sz="2400" dirty="0">
                <a:latin typeface="Eras Bold ITC" pitchFamily="34" charset="0"/>
              </a:rPr>
              <a:t>, </a:t>
            </a:r>
            <a:r>
              <a:rPr lang="en-US" sz="2400" dirty="0" err="1">
                <a:latin typeface="Eras Bold ITC" pitchFamily="34" charset="0"/>
              </a:rPr>
              <a:t>bahwa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kita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menerima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anugerah-Nya</a:t>
            </a:r>
            <a:r>
              <a:rPr lang="en-US" sz="2400" dirty="0">
                <a:latin typeface="Eras Bold ITC" pitchFamily="34" charset="0"/>
              </a:rPr>
              <a:t>.  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r="8121"/>
          <a:stretch/>
        </p:blipFill>
        <p:spPr bwMode="auto">
          <a:xfrm>
            <a:off x="6372200" y="1844365"/>
            <a:ext cx="2534046" cy="18771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0"/>
          <a:stretch/>
        </p:blipFill>
        <p:spPr bwMode="auto">
          <a:xfrm>
            <a:off x="179512" y="4293096"/>
            <a:ext cx="2371805" cy="21201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45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69591"/>
            <a:ext cx="5338936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2060"/>
                </a:solidFill>
                <a:latin typeface="Britannic Bold" pitchFamily="34" charset="0"/>
              </a:rPr>
              <a:t>PEMELIHARAAN HARI SABAT MERUPAKAN SUATU CICIPAN AWAL AKAN CIPTAAN BARU DI DUNIA BARU.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916832"/>
            <a:ext cx="3377927" cy="3377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02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36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52778" y="5805264"/>
            <a:ext cx="7200799" cy="8640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Perayaan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HARI SABAT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membawa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melihat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apa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lakukan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masa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lalu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masa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Eras Bold ITC" pitchFamily="34" charset="0"/>
              </a:rPr>
              <a:t>depan</a:t>
            </a:r>
            <a:r>
              <a:rPr lang="en-US" sz="24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24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4572" y="2204864"/>
            <a:ext cx="7200798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Gill Sans Ultra Bold Condensed" pitchFamily="34" charset="0"/>
              </a:rPr>
              <a:t>Dalam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perjalanan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ke</a:t>
            </a:r>
            <a:r>
              <a:rPr lang="en-US" sz="2000" dirty="0">
                <a:latin typeface="Gill Sans Ultra Bold Condensed" pitchFamily="34" charset="0"/>
              </a:rPr>
              <a:t> Tanah </a:t>
            </a:r>
            <a:r>
              <a:rPr lang="en-US" sz="2000" dirty="0" err="1">
                <a:latin typeface="Gill Sans Ultra Bold Condensed" pitchFamily="34" charset="0"/>
              </a:rPr>
              <a:t>Perjanjian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surgawi</a:t>
            </a:r>
            <a:r>
              <a:rPr lang="en-US" sz="2000" dirty="0">
                <a:latin typeface="Gill Sans Ultra Bold Condensed" pitchFamily="34" charset="0"/>
              </a:rPr>
              <a:t>, </a:t>
            </a:r>
            <a:r>
              <a:rPr lang="en-US" sz="2000" dirty="0" err="1" smtClean="0">
                <a:latin typeface="Gill Sans Ultra Bold Condensed" pitchFamily="34" charset="0"/>
              </a:rPr>
              <a:t>kita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memiliki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tanggung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jawab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kepada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mereka</a:t>
            </a:r>
            <a:r>
              <a:rPr lang="en-US" sz="2000" dirty="0">
                <a:latin typeface="Gill Sans Ultra Bold Condensed" pitchFamily="34" charset="0"/>
              </a:rPr>
              <a:t> yang </a:t>
            </a:r>
            <a:r>
              <a:rPr lang="en-US" sz="2000" dirty="0" err="1">
                <a:latin typeface="Gill Sans Ultra Bold Condensed" pitchFamily="34" charset="0"/>
              </a:rPr>
              <a:t>berada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dalam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perjalanan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bersama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kita</a:t>
            </a:r>
            <a:r>
              <a:rPr lang="en-US" sz="2000" dirty="0" smtClean="0">
                <a:latin typeface="Gill Sans Ultra Bold Condensed" pitchFamily="34" charset="0"/>
              </a:rPr>
              <a:t>, </a:t>
            </a:r>
            <a:r>
              <a:rPr lang="en-US" sz="2000" dirty="0" err="1" smtClean="0">
                <a:latin typeface="Gill Sans Ultra Bold Condensed" pitchFamily="34" charset="0"/>
              </a:rPr>
              <a:t>untuk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bertumbuh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bersama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dalam</a:t>
            </a:r>
            <a:r>
              <a:rPr lang="en-US" sz="2000" dirty="0" smtClean="0">
                <a:latin typeface="Gill Sans Ultra Bold Condensed" pitchFamily="34" charset="0"/>
              </a:rPr>
              <a:t> IMAN.</a:t>
            </a:r>
            <a:endParaRPr lang="en-US" sz="2000" dirty="0">
              <a:latin typeface="Gill Sans Ultra 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2778" y="1052736"/>
            <a:ext cx="7200799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Penciptaan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penebusan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keduanya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diabadikan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dalam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perintah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Sabat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MEMELIHARA SABAT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merupakan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ekspresi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keselamatan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kuat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hanya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oleh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rlin Sans FB Demi" pitchFamily="34" charset="0"/>
              </a:rPr>
              <a:t>iman</a:t>
            </a:r>
            <a:r>
              <a:rPr lang="en-US" sz="2000" dirty="0">
                <a:solidFill>
                  <a:srgbClr val="002060"/>
                </a:solidFill>
                <a:latin typeface="Berlin Sans FB Demi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44572" y="3428999"/>
            <a:ext cx="7200798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  <a:latin typeface="Eras Bold ITC" pitchFamily="34" charset="0"/>
              </a:rPr>
              <a:t>Tuhan mengundang kita "hari ini" untuk masuk ke </a:t>
            </a:r>
            <a:r>
              <a:rPr lang="fi-FI" sz="2000" dirty="0" smtClean="0">
                <a:solidFill>
                  <a:schemeClr val="bg1"/>
                </a:solidFill>
                <a:latin typeface="Eras Bold ITC" pitchFamily="34" charset="0"/>
              </a:rPr>
              <a:t>dalam perhentian-NYA, dan pada </a:t>
            </a:r>
            <a:r>
              <a:rPr lang="fi-FI" sz="2000" dirty="0">
                <a:solidFill>
                  <a:schemeClr val="bg1"/>
                </a:solidFill>
                <a:latin typeface="Eras Bold ITC" pitchFamily="34" charset="0"/>
              </a:rPr>
              <a:t>hari ini, jika </a:t>
            </a:r>
            <a:r>
              <a:rPr lang="fi-FI" sz="2000" dirty="0" smtClean="0">
                <a:solidFill>
                  <a:schemeClr val="bg1"/>
                </a:solidFill>
                <a:latin typeface="Eras Bold ITC" pitchFamily="34" charset="0"/>
              </a:rPr>
              <a:t>kita </a:t>
            </a:r>
            <a:r>
              <a:rPr lang="fi-FI" sz="2000" dirty="0">
                <a:solidFill>
                  <a:schemeClr val="bg1"/>
                </a:solidFill>
                <a:latin typeface="Eras Bold ITC" pitchFamily="34" charset="0"/>
              </a:rPr>
              <a:t>mendengar suara-Nya, janganlah keraskan </a:t>
            </a:r>
            <a:r>
              <a:rPr lang="fi-FI" sz="2000" dirty="0" smtClean="0">
                <a:solidFill>
                  <a:schemeClr val="bg1"/>
                </a:solidFill>
                <a:latin typeface="Eras Bold ITC" pitchFamily="34" charset="0"/>
              </a:rPr>
              <a:t>hati.</a:t>
            </a:r>
            <a:endParaRPr lang="en-US" sz="20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2778" y="4581128"/>
            <a:ext cx="7200798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Ultra Bold Condensed" pitchFamily="34" charset="0"/>
              </a:rPr>
              <a:t>DUNIA BARU yang </a:t>
            </a:r>
            <a:r>
              <a:rPr lang="en-US" sz="2000" dirty="0" err="1">
                <a:latin typeface="Gill Sans Ultra Bold Condensed" pitchFamily="34" charset="0"/>
              </a:rPr>
              <a:t>Tuhan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janjikan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adalah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perhentian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terakhir</a:t>
            </a:r>
            <a:r>
              <a:rPr lang="en-US" sz="2000" dirty="0" smtClean="0">
                <a:latin typeface="Gill Sans Ultra Bold Condensed" pitchFamily="34" charset="0"/>
              </a:rPr>
              <a:t>, </a:t>
            </a:r>
            <a:r>
              <a:rPr lang="en-US" sz="2000" dirty="0" err="1" smtClean="0">
                <a:latin typeface="Gill Sans Ultra Bold Condensed" pitchFamily="34" charset="0"/>
              </a:rPr>
              <a:t>dimana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 smtClean="0">
                <a:latin typeface="Gill Sans Ultra Bold Condensed" pitchFamily="34" charset="0"/>
              </a:rPr>
              <a:t>Tuhan</a:t>
            </a:r>
            <a:r>
              <a:rPr lang="en-US" sz="2000" dirty="0" smtClean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ciptakan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dunia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baru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ini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setelah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pertentangan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besar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telah</a:t>
            </a:r>
            <a:r>
              <a:rPr lang="en-US" sz="2000" dirty="0">
                <a:latin typeface="Gill Sans Ultra Bold Condensed" pitchFamily="34" charset="0"/>
              </a:rPr>
              <a:t> </a:t>
            </a:r>
            <a:r>
              <a:rPr lang="en-US" sz="2000" dirty="0" err="1">
                <a:latin typeface="Gill Sans Ultra Bold Condensed" pitchFamily="34" charset="0"/>
              </a:rPr>
              <a:t>selesai</a:t>
            </a:r>
            <a:r>
              <a:rPr lang="en-US" sz="2000" dirty="0">
                <a:latin typeface="Gill Sans Ultra 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79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xmlns="" id="{044A1E3E-317A-417A-921B-FA02C56DDF30}"/>
              </a:ext>
            </a:extLst>
          </p:cNvPr>
          <p:cNvSpPr txBox="1"/>
          <p:nvPr/>
        </p:nvSpPr>
        <p:spPr>
          <a:xfrm>
            <a:off x="333221" y="183698"/>
            <a:ext cx="7114745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err="1" smtClean="0">
                <a:latin typeface="Arial Black" pitchFamily="34" charset="0"/>
              </a:rPr>
              <a:t>Perhentian</a:t>
            </a:r>
            <a:r>
              <a:rPr lang="en-US" sz="3200" b="1" dirty="0" smtClean="0">
                <a:latin typeface="Arial Black" pitchFamily="34" charset="0"/>
              </a:rPr>
              <a:t> </a:t>
            </a:r>
            <a:r>
              <a:rPr lang="en-US" sz="3200" b="1" dirty="0" err="1">
                <a:latin typeface="Arial Black" pitchFamily="34" charset="0"/>
              </a:rPr>
              <a:t>adalah</a:t>
            </a:r>
            <a:r>
              <a:rPr lang="en-US" sz="3200" b="1" dirty="0">
                <a:latin typeface="Arial Black" pitchFamily="34" charset="0"/>
              </a:rPr>
              <a:t> </a:t>
            </a:r>
            <a:r>
              <a:rPr lang="en-US" sz="3200" b="1" dirty="0" err="1">
                <a:latin typeface="Arial Black" pitchFamily="34" charset="0"/>
              </a:rPr>
              <a:t>topik</a:t>
            </a:r>
            <a:r>
              <a:rPr lang="en-US" sz="3200" b="1" dirty="0">
                <a:latin typeface="Arial Black" pitchFamily="34" charset="0"/>
              </a:rPr>
              <a:t> </a:t>
            </a:r>
            <a:r>
              <a:rPr lang="en-US" sz="3200" b="1" dirty="0" err="1">
                <a:latin typeface="Arial Black" pitchFamily="34" charset="0"/>
              </a:rPr>
              <a:t>utama</a:t>
            </a:r>
            <a:r>
              <a:rPr lang="en-US" sz="3200" b="1" dirty="0">
                <a:latin typeface="Arial Black" pitchFamily="34" charset="0"/>
              </a:rPr>
              <a:t> </a:t>
            </a:r>
            <a:r>
              <a:rPr lang="en-US" sz="3200" b="1" dirty="0" err="1">
                <a:latin typeface="Arial Black" pitchFamily="34" charset="0"/>
              </a:rPr>
              <a:t>dalam</a:t>
            </a:r>
            <a:r>
              <a:rPr lang="en-US" sz="3200" b="1" dirty="0">
                <a:latin typeface="Arial Black" pitchFamily="34" charset="0"/>
              </a:rPr>
              <a:t> </a:t>
            </a:r>
            <a:r>
              <a:rPr lang="en-US" sz="3200" b="1" dirty="0" err="1">
                <a:latin typeface="Arial Black" pitchFamily="34" charset="0"/>
              </a:rPr>
              <a:t>Ibrani</a:t>
            </a:r>
            <a:r>
              <a:rPr lang="en-US" sz="3200" b="1" dirty="0">
                <a:latin typeface="Arial Black" pitchFamily="34" charset="0"/>
              </a:rPr>
              <a:t> 3 </a:t>
            </a:r>
            <a:r>
              <a:rPr lang="en-US" sz="3200" b="1" dirty="0" err="1">
                <a:latin typeface="Arial Black" pitchFamily="34" charset="0"/>
              </a:rPr>
              <a:t>dan</a:t>
            </a:r>
            <a:r>
              <a:rPr lang="en-US" sz="3200" b="1" dirty="0">
                <a:latin typeface="Arial Black" pitchFamily="34" charset="0"/>
              </a:rPr>
              <a:t> 4.</a:t>
            </a:r>
            <a:endParaRPr lang="es-ES" sz="3200" b="1" dirty="0">
              <a:latin typeface="Arial Black" pitchFamily="34" charset="0"/>
            </a:endParaRPr>
          </a:p>
          <a:p>
            <a:pPr>
              <a:spcBef>
                <a:spcPts val="600"/>
              </a:spcBef>
            </a:pPr>
            <a:endParaRPr lang="en-US" sz="2400" b="1" dirty="0" smtClean="0"/>
          </a:p>
          <a:p>
            <a:pPr>
              <a:spcBef>
                <a:spcPts val="600"/>
              </a:spcBef>
            </a:pP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jenis</a:t>
            </a:r>
            <a:r>
              <a:rPr lang="en-US" sz="2000" b="1" dirty="0"/>
              <a:t> </a:t>
            </a:r>
            <a:r>
              <a:rPr lang="id-ID" sz="2000" b="1" dirty="0" smtClean="0"/>
              <a:t>istirahat </a:t>
            </a:r>
            <a:r>
              <a:rPr lang="en-US" sz="2000" b="1" dirty="0" err="1" smtClean="0"/>
              <a:t>khusus</a:t>
            </a:r>
            <a:r>
              <a:rPr lang="en-US" sz="2000" b="1" dirty="0" smtClean="0"/>
              <a:t> </a:t>
            </a:r>
            <a:r>
              <a:rPr lang="en-US" sz="2000" b="1" dirty="0"/>
              <a:t>yang </a:t>
            </a:r>
            <a:r>
              <a:rPr lang="en-US" sz="2000" b="1" dirty="0" err="1"/>
              <a:t>telah</a:t>
            </a:r>
            <a:r>
              <a:rPr lang="en-US" sz="2000" b="1" dirty="0"/>
              <a:t> </a:t>
            </a:r>
            <a:r>
              <a:rPr lang="en-US" sz="2000" b="1" dirty="0" err="1"/>
              <a:t>ditawarkan</a:t>
            </a:r>
            <a:r>
              <a:rPr lang="en-US" sz="2000" b="1" dirty="0"/>
              <a:t> </a:t>
            </a:r>
            <a:r>
              <a:rPr lang="en-US" sz="2000" b="1" dirty="0" err="1"/>
              <a:t>tetapi</a:t>
            </a:r>
            <a:r>
              <a:rPr lang="en-US" sz="2000" b="1" dirty="0"/>
              <a:t> </a:t>
            </a:r>
            <a:r>
              <a:rPr lang="en-US" sz="2000" b="1" dirty="0" err="1"/>
              <a:t>belum</a:t>
            </a:r>
            <a:r>
              <a:rPr lang="en-US" sz="2000" b="1" dirty="0"/>
              <a:t> </a:t>
            </a:r>
            <a:r>
              <a:rPr lang="en-US" sz="2000" b="1" dirty="0" err="1"/>
              <a:t>tercapai</a:t>
            </a:r>
            <a:r>
              <a:rPr lang="en-US" sz="2000" b="1" dirty="0"/>
              <a:t>. </a:t>
            </a:r>
            <a:r>
              <a:rPr lang="en-US" sz="2000" b="1" dirty="0" err="1"/>
              <a:t>Beberapa</a:t>
            </a:r>
            <a:r>
              <a:rPr lang="en-US" sz="2000" b="1" dirty="0"/>
              <a:t> orang </a:t>
            </a:r>
            <a:r>
              <a:rPr lang="en-US" sz="2000" b="1" dirty="0" err="1"/>
              <a:t>sudah</a:t>
            </a:r>
            <a:r>
              <a:rPr lang="en-US" sz="2000" b="1" dirty="0"/>
              <a:t> </a:t>
            </a:r>
            <a:r>
              <a:rPr lang="en-US" sz="2000" b="1" dirty="0" err="1"/>
              <a:t>menikmatinya</a:t>
            </a:r>
            <a:r>
              <a:rPr lang="en-US" sz="2000" b="1" dirty="0"/>
              <a:t>, </a:t>
            </a:r>
            <a:r>
              <a:rPr lang="en-US" sz="2000" b="1" dirty="0" err="1"/>
              <a:t>tetapi</a:t>
            </a:r>
            <a:r>
              <a:rPr lang="en-US" sz="2000" b="1" dirty="0"/>
              <a:t> </a:t>
            </a:r>
            <a:r>
              <a:rPr lang="en-US" sz="2000" b="1" dirty="0" err="1"/>
              <a:t>sebagian</a:t>
            </a:r>
            <a:r>
              <a:rPr lang="en-US" sz="2000" b="1" dirty="0"/>
              <a:t> </a:t>
            </a:r>
            <a:r>
              <a:rPr lang="en-US" sz="2000" b="1" dirty="0" err="1"/>
              <a:t>besar</a:t>
            </a:r>
            <a:r>
              <a:rPr lang="en-US" sz="2000" b="1" dirty="0"/>
              <a:t> </a:t>
            </a:r>
            <a:r>
              <a:rPr lang="en-US" sz="2000" b="1" dirty="0" err="1"/>
              <a:t>belum</a:t>
            </a:r>
            <a:r>
              <a:rPr lang="en-US" sz="2000" b="1" dirty="0"/>
              <a:t>. </a:t>
            </a:r>
            <a:r>
              <a:rPr lang="en-US" sz="2000" b="1" dirty="0" err="1"/>
              <a:t>Itu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id-ID" sz="2000" b="1" dirty="0" smtClean="0"/>
              <a:t>istirahat </a:t>
            </a:r>
            <a:r>
              <a:rPr lang="en-US" sz="2000" b="1" dirty="0" smtClean="0"/>
              <a:t>yang </a:t>
            </a:r>
            <a:r>
              <a:rPr lang="en-US" sz="2000" b="1" dirty="0" err="1"/>
              <a:t>sama</a:t>
            </a:r>
            <a:r>
              <a:rPr lang="en-US" sz="2000" b="1" dirty="0"/>
              <a:t> </a:t>
            </a:r>
            <a:r>
              <a:rPr lang="en-US" sz="2000" b="1" dirty="0" err="1"/>
              <a:t>seperti</a:t>
            </a:r>
            <a:r>
              <a:rPr lang="en-US" sz="2000" b="1" dirty="0"/>
              <a:t> yang </a:t>
            </a:r>
            <a:r>
              <a:rPr lang="en-US" sz="2000" b="1" dirty="0" err="1"/>
              <a:t>dinikmati</a:t>
            </a:r>
            <a:r>
              <a:rPr lang="en-US" sz="2000" b="1" dirty="0"/>
              <a:t> Adam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Hawa</a:t>
            </a:r>
            <a:r>
              <a:rPr lang="en-US" sz="2000" b="1" dirty="0"/>
              <a:t> </a:t>
            </a:r>
            <a:r>
              <a:rPr lang="en-US" sz="2000" b="1" dirty="0" err="1"/>
              <a:t>setelah</a:t>
            </a:r>
            <a:r>
              <a:rPr lang="en-US" sz="2000" b="1" dirty="0"/>
              <a:t> </a:t>
            </a:r>
            <a:r>
              <a:rPr lang="en-US" sz="2000" b="1" dirty="0" err="1"/>
              <a:t>Penciptaan</a:t>
            </a:r>
            <a:r>
              <a:rPr lang="en-US" sz="2400" b="1" dirty="0"/>
              <a:t>. </a:t>
            </a:r>
            <a:endParaRPr lang="en-US" sz="2400" b="1" dirty="0" smtClean="0"/>
          </a:p>
          <a:p>
            <a:pPr>
              <a:spcBef>
                <a:spcPts val="600"/>
              </a:spcBef>
            </a:pP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" y="3429000"/>
            <a:ext cx="4182178" cy="282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20480" y="357301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Friz Quadrata" pitchFamily="50" charset="0"/>
              </a:rPr>
              <a:t>Kita </a:t>
            </a:r>
            <a:r>
              <a:rPr lang="en-US" sz="2400" b="1" dirty="0" err="1">
                <a:latin typeface="Friz Quadrata" pitchFamily="50" charset="0"/>
              </a:rPr>
              <a:t>akan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menikmati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perhentian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ini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pada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hari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kita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akan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memasuki</a:t>
            </a:r>
            <a:r>
              <a:rPr lang="en-US" sz="2400" b="1" dirty="0">
                <a:latin typeface="Friz Quadrata" pitchFamily="50" charset="0"/>
              </a:rPr>
              <a:t> “</a:t>
            </a:r>
            <a:r>
              <a:rPr lang="en-US" sz="2400" b="1" dirty="0" err="1">
                <a:latin typeface="Friz Quadrata" pitchFamily="50" charset="0"/>
              </a:rPr>
              <a:t>kota</a:t>
            </a:r>
            <a:r>
              <a:rPr lang="en-US" sz="2400" b="1" dirty="0">
                <a:latin typeface="Friz Quadrata" pitchFamily="50" charset="0"/>
              </a:rPr>
              <a:t> yang </a:t>
            </a:r>
            <a:r>
              <a:rPr lang="en-US" sz="2400" b="1" dirty="0" err="1">
                <a:latin typeface="Friz Quadrata" pitchFamily="50" charset="0"/>
              </a:rPr>
              <a:t>mempunyai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dasar</a:t>
            </a:r>
            <a:r>
              <a:rPr lang="en-US" sz="2400" b="1" dirty="0">
                <a:latin typeface="Friz Quadrata" pitchFamily="50" charset="0"/>
              </a:rPr>
              <a:t>, yang </a:t>
            </a:r>
            <a:r>
              <a:rPr lang="en-US" sz="2400" b="1" dirty="0" err="1">
                <a:latin typeface="Friz Quadrata" pitchFamily="50" charset="0"/>
              </a:rPr>
              <a:t>direncanakan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dan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dibangun</a:t>
            </a:r>
            <a:r>
              <a:rPr lang="en-US" sz="2400" b="1" dirty="0">
                <a:latin typeface="Friz Quadrata" pitchFamily="50" charset="0"/>
              </a:rPr>
              <a:t> </a:t>
            </a:r>
            <a:r>
              <a:rPr lang="en-US" sz="2400" b="1" dirty="0" err="1">
                <a:latin typeface="Friz Quadrata" pitchFamily="50" charset="0"/>
              </a:rPr>
              <a:t>oleh</a:t>
            </a:r>
            <a:r>
              <a:rPr lang="en-US" sz="2400" b="1" dirty="0">
                <a:latin typeface="Friz Quadrata" pitchFamily="50" charset="0"/>
              </a:rPr>
              <a:t> Allah.” (</a:t>
            </a:r>
            <a:r>
              <a:rPr lang="en-US" sz="2400" b="1" dirty="0" err="1">
                <a:latin typeface="Friz Quadrata" pitchFamily="50" charset="0"/>
              </a:rPr>
              <a:t>Ibr</a:t>
            </a:r>
            <a:r>
              <a:rPr lang="en-US" sz="2400" b="1" dirty="0">
                <a:latin typeface="Friz Quadrata" pitchFamily="50" charset="0"/>
              </a:rPr>
              <a:t> 11:10)</a:t>
            </a:r>
            <a:endParaRPr lang="es-ES" sz="2400" b="1" dirty="0">
              <a:latin typeface="Friz Quadrat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4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9288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sz="3600" dirty="0" smtClean="0">
                <a:solidFill>
                  <a:srgbClr val="FFFF00"/>
                </a:solidFill>
                <a:latin typeface="Impact" pitchFamily="34" charset="0"/>
              </a:rPr>
              <a:t>TANAH SEBAGAI TEMPAT PERISTIRAHATAN</a:t>
            </a:r>
            <a:r>
              <a:rPr lang="fi-FI" sz="3600" dirty="0" smtClean="0"/>
              <a:t/>
            </a:r>
            <a:br>
              <a:rPr lang="fi-FI" sz="3600" dirty="0" smtClean="0"/>
            </a:br>
            <a:r>
              <a:rPr lang="fi-FI" sz="3100" dirty="0">
                <a:solidFill>
                  <a:schemeClr val="bg1"/>
                </a:solidFill>
                <a:latin typeface="Bernard MT Condensed" pitchFamily="18" charset="0"/>
              </a:rPr>
              <a:t>Minggu, 23 Januari 2022</a:t>
            </a:r>
            <a:r>
              <a:rPr lang="fi-FI" sz="3100" dirty="0" smtClean="0">
                <a:solidFill>
                  <a:schemeClr val="bg1"/>
                </a:solidFill>
                <a:latin typeface="Bernard MT Condensed" pitchFamily="18" charset="0"/>
              </a:rPr>
              <a:t/>
            </a:r>
            <a:br>
              <a:rPr lang="fi-FI" sz="3100" dirty="0" smtClean="0">
                <a:solidFill>
                  <a:schemeClr val="bg1"/>
                </a:solidFill>
                <a:latin typeface="Bernard MT Condensed" pitchFamily="18" charset="0"/>
              </a:rPr>
            </a:br>
            <a:endParaRPr lang="en-US" sz="31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825" y="1772816"/>
            <a:ext cx="8352928" cy="466705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err="1" smtClean="0">
                <a:latin typeface="Britannic Bold" pitchFamily="34" charset="0"/>
              </a:rPr>
              <a:t>Apakah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tujuan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Tuhan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membawa</a:t>
            </a:r>
            <a:r>
              <a:rPr lang="en-US" sz="2200" dirty="0" smtClean="0">
                <a:latin typeface="Britannic Bold" pitchFamily="34" charset="0"/>
              </a:rPr>
              <a:t> Israel </a:t>
            </a:r>
            <a:r>
              <a:rPr lang="en-US" sz="2200" dirty="0" err="1" smtClean="0">
                <a:latin typeface="Britannic Bold" pitchFamily="34" charset="0"/>
              </a:rPr>
              <a:t>keluar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dari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Mesir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memberikan</a:t>
            </a:r>
            <a:r>
              <a:rPr lang="en-US" sz="2200" dirty="0" smtClean="0">
                <a:latin typeface="Britannic Bold" pitchFamily="34" charset="0"/>
              </a:rPr>
              <a:t> Tanah </a:t>
            </a:r>
            <a:r>
              <a:rPr lang="en-US" sz="2200" dirty="0" err="1" smtClean="0">
                <a:latin typeface="Britannic Bold" pitchFamily="34" charset="0"/>
              </a:rPr>
              <a:t>Kanaan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kepada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mereka</a:t>
            </a:r>
            <a:r>
              <a:rPr lang="en-US" sz="2200" dirty="0" smtClean="0">
                <a:latin typeface="Britannic Bold" pitchFamily="34" charset="0"/>
              </a:rPr>
              <a:t>?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Supaya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umat</a:t>
            </a:r>
            <a:r>
              <a:rPr lang="en-US" sz="2200" dirty="0" smtClean="0">
                <a:latin typeface="Bahnschrift SemiBold Condensed" pitchFamily="34" charset="0"/>
              </a:rPr>
              <a:t> Israel </a:t>
            </a:r>
            <a:r>
              <a:rPr lang="en-US" sz="2200" dirty="0" err="1" smtClean="0">
                <a:latin typeface="Bahnschrift SemiBold Condensed" pitchFamily="34" charset="0"/>
              </a:rPr>
              <a:t>bisa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beristirahat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atau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bersabat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Keluaran</a:t>
            </a:r>
            <a:r>
              <a:rPr lang="en-US" sz="2200" dirty="0" smtClean="0">
                <a:latin typeface="Bahnschrift SemiBold Condensed" pitchFamily="34" charset="0"/>
              </a:rPr>
              <a:t> 33:14, </a:t>
            </a:r>
            <a:r>
              <a:rPr lang="en-US" sz="2200" dirty="0" err="1" smtClean="0">
                <a:latin typeface="Bahnschrift SemiBold Condensed" pitchFamily="34" charset="0"/>
              </a:rPr>
              <a:t>Yosua</a:t>
            </a:r>
            <a:r>
              <a:rPr lang="en-US" sz="2200" dirty="0" smtClean="0">
                <a:latin typeface="Bahnschrift SemiBold Condensed" pitchFamily="34" charset="0"/>
              </a:rPr>
              <a:t> 1:13].   </a:t>
            </a:r>
            <a:endParaRPr lang="en-US" sz="22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Tujuan</a:t>
            </a:r>
            <a:r>
              <a:rPr lang="en-US" sz="2200" dirty="0" smtClean="0">
                <a:latin typeface="Bahnschrift SemiBold Condensed" pitchFamily="34" charset="0"/>
              </a:rPr>
              <a:t> Allah </a:t>
            </a:r>
            <a:r>
              <a:rPr lang="en-US" sz="2200" dirty="0" err="1" smtClean="0">
                <a:latin typeface="Bahnschrift SemiBold Condensed" pitchFamily="34" charset="0"/>
              </a:rPr>
              <a:t>memberikan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tanah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itu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Israel </a:t>
            </a:r>
            <a:r>
              <a:rPr lang="en-US" sz="2200" dirty="0" err="1" smtClean="0">
                <a:latin typeface="Bahnschrift SemiBold Condensed" pitchFamily="34" charset="0"/>
              </a:rPr>
              <a:t>bukan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hanya</a:t>
            </a:r>
            <a:r>
              <a:rPr lang="en-US" sz="2200" dirty="0" smtClean="0">
                <a:latin typeface="Bahnschrift SemiBold Condensed" pitchFamily="34" charset="0"/>
              </a:rPr>
              <a:t> agar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memilikinya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sebagaimana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janji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diberikan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Abraham, </a:t>
            </a:r>
            <a:r>
              <a:rPr lang="en-US" sz="2200" dirty="0" err="1" smtClean="0">
                <a:latin typeface="Bahnschrift SemiBold Condensed" pitchFamily="34" charset="0"/>
              </a:rPr>
              <a:t>tetapi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membawa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diri-Nya</a:t>
            </a:r>
            <a:r>
              <a:rPr lang="en-US" sz="2200" dirty="0" smtClean="0">
                <a:latin typeface="Bahnschrift SemiBold Condensed" pitchFamily="34" charset="0"/>
              </a:rPr>
              <a:t> [</a:t>
            </a:r>
            <a:r>
              <a:rPr lang="en-US" sz="2200" dirty="0" err="1" smtClean="0">
                <a:latin typeface="Bahnschrift SemiBold Condensed" pitchFamily="34" charset="0"/>
              </a:rPr>
              <a:t>Keluaran</a:t>
            </a:r>
            <a:r>
              <a:rPr lang="en-US" sz="2200" dirty="0" smtClean="0">
                <a:latin typeface="Bahnschrift SemiBold Condensed" pitchFamily="34" charset="0"/>
              </a:rPr>
              <a:t> 19: 4].    </a:t>
            </a:r>
            <a:endParaRPr lang="en-US" sz="22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ingin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tinggal</a:t>
            </a:r>
            <a:r>
              <a:rPr lang="en-US" sz="2200" dirty="0" smtClean="0">
                <a:latin typeface="Bahnschrift SemiBold Condensed" pitchFamily="34" charset="0"/>
              </a:rPr>
              <a:t> di </a:t>
            </a:r>
            <a:r>
              <a:rPr lang="en-US" sz="2200" dirty="0" err="1" smtClean="0">
                <a:latin typeface="Bahnschrift SemiBold Condensed" pitchFamily="34" charset="0"/>
              </a:rPr>
              <a:t>tanah</a:t>
            </a:r>
            <a:r>
              <a:rPr lang="en-US" sz="2200" dirty="0" smtClean="0">
                <a:latin typeface="Bahnschrift SemiBold Condensed" pitchFamily="34" charset="0"/>
              </a:rPr>
              <a:t> di </a:t>
            </a:r>
            <a:r>
              <a:rPr lang="en-US" sz="2200" dirty="0" err="1" smtClean="0">
                <a:latin typeface="Bahnschrift SemiBold Condensed" pitchFamily="34" charset="0"/>
              </a:rPr>
              <a:t>mana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dapat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menikmati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hubungan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dekat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dengan-Nya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tanpa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hambatan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apa</a:t>
            </a:r>
            <a:r>
              <a:rPr lang="en-US" sz="2200" dirty="0" smtClean="0">
                <a:latin typeface="Bahnschrift SemiBold Condensed" pitchFamily="34" charset="0"/>
              </a:rPr>
              <a:t> pun,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juga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supaya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dapat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menjadi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saksi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bagi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dunia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tentang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siapa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benar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apa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Dia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tawarkan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umat-Nya</a:t>
            </a:r>
            <a:r>
              <a:rPr lang="en-US" sz="2200" dirty="0" smtClean="0">
                <a:latin typeface="Bahnschrift SemiBold Condensed" pitchFamily="34" charset="0"/>
              </a:rPr>
              <a:t>.    </a:t>
            </a:r>
            <a:endParaRPr lang="en-US" sz="22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Seperti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Sabat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penciptaan</a:t>
            </a:r>
            <a:r>
              <a:rPr lang="en-US" sz="2200" dirty="0" smtClean="0">
                <a:latin typeface="Bahnschrift SemiBold Condensed" pitchFamily="34" charset="0"/>
              </a:rPr>
              <a:t>, Tanah </a:t>
            </a:r>
            <a:r>
              <a:rPr lang="en-US" sz="2200" dirty="0" err="1" smtClean="0">
                <a:latin typeface="Bahnschrift SemiBold Condensed" pitchFamily="34" charset="0"/>
              </a:rPr>
              <a:t>Kanaan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adalah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kerangka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memungkinkan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hubungan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dekat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Penebus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mereka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menikmati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kebaikan-Nya</a:t>
            </a:r>
            <a:r>
              <a:rPr lang="en-US" sz="2200" dirty="0" smtClean="0">
                <a:latin typeface="Bahnschrift SemiBold Condensed" pitchFamily="34" charset="0"/>
              </a:rPr>
              <a:t>.</a:t>
            </a:r>
            <a:endParaRPr lang="en-US" sz="22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7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/>
          <a:stretch/>
        </p:blipFill>
        <p:spPr bwMode="auto">
          <a:xfrm>
            <a:off x="0" y="-1"/>
            <a:ext cx="914893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033" y="2996952"/>
            <a:ext cx="7486367" cy="1944216"/>
          </a:xfrm>
          <a:solidFill>
            <a:schemeClr val="bg1">
              <a:alpha val="5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SABAT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Peringatan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PENCIPTAAN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Peringatan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PENEBUSAN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dari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perbudakan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Mesir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Keluaran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20:8-11,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Ulangan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5:12-15].</a:t>
            </a:r>
            <a:endParaRPr lang="en-US" sz="28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6033" y="620688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Ulangan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12:1-14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menjelaskan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bahwa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umat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Israel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memasuki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perhentian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bukan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hanya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saat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memasuki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negeri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tetapi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saat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mereka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membersihkan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negeri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penyembahan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berhala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05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284984"/>
            <a:ext cx="6635080" cy="3168352"/>
          </a:xfrm>
          <a:solidFill>
            <a:schemeClr val="bg1">
              <a:alpha val="37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Gill Sans Ultra Bold Condensed" pitchFamily="34" charset="0"/>
              </a:rPr>
              <a:t>Dengan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demikian</a:t>
            </a:r>
            <a:r>
              <a:rPr lang="en-US" sz="2400" dirty="0" smtClean="0">
                <a:latin typeface="Gill Sans Ultra Bold Condensed" pitchFamily="34" charset="0"/>
              </a:rPr>
              <a:t>:</a:t>
            </a:r>
          </a:p>
          <a:p>
            <a:r>
              <a:rPr lang="en-US" sz="2400" dirty="0" smtClean="0">
                <a:latin typeface="Gill Sans Ultra Bold Condensed" pitchFamily="34" charset="0"/>
              </a:rPr>
              <a:t>MEMELIHARA SABAT </a:t>
            </a:r>
            <a:r>
              <a:rPr lang="en-US" sz="2400" dirty="0" err="1" smtClean="0">
                <a:latin typeface="Gill Sans Ultra Bold Condensed" pitchFamily="34" charset="0"/>
              </a:rPr>
              <a:t>adalah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ekspresi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keselamatan</a:t>
            </a:r>
            <a:r>
              <a:rPr lang="en-US" sz="2400" dirty="0" smtClean="0">
                <a:latin typeface="Gill Sans Ultra Bold Condensed" pitchFamily="34" charset="0"/>
              </a:rPr>
              <a:t> yang </a:t>
            </a:r>
            <a:r>
              <a:rPr lang="en-US" sz="2400" dirty="0" err="1" smtClean="0">
                <a:latin typeface="Gill Sans Ultra Bold Condensed" pitchFamily="34" charset="0"/>
              </a:rPr>
              <a:t>kuat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hanya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oleh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iman</a:t>
            </a:r>
            <a:r>
              <a:rPr lang="en-US" sz="2400" dirty="0" smtClean="0">
                <a:latin typeface="Gill Sans Ultra Bold Condensed" pitchFamily="34" charset="0"/>
              </a:rPr>
              <a:t>.</a:t>
            </a:r>
          </a:p>
          <a:p>
            <a:r>
              <a:rPr lang="en-US" sz="2400" dirty="0" smtClean="0">
                <a:latin typeface="Gill Sans Ultra Bold Condensed" pitchFamily="34" charset="0"/>
              </a:rPr>
              <a:t>MEMELIHARA SABAT </a:t>
            </a:r>
            <a:r>
              <a:rPr lang="en-US" sz="2400" dirty="0" err="1" smtClean="0">
                <a:latin typeface="Gill Sans Ultra Bold Condensed" pitchFamily="34" charset="0"/>
              </a:rPr>
              <a:t>membantu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kita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memahami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ketergantungan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kita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sepenuhnya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kepada</a:t>
            </a:r>
            <a:r>
              <a:rPr lang="en-US" sz="2400" dirty="0" smtClean="0">
                <a:latin typeface="Gill Sans Ultra Bold Condensed" pitchFamily="34" charset="0"/>
              </a:rPr>
              <a:t> TUHAN, </a:t>
            </a:r>
            <a:r>
              <a:rPr lang="en-US" sz="2400" dirty="0" err="1" smtClean="0">
                <a:latin typeface="Gill Sans Ultra Bold Condensed" pitchFamily="34" charset="0"/>
              </a:rPr>
              <a:t>bukan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hanya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untuk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keberadaan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kita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tetapi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juga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untuk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keselamatan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kita</a:t>
            </a:r>
            <a:r>
              <a:rPr lang="en-US" sz="2400" dirty="0" smtClean="0">
                <a:latin typeface="Gill Sans Ultra Bold Condensed" pitchFamily="34" charset="0"/>
              </a:rPr>
              <a:t>.</a:t>
            </a:r>
            <a:endParaRPr lang="en-US" sz="2400" dirty="0">
              <a:latin typeface="Gill Sans Ultra Bold Condens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404664"/>
            <a:ext cx="6048672" cy="267765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Penciptaan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penebusan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keduanya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diabadikan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dalam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perintah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Sabat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Sama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seperti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tidak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menciptakan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diri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sendiri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tidak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dapat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menebus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diri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sendiri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pekerjaan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hanya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bisa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dilakukan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oleh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95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rgbClr val="FFFF00"/>
                </a:solidFill>
                <a:latin typeface="Impact" pitchFamily="34" charset="0"/>
              </a:rPr>
              <a:t>KARENA KETIDAKPERCAYAAN</a:t>
            </a:r>
            <a:r>
              <a:rPr lang="fi-FI" sz="3200" dirty="0"/>
              <a:t/>
            </a:r>
            <a:br>
              <a:rPr lang="fi-FI" sz="3200" dirty="0"/>
            </a:br>
            <a:r>
              <a:rPr lang="fi-FI" sz="2800" dirty="0">
                <a:solidFill>
                  <a:schemeClr val="bg1"/>
                </a:solidFill>
                <a:latin typeface="Bernard MT Condensed" pitchFamily="18" charset="0"/>
              </a:rPr>
              <a:t>Senin, 24 Januari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64" y="1492602"/>
            <a:ext cx="6911448" cy="4816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Gill Sans Ultra Bold Condensed" pitchFamily="34" charset="0"/>
              </a:rPr>
              <a:t>Ibrani</a:t>
            </a:r>
            <a:r>
              <a:rPr lang="en-US" sz="2400" dirty="0" smtClean="0">
                <a:latin typeface="Gill Sans Ultra Bold Condensed" pitchFamily="34" charset="0"/>
              </a:rPr>
              <a:t> 3:16-19 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Bold Condensed" pitchFamily="34" charset="0"/>
              </a:rPr>
              <a:t>16 </a:t>
            </a:r>
            <a:r>
              <a:rPr lang="en-US" sz="2400" dirty="0" err="1" smtClean="0">
                <a:latin typeface="Bahnschrift SemiBold Condensed" pitchFamily="34" charset="0"/>
              </a:rPr>
              <a:t>Siapakah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membangkitkan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amarah</a:t>
            </a:r>
            <a:r>
              <a:rPr lang="en-US" sz="2400" dirty="0" smtClean="0">
                <a:latin typeface="Bahnschrift SemiBold Condensed" pitchFamily="34" charset="0"/>
              </a:rPr>
              <a:t> Allah, </a:t>
            </a:r>
            <a:r>
              <a:rPr lang="en-US" sz="2400" dirty="0" err="1" smtClean="0">
                <a:latin typeface="Bahnschrift SemiBold Condensed" pitchFamily="34" charset="0"/>
              </a:rPr>
              <a:t>sekalipun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mendengar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suara-Nya</a:t>
            </a:r>
            <a:r>
              <a:rPr lang="en-US" sz="2400" dirty="0" smtClean="0">
                <a:latin typeface="Bahnschrift SemiBold Condensed" pitchFamily="34" charset="0"/>
              </a:rPr>
              <a:t>? </a:t>
            </a:r>
            <a:r>
              <a:rPr lang="en-US" sz="2400" dirty="0" err="1" smtClean="0">
                <a:latin typeface="Bahnschrift SemiBold Condensed" pitchFamily="34" charset="0"/>
              </a:rPr>
              <a:t>Bukankah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semua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keluar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Mesir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bawah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pimpinan</a:t>
            </a:r>
            <a:r>
              <a:rPr lang="en-US" sz="2400" dirty="0" smtClean="0">
                <a:latin typeface="Bahnschrift SemiBold Condensed" pitchFamily="34" charset="0"/>
              </a:rPr>
              <a:t> Musa?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Bold Condensed" pitchFamily="34" charset="0"/>
              </a:rPr>
              <a:t>17 Dan </a:t>
            </a:r>
            <a:r>
              <a:rPr lang="en-US" sz="2400" dirty="0" err="1" smtClean="0">
                <a:latin typeface="Bahnschrift SemiBold Condensed" pitchFamily="34" charset="0"/>
              </a:rPr>
              <a:t>siapakah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murkai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empat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puluh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tahun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lamanya</a:t>
            </a:r>
            <a:r>
              <a:rPr lang="en-US" sz="2400" dirty="0" smtClean="0">
                <a:latin typeface="Bahnschrift SemiBold Condensed" pitchFamily="34" charset="0"/>
              </a:rPr>
              <a:t>? </a:t>
            </a:r>
            <a:r>
              <a:rPr lang="en-US" sz="2400" dirty="0" err="1" smtClean="0">
                <a:latin typeface="Bahnschrift SemiBold Condensed" pitchFamily="34" charset="0"/>
              </a:rPr>
              <a:t>Bukankah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berbuat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mayatnya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bergelimpangan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padang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gurun</a:t>
            </a:r>
            <a:r>
              <a:rPr lang="en-US" sz="2400" dirty="0" smtClean="0">
                <a:latin typeface="Bahnschrift SemiBold Condensed" pitchFamily="34" charset="0"/>
              </a:rPr>
              <a:t>?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Bold Condensed" pitchFamily="34" charset="0"/>
              </a:rPr>
              <a:t>18 Dan </a:t>
            </a:r>
            <a:r>
              <a:rPr lang="en-US" sz="2400" dirty="0" err="1" smtClean="0">
                <a:latin typeface="Bahnschrift SemiBold Condensed" pitchFamily="34" charset="0"/>
              </a:rPr>
              <a:t>siapakah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sumpahi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takkan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masuk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tempat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perhentian-Nya</a:t>
            </a:r>
            <a:r>
              <a:rPr lang="en-US" sz="2400" dirty="0" smtClean="0">
                <a:latin typeface="Bahnschrift SemiBold Condensed" pitchFamily="34" charset="0"/>
              </a:rPr>
              <a:t>? </a:t>
            </a:r>
            <a:r>
              <a:rPr lang="en-US" sz="2400" dirty="0" err="1" smtClean="0">
                <a:latin typeface="Bahnschrift SemiBold Condensed" pitchFamily="34" charset="0"/>
              </a:rPr>
              <a:t>Bukankah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taat</a:t>
            </a:r>
            <a:r>
              <a:rPr lang="en-US" sz="2400" dirty="0" smtClean="0">
                <a:latin typeface="Bahnschrift SemiBold Condensed" pitchFamily="34" charset="0"/>
              </a:rPr>
              <a:t>?</a:t>
            </a:r>
          </a:p>
          <a:p>
            <a:pPr marL="0" indent="0">
              <a:buNone/>
            </a:pPr>
            <a:r>
              <a:rPr lang="en-US" sz="2400" dirty="0" smtClean="0">
                <a:latin typeface="Bahnschrift SemiBold Condensed" pitchFamily="34" charset="0"/>
              </a:rPr>
              <a:t>19 </a:t>
            </a:r>
            <a:r>
              <a:rPr lang="en-US" sz="2400" dirty="0" err="1" smtClean="0">
                <a:latin typeface="Bahnschrift SemiBold Condensed" pitchFamily="34" charset="0"/>
              </a:rPr>
              <a:t>Demikianlah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kita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lihat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masuk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oleh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ketidakpercayaan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41" y="1916832"/>
            <a:ext cx="2418862" cy="275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64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Ketika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bangsa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Israel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tiba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Kadesh-Barnea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, 12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pengintai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diutus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ke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tanah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Perjanjian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mengamati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negeri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hasilnya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4293096"/>
            <a:ext cx="6122105" cy="25649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Laporan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2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pengintai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Kaleb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Yosua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]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setuju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tanahnya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bagus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memperdebatkan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fakta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orang-orang di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sana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kuat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kota-kota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berbenteng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Tetapi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mengatakan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Allah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menyertai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Dia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membawa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ke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tanah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itu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Bilangan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14:7-9].</a:t>
            </a:r>
            <a:endParaRPr lang="en-US" sz="24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772816"/>
            <a:ext cx="684076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Laporan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pengintai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mengatakan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tanahnya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bagus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tetapi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memperingatkan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penduduknya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kuat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kota-kota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itu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berbenteng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tidak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akan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dapat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menaklukkannya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"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menyampaikan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kepada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orang Israel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kabar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busuk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tentang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negeri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" 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Kanaan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[</a:t>
            </a:r>
            <a:r>
              <a:rPr lang="en-US" sz="2400" dirty="0" err="1">
                <a:solidFill>
                  <a:srgbClr val="002060"/>
                </a:solidFill>
                <a:latin typeface="Coolvetica Rg" pitchFamily="34" charset="0"/>
              </a:rPr>
              <a:t>Bilangan</a:t>
            </a:r>
            <a:r>
              <a:rPr lang="en-US" sz="2400" dirty="0">
                <a:solidFill>
                  <a:srgbClr val="002060"/>
                </a:solidFill>
                <a:latin typeface="Coolvetica Rg" pitchFamily="34" charset="0"/>
              </a:rPr>
              <a:t> 13:32].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03" y="1905237"/>
            <a:ext cx="1673101" cy="2043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r="26840"/>
          <a:stretch/>
        </p:blipFill>
        <p:spPr bwMode="auto">
          <a:xfrm>
            <a:off x="270605" y="4509120"/>
            <a:ext cx="2589063" cy="21797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4177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latin typeface="Gill Sans Ultra Bold Condensed" pitchFamily="34" charset="0"/>
              </a:rPr>
              <a:t>Laporan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siapa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yg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dipercayai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oleh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mayoritas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bangsa</a:t>
            </a:r>
            <a:r>
              <a:rPr lang="en-US" sz="2800" dirty="0" smtClean="0">
                <a:latin typeface="Gill Sans Ultra Bold Condensed" pitchFamily="34" charset="0"/>
              </a:rPr>
              <a:t> Israel?</a:t>
            </a:r>
            <a:endParaRPr lang="en-US" sz="28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352" y="5013176"/>
            <a:ext cx="8579296" cy="158417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Sungguh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ironi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generasi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melihat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pertunjukan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kuasa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Allah yang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begitu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dahsyat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simbol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ketidaksetiaan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Nehemia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9: 15-17,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Mazmur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106:24-26, 1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Korintus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10:5-10].</a:t>
            </a:r>
            <a:endParaRPr lang="en-US" sz="24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412776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 SemiBold Condensed" pitchFamily="34" charset="0"/>
              </a:rPr>
              <a:t>Kenyataannya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mempercayai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laporan</a:t>
            </a:r>
            <a:r>
              <a:rPr lang="en-US" sz="2400" dirty="0">
                <a:latin typeface="Bahnschrift SemiBold Condensed" pitchFamily="34" charset="0"/>
              </a:rPr>
              <a:t> 10 </a:t>
            </a:r>
            <a:r>
              <a:rPr lang="en-US" sz="2400" dirty="0" err="1">
                <a:latin typeface="Bahnschrift SemiBold Condensed" pitchFamily="34" charset="0"/>
              </a:rPr>
              <a:t>pengintai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Mereka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ini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adalah</a:t>
            </a:r>
            <a:r>
              <a:rPr lang="en-US" sz="2400" dirty="0">
                <a:latin typeface="Bahnschrift SemiBold Condensed" pitchFamily="34" charset="0"/>
              </a:rPr>
              <a:t> orang-orang yang </a:t>
            </a:r>
            <a:r>
              <a:rPr lang="en-US" sz="2400" dirty="0" err="1">
                <a:latin typeface="Bahnschrift SemiBold Condensed" pitchFamily="34" charset="0"/>
              </a:rPr>
              <a:t>melihat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bagaimana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Tuhan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menghancurkan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Mesir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melalui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tulah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Keluaran</a:t>
            </a:r>
            <a:r>
              <a:rPr lang="en-US" sz="2400" dirty="0">
                <a:latin typeface="Bahnschrift SemiBold Condensed" pitchFamily="34" charset="0"/>
              </a:rPr>
              <a:t> 7-12], </a:t>
            </a:r>
            <a:r>
              <a:rPr lang="en-US" sz="2400" dirty="0" err="1">
                <a:latin typeface="Bahnschrift SemiBold Condensed" pitchFamily="34" charset="0"/>
              </a:rPr>
              <a:t>memusnahkan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tentara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Firaun</a:t>
            </a:r>
            <a:r>
              <a:rPr lang="en-US" sz="2400" dirty="0">
                <a:latin typeface="Bahnschrift SemiBold Condensed" pitchFamily="34" charset="0"/>
              </a:rPr>
              <a:t> di </a:t>
            </a:r>
            <a:r>
              <a:rPr lang="en-US" sz="2400" dirty="0" err="1">
                <a:latin typeface="Bahnschrift SemiBold Condensed" pitchFamily="34" charset="0"/>
              </a:rPr>
              <a:t>Laut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Merah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Keluaran</a:t>
            </a:r>
            <a:r>
              <a:rPr lang="en-US" sz="2400" dirty="0">
                <a:latin typeface="Bahnschrift SemiBold Condensed" pitchFamily="34" charset="0"/>
              </a:rPr>
              <a:t> 14], </a:t>
            </a:r>
            <a:r>
              <a:rPr lang="en-US" sz="2400" dirty="0" err="1">
                <a:latin typeface="Bahnschrift SemiBold Condensed" pitchFamily="34" charset="0"/>
              </a:rPr>
              <a:t>menyediakan</a:t>
            </a:r>
            <a:r>
              <a:rPr lang="en-US" sz="2400" dirty="0">
                <a:latin typeface="Bahnschrift SemiBold Condensed" pitchFamily="34" charset="0"/>
              </a:rPr>
              <a:t> roti </a:t>
            </a:r>
            <a:r>
              <a:rPr lang="en-US" sz="2400" dirty="0" err="1">
                <a:latin typeface="Bahnschrift SemiBold Condensed" pitchFamily="34" charset="0"/>
              </a:rPr>
              <a:t>dari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surga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Keluaran</a:t>
            </a:r>
            <a:r>
              <a:rPr lang="en-US" sz="2400" dirty="0">
                <a:latin typeface="Bahnschrift SemiBold Condensed" pitchFamily="34" charset="0"/>
              </a:rPr>
              <a:t> 16]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air </a:t>
            </a:r>
            <a:r>
              <a:rPr lang="en-US" sz="2400" dirty="0" err="1">
                <a:latin typeface="Bahnschrift SemiBold Condensed" pitchFamily="34" charset="0"/>
              </a:rPr>
              <a:t>dari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batu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Keluaran</a:t>
            </a:r>
            <a:r>
              <a:rPr lang="en-US" sz="2400" dirty="0">
                <a:latin typeface="Bahnschrift SemiBold Condensed" pitchFamily="34" charset="0"/>
              </a:rPr>
              <a:t> 17], </a:t>
            </a:r>
            <a:r>
              <a:rPr lang="en-US" sz="2400" dirty="0" err="1">
                <a:latin typeface="Bahnschrift SemiBold Condensed" pitchFamily="34" charset="0"/>
              </a:rPr>
              <a:t>juga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sebagai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manifestasi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kehadiran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bimbingan-Nya</a:t>
            </a:r>
            <a:r>
              <a:rPr lang="en-US" sz="2400" dirty="0">
                <a:latin typeface="Bahnschrift SemiBold Condensed" pitchFamily="34" charset="0"/>
              </a:rPr>
              <a:t> yang </a:t>
            </a:r>
            <a:r>
              <a:rPr lang="en-US" sz="2400" dirty="0" err="1">
                <a:latin typeface="Bahnschrift SemiBold Condensed" pitchFamily="34" charset="0"/>
              </a:rPr>
              <a:t>berkelanjutan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melalui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awan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tiang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api</a:t>
            </a:r>
            <a:r>
              <a:rPr lang="en-US" sz="2400" dirty="0">
                <a:latin typeface="Bahnschrift SemiBold Condensed" pitchFamily="34" charset="0"/>
              </a:rPr>
              <a:t> [</a:t>
            </a:r>
            <a:r>
              <a:rPr lang="en-US" sz="2400" dirty="0" err="1">
                <a:latin typeface="Bahnschrift SemiBold Condensed" pitchFamily="34" charset="0"/>
              </a:rPr>
              <a:t>Keluaran</a:t>
            </a:r>
            <a:r>
              <a:rPr lang="en-US" sz="2400" dirty="0">
                <a:latin typeface="Bahnschrift SemiBold Condensed" pitchFamily="34" charset="0"/>
              </a:rPr>
              <a:t> 40: 36-38]--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gagal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percaya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kepada-Nya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Gill Sans Ultra Bold Condensed" pitchFamily="34" charset="0"/>
              </a:rPr>
              <a:t>sekarang</a:t>
            </a:r>
            <a:r>
              <a:rPr lang="en-US" sz="24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45" y="1428622"/>
            <a:ext cx="2320333" cy="2617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265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2150</Words>
  <Application>Microsoft Office PowerPoint</Application>
  <PresentationFormat>On-screen Show (4:3)</PresentationFormat>
  <Paragraphs>99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PEMBERI PERHENTIAN</vt:lpstr>
      <vt:lpstr>IBRANI 4 : 9</vt:lpstr>
      <vt:lpstr>PowerPoint Presentation</vt:lpstr>
      <vt:lpstr> TANAH SEBAGAI TEMPAT PERISTIRAHATAN Minggu, 23 Januari 2022 </vt:lpstr>
      <vt:lpstr>PowerPoint Presentation</vt:lpstr>
      <vt:lpstr>PowerPoint Presentation</vt:lpstr>
      <vt:lpstr>KARENA KETIDAKPERCAYAAN Senin, 24 Januari 2022</vt:lpstr>
      <vt:lpstr>Ketika bangsa Israel tiba di Kadesh-Barnea, 12 pengintai diutus ke tanah Perjanjian untuk mengamati negeri itu, hasilnya:</vt:lpstr>
      <vt:lpstr>Laporan siapa yg dipercayai oleh mayoritas bangsa Israel?</vt:lpstr>
      <vt:lpstr>PowerPoint Presentation</vt:lpstr>
      <vt:lpstr>Rasul Paulus menasihati orang Ibrani agar mereka saling memberikan pengaruh yang baik dengan cara :</vt:lpstr>
      <vt:lpstr>PowerPoint Presentation</vt:lpstr>
      <vt:lpstr> HARI INI, JIKA KAMU MENDENGAR SUARA-NYA Selasa, 25 Januari 2022 </vt:lpstr>
      <vt:lpstr>PowerPoint Presentation</vt:lpstr>
      <vt:lpstr>Apakah makna dari kalimat undangan "HARI INI"?</vt:lpstr>
      <vt:lpstr> Pertanyaan renungan:    </vt:lpstr>
      <vt:lpstr>MEMASUKI PERHENTIANNYA Rabu, 26 Januari 2022</vt:lpstr>
      <vt:lpstr>Perhentian Sabat adalah merayakan:</vt:lpstr>
      <vt:lpstr>PowerPoint Presentation</vt:lpstr>
      <vt:lpstr>PowerPoint Presentation</vt:lpstr>
      <vt:lpstr>Apa kata Alkitab tentang dunia baru sebagai perhentian terakhir umat Allah?</vt:lpstr>
      <vt:lpstr> Ibrani 4:9-11 </vt:lpstr>
      <vt:lpstr>SUATU CICIPAN AWAL AKAN CIPTAAN BARU Kamis, 27 Januari 2022</vt:lpstr>
      <vt:lpstr>PowerPoint Presentation</vt:lpstr>
      <vt:lpstr>Saat kita memelihara Hari Sabat di masa kini, Apakah yang kita perlu mengerti tentang dimensi pemeliharaan Sabat di masa depan?</vt:lpstr>
      <vt:lpstr>Beberapa sumber dari tradisi Yahudi menyatakan sebagai berikut :</vt:lpstr>
      <vt:lpstr>Bagaimana cara kita memaknai pemeliharaan  Hari Sabat di masa kini?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26</cp:revision>
  <dcterms:created xsi:type="dcterms:W3CDTF">2022-01-25T10:32:28Z</dcterms:created>
  <dcterms:modified xsi:type="dcterms:W3CDTF">2022-01-28T03:03:31Z</dcterms:modified>
</cp:coreProperties>
</file>