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7" r:id="rId21"/>
    <p:sldId id="276" r:id="rId22"/>
    <p:sldId id="278" r:id="rId23"/>
    <p:sldId id="275" r:id="rId24"/>
    <p:sldId id="279" r:id="rId25"/>
    <p:sldId id="280" r:id="rId26"/>
    <p:sldId id="281" r:id="rId27"/>
    <p:sldId id="282" r:id="rId28"/>
    <p:sldId id="27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653"/>
    <a:srgbClr val="513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9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6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408E4B3-7A4A-4449-A2C9-AA882FD3FE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45302" y="1122947"/>
            <a:ext cx="6698699" cy="4684295"/>
          </a:xfrm>
          <a:custGeom>
            <a:avLst/>
            <a:gdLst>
              <a:gd name="connsiteX0" fmla="*/ 0 w 8931599"/>
              <a:gd name="connsiteY0" fmla="*/ 0 h 4684295"/>
              <a:gd name="connsiteX1" fmla="*/ 8931599 w 8931599"/>
              <a:gd name="connsiteY1" fmla="*/ 0 h 4684295"/>
              <a:gd name="connsiteX2" fmla="*/ 8931599 w 8931599"/>
              <a:gd name="connsiteY2" fmla="*/ 4684295 h 4684295"/>
              <a:gd name="connsiteX3" fmla="*/ 3171998 w 8931599"/>
              <a:gd name="connsiteY3" fmla="*/ 4684295 h 468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1599" h="4684295">
                <a:moveTo>
                  <a:pt x="0" y="0"/>
                </a:moveTo>
                <a:lnTo>
                  <a:pt x="8931599" y="0"/>
                </a:lnTo>
                <a:lnTo>
                  <a:pt x="8931599" y="4684295"/>
                </a:lnTo>
                <a:lnTo>
                  <a:pt x="3171998" y="4684295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7674DD5F-3B8C-4602-82C3-5D20BF577058}"/>
              </a:ext>
            </a:extLst>
          </p:cNvPr>
          <p:cNvSpPr/>
          <p:nvPr userDrawn="1"/>
        </p:nvSpPr>
        <p:spPr>
          <a:xfrm>
            <a:off x="0" y="528850"/>
            <a:ext cx="5089358" cy="5803711"/>
          </a:xfrm>
          <a:custGeom>
            <a:avLst/>
            <a:gdLst>
              <a:gd name="connsiteX0" fmla="*/ 2858106 w 6785811"/>
              <a:gd name="connsiteY0" fmla="*/ 0 h 5803711"/>
              <a:gd name="connsiteX1" fmla="*/ 3260402 w 6785811"/>
              <a:gd name="connsiteY1" fmla="*/ 594097 h 5803711"/>
              <a:gd name="connsiteX2" fmla="*/ 6432400 w 6785811"/>
              <a:gd name="connsiteY2" fmla="*/ 5278392 h 5803711"/>
              <a:gd name="connsiteX3" fmla="*/ 6785811 w 6785811"/>
              <a:gd name="connsiteY3" fmla="*/ 5800298 h 5803711"/>
              <a:gd name="connsiteX4" fmla="*/ 2858107 w 6785811"/>
              <a:gd name="connsiteY4" fmla="*/ 5800298 h 5803711"/>
              <a:gd name="connsiteX5" fmla="*/ 2858107 w 6785811"/>
              <a:gd name="connsiteY5" fmla="*/ 5803711 h 5803711"/>
              <a:gd name="connsiteX6" fmla="*/ 0 w 6785811"/>
              <a:gd name="connsiteY6" fmla="*/ 5803711 h 5803711"/>
              <a:gd name="connsiteX7" fmla="*/ 0 w 6785811"/>
              <a:gd name="connsiteY7" fmla="*/ 3413 h 5803711"/>
              <a:gd name="connsiteX8" fmla="*/ 2858106 w 6785811"/>
              <a:gd name="connsiteY8" fmla="*/ 3413 h 5803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811" h="5803711">
                <a:moveTo>
                  <a:pt x="2858106" y="0"/>
                </a:moveTo>
                <a:lnTo>
                  <a:pt x="3260402" y="594097"/>
                </a:lnTo>
                <a:lnTo>
                  <a:pt x="6432400" y="5278392"/>
                </a:lnTo>
                <a:lnTo>
                  <a:pt x="6785811" y="5800298"/>
                </a:lnTo>
                <a:lnTo>
                  <a:pt x="2858107" y="5800298"/>
                </a:lnTo>
                <a:lnTo>
                  <a:pt x="2858107" y="5803711"/>
                </a:lnTo>
                <a:lnTo>
                  <a:pt x="0" y="5803711"/>
                </a:lnTo>
                <a:lnTo>
                  <a:pt x="0" y="3413"/>
                </a:lnTo>
                <a:lnTo>
                  <a:pt x="2858106" y="34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8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2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7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0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7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9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0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D5485-2817-4683-963E-7D0BF061ED7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5F8B6-8D24-4298-9B26-6A8DC473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3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Data 11"/>
          <p:cNvSpPr/>
          <p:nvPr/>
        </p:nvSpPr>
        <p:spPr>
          <a:xfrm>
            <a:off x="4716016" y="5733256"/>
            <a:ext cx="4464496" cy="1124744"/>
          </a:xfrm>
          <a:prstGeom prst="flowChartInputOutput">
            <a:avLst/>
          </a:prstGeom>
          <a:solidFill>
            <a:srgbClr val="012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5FF8F7-4908-4221-B4CF-766BFD3A8A34}"/>
              </a:ext>
            </a:extLst>
          </p:cNvPr>
          <p:cNvSpPr txBox="1"/>
          <p:nvPr/>
        </p:nvSpPr>
        <p:spPr>
          <a:xfrm>
            <a:off x="153911" y="2984715"/>
            <a:ext cx="3309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League Spartan" panose="00000800000000000000" pitchFamily="50" charset="0"/>
              </a:rPr>
              <a:t>YESUS</a:t>
            </a:r>
            <a:endParaRPr lang="en-US" sz="7200" dirty="0">
              <a:solidFill>
                <a:schemeClr val="bg1"/>
              </a:solidFill>
              <a:latin typeface="League Spartan" panose="00000800000000000000" pitchFamily="50" charset="0"/>
            </a:endParaRPr>
          </a:p>
        </p:txBody>
      </p:sp>
      <p:sp>
        <p:nvSpPr>
          <p:cNvPr id="10" name="TextBox  9">
            <a:extLst>
              <a:ext uri="{FF2B5EF4-FFF2-40B4-BE49-F238E27FC236}">
                <a16:creationId xmlns:a16="http://schemas.microsoft.com/office/drawing/2014/main" xmlns="" id="{EDAC0A55-225E-424B-9E0E-9C515913D7C5}"/>
              </a:ext>
            </a:extLst>
          </p:cNvPr>
          <p:cNvSpPr/>
          <p:nvPr/>
        </p:nvSpPr>
        <p:spPr>
          <a:xfrm>
            <a:off x="267574" y="4020019"/>
            <a:ext cx="3944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SAUDARA SETIA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KITA</a:t>
            </a:r>
            <a:r>
              <a:rPr kumimoji="0" lang="id-ID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id-ID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EBF0E704-414A-4D83-84E2-E934304F18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/>
          <a:stretch/>
        </p:blipFill>
        <p:spPr>
          <a:xfrm>
            <a:off x="2339752" y="908720"/>
            <a:ext cx="6804248" cy="4824536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91480" y="5229200"/>
            <a:ext cx="3920480" cy="4381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Arial Narrow" pitchFamily="34" charset="0"/>
              </a:rPr>
              <a:t>Pelajaran</a:t>
            </a:r>
            <a:r>
              <a:rPr lang="en-US" sz="2000" dirty="0" smtClean="0">
                <a:solidFill>
                  <a:schemeClr val="bg1"/>
                </a:solidFill>
                <a:latin typeface="Arial Narrow" pitchFamily="34" charset="0"/>
              </a:rPr>
              <a:t> Ke-4, </a:t>
            </a:r>
            <a:r>
              <a:rPr lang="en-US" sz="2000" dirty="0" err="1" smtClean="0">
                <a:solidFill>
                  <a:schemeClr val="bg1"/>
                </a:solidFill>
                <a:latin typeface="Arial Narrow" pitchFamily="34" charset="0"/>
              </a:rPr>
              <a:t>Triwulan</a:t>
            </a:r>
            <a:r>
              <a:rPr lang="en-US" sz="2000" dirty="0" smtClean="0">
                <a:solidFill>
                  <a:schemeClr val="bg1"/>
                </a:solidFill>
                <a:latin typeface="Arial Narrow" pitchFamily="34" charset="0"/>
              </a:rPr>
              <a:t> I, </a:t>
            </a:r>
            <a:r>
              <a:rPr lang="en-US" sz="2000" dirty="0" err="1" smtClean="0">
                <a:solidFill>
                  <a:schemeClr val="bg1"/>
                </a:solidFill>
                <a:latin typeface="Arial Narrow" pitchFamily="34" charset="0"/>
              </a:rPr>
              <a:t>Tahun</a:t>
            </a:r>
            <a:r>
              <a:rPr lang="en-US" sz="2000" dirty="0" smtClean="0">
                <a:solidFill>
                  <a:schemeClr val="bg1"/>
                </a:solidFill>
                <a:latin typeface="Arial Narrow" pitchFamily="34" charset="0"/>
              </a:rPr>
              <a:t> 2022</a:t>
            </a:r>
            <a:endParaRPr lang="en-US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Flowchart: Data 3"/>
          <p:cNvSpPr/>
          <p:nvPr/>
        </p:nvSpPr>
        <p:spPr>
          <a:xfrm>
            <a:off x="2251720" y="0"/>
            <a:ext cx="7000800" cy="908720"/>
          </a:xfrm>
          <a:prstGeom prst="flowChartInputOutput">
            <a:avLst/>
          </a:prstGeom>
          <a:solidFill>
            <a:srgbClr val="012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1588"/>
            <a:ext cx="9358313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363" y="274638"/>
            <a:ext cx="9358313" cy="994122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Apa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 yang </a:t>
            </a:r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dapat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kita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pelajari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dari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hal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 Musa? </a:t>
            </a:r>
            <a:r>
              <a:rPr lang="en-US" sz="3200" dirty="0" err="1" smtClean="0">
                <a:solidFill>
                  <a:srgbClr val="FFFF00"/>
                </a:solidFill>
                <a:latin typeface="Berlin Sans FB Demi" pitchFamily="34" charset="0"/>
              </a:rPr>
              <a:t>Ibrani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 11:24-26</a:t>
            </a:r>
            <a:endParaRPr lang="en-US" sz="32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5184576"/>
          </a:xfrm>
          <a:solidFill>
            <a:schemeClr val="bg1">
              <a:alpha val="61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300" dirty="0" smtClean="0">
                <a:latin typeface="Bahnschrift SemiBold Condensed" pitchFamily="34" charset="0"/>
              </a:rPr>
              <a:t>Musa </a:t>
            </a:r>
            <a:r>
              <a:rPr lang="en-US" sz="2300" dirty="0" err="1" smtClean="0">
                <a:latin typeface="Bahnschrift SemiBold Condensed" pitchFamily="34" charset="0"/>
              </a:rPr>
              <a:t>disebut</a:t>
            </a:r>
            <a:r>
              <a:rPr lang="en-US" sz="2300" dirty="0" smtClean="0">
                <a:latin typeface="Bahnschrift SemiBold Condensed" pitchFamily="34" charset="0"/>
              </a:rPr>
              <a:t> "</a:t>
            </a:r>
            <a:r>
              <a:rPr lang="en-US" sz="2300" dirty="0" err="1" smtClean="0">
                <a:latin typeface="Bahnschrift SemiBold Condensed" pitchFamily="34" charset="0"/>
              </a:rPr>
              <a:t>anak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putri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Firaun</a:t>
            </a:r>
            <a:r>
              <a:rPr lang="en-US" sz="2300" dirty="0" smtClean="0">
                <a:latin typeface="Bahnschrift SemiBold Condensed" pitchFamily="34" charset="0"/>
              </a:rPr>
              <a:t>".   </a:t>
            </a:r>
          </a:p>
          <a:p>
            <a:pPr>
              <a:buFont typeface="Wingdings" pitchFamily="2" charset="2"/>
              <a:buChar char="q"/>
            </a:pPr>
            <a:r>
              <a:rPr lang="en-US" sz="2300" dirty="0" err="1" smtClean="0">
                <a:latin typeface="Bahnschrift SemiBold Condensed" pitchFamily="34" charset="0"/>
              </a:rPr>
              <a:t>Dia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adalah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sosok</a:t>
            </a:r>
            <a:r>
              <a:rPr lang="en-US" sz="2300" dirty="0" smtClean="0">
                <a:latin typeface="Bahnschrift SemiBold Condensed" pitchFamily="34" charset="0"/>
              </a:rPr>
              <a:t> yang </a:t>
            </a:r>
            <a:r>
              <a:rPr lang="en-US" sz="2300" dirty="0" err="1" smtClean="0">
                <a:latin typeface="Bahnschrift SemiBold Condensed" pitchFamily="34" charset="0"/>
              </a:rPr>
              <a:t>kuat</a:t>
            </a:r>
            <a:r>
              <a:rPr lang="en-US" sz="2300" dirty="0" smtClean="0">
                <a:latin typeface="Bahnschrift SemiBold Condensed" pitchFamily="34" charset="0"/>
              </a:rPr>
              <a:t> di </a:t>
            </a:r>
            <a:r>
              <a:rPr lang="en-US" sz="2300" dirty="0" err="1" smtClean="0">
                <a:latin typeface="Bahnschrift SemiBold Condensed" pitchFamily="34" charset="0"/>
              </a:rPr>
              <a:t>kerajaan</a:t>
            </a:r>
            <a:r>
              <a:rPr lang="en-US" sz="2300" dirty="0" smtClean="0">
                <a:latin typeface="Bahnschrift SemiBold Condensed" pitchFamily="34" charset="0"/>
              </a:rPr>
              <a:t> paling </a:t>
            </a:r>
            <a:r>
              <a:rPr lang="en-US" sz="2300" dirty="0" err="1" smtClean="0">
                <a:latin typeface="Bahnschrift SemiBold Condensed" pitchFamily="34" charset="0"/>
              </a:rPr>
              <a:t>kuat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saat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itu</a:t>
            </a:r>
            <a:r>
              <a:rPr lang="en-US" sz="2300" dirty="0" smtClean="0"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q"/>
            </a:pPr>
            <a:r>
              <a:rPr lang="en-US" sz="2300" dirty="0" err="1" smtClean="0">
                <a:latin typeface="Bahnschrift SemiBold Condensed" pitchFamily="34" charset="0"/>
              </a:rPr>
              <a:t>Dia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menerima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pelatihan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sipil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dan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militer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tertinggi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dan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menjadi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karakter</a:t>
            </a:r>
            <a:r>
              <a:rPr lang="en-US" sz="2300" dirty="0" smtClean="0">
                <a:latin typeface="Bahnschrift SemiBold Condensed" pitchFamily="34" charset="0"/>
              </a:rPr>
              <a:t> yang </a:t>
            </a:r>
            <a:r>
              <a:rPr lang="en-US" sz="2300" dirty="0" err="1" smtClean="0">
                <a:latin typeface="Bahnschrift SemiBold Condensed" pitchFamily="34" charset="0"/>
              </a:rPr>
              <a:t>luar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biasa</a:t>
            </a:r>
            <a:r>
              <a:rPr lang="en-US" sz="2300" dirty="0" smtClean="0"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q"/>
            </a:pPr>
            <a:r>
              <a:rPr lang="en-US" sz="2300" dirty="0" err="1" smtClean="0">
                <a:latin typeface="Bahnschrift SemiBold Condensed" pitchFamily="34" charset="0"/>
              </a:rPr>
              <a:t>Stefanus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berkata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bahwa</a:t>
            </a:r>
            <a:r>
              <a:rPr lang="en-US" sz="2300" dirty="0" smtClean="0">
                <a:latin typeface="Bahnschrift SemiBold Condensed" pitchFamily="34" charset="0"/>
              </a:rPr>
              <a:t> Musa "</a:t>
            </a:r>
            <a:r>
              <a:rPr lang="en-US" sz="2300" dirty="0" err="1" smtClean="0">
                <a:latin typeface="Bahnschrift SemiBold Condensed" pitchFamily="34" charset="0"/>
              </a:rPr>
              <a:t>berkuasa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dalam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perkataan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dan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perbuatannya</a:t>
            </a:r>
            <a:r>
              <a:rPr lang="en-US" sz="2300" dirty="0" smtClean="0">
                <a:latin typeface="Bahnschrift SemiBold Condensed" pitchFamily="34" charset="0"/>
              </a:rPr>
              <a:t>" [</a:t>
            </a:r>
            <a:r>
              <a:rPr lang="en-US" sz="2300" dirty="0" err="1" smtClean="0">
                <a:latin typeface="Bahnschrift SemiBold Condensed" pitchFamily="34" charset="0"/>
              </a:rPr>
              <a:t>Kisah</a:t>
            </a:r>
            <a:r>
              <a:rPr lang="en-US" sz="2300" dirty="0" smtClean="0">
                <a:latin typeface="Bahnschrift SemiBold Condensed" pitchFamily="34" charset="0"/>
              </a:rPr>
              <a:t> Para </a:t>
            </a:r>
            <a:r>
              <a:rPr lang="en-US" sz="2300" dirty="0" err="1" smtClean="0">
                <a:latin typeface="Bahnschrift SemiBold Condensed" pitchFamily="34" charset="0"/>
              </a:rPr>
              <a:t>Rasul</a:t>
            </a:r>
            <a:r>
              <a:rPr lang="en-US" sz="2300" dirty="0" smtClean="0">
                <a:latin typeface="Bahnschrift SemiBold Condensed" pitchFamily="34" charset="0"/>
              </a:rPr>
              <a:t> 7: 22].    </a:t>
            </a:r>
          </a:p>
          <a:p>
            <a:pPr>
              <a:buFont typeface="Wingdings" pitchFamily="2" charset="2"/>
              <a:buChar char="q"/>
            </a:pPr>
            <a:r>
              <a:rPr lang="en-US" sz="2300" dirty="0" smtClean="0">
                <a:latin typeface="Bahnschrift SemiBold Condensed" pitchFamily="34" charset="0"/>
              </a:rPr>
              <a:t>Ellen G. White </a:t>
            </a:r>
            <a:r>
              <a:rPr lang="en-US" sz="2300" dirty="0" err="1" smtClean="0">
                <a:latin typeface="Bahnschrift SemiBold Condensed" pitchFamily="34" charset="0"/>
              </a:rPr>
              <a:t>juga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mengatakan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bahwa</a:t>
            </a:r>
            <a:r>
              <a:rPr lang="en-US" sz="2300" dirty="0" smtClean="0">
                <a:latin typeface="Bahnschrift SemiBold Condensed" pitchFamily="34" charset="0"/>
              </a:rPr>
              <a:t> Musa </a:t>
            </a:r>
            <a:r>
              <a:rPr lang="en-US" sz="2300" dirty="0" err="1" smtClean="0">
                <a:latin typeface="Bahnschrift SemiBold Condensed" pitchFamily="34" charset="0"/>
              </a:rPr>
              <a:t>adalah</a:t>
            </a:r>
            <a:r>
              <a:rPr lang="en-US" sz="2300" dirty="0" smtClean="0">
                <a:latin typeface="Bahnschrift SemiBold Condensed" pitchFamily="34" charset="0"/>
              </a:rPr>
              <a:t> "</a:t>
            </a:r>
            <a:r>
              <a:rPr lang="en-US" sz="2300" dirty="0" err="1" smtClean="0">
                <a:latin typeface="Bahnschrift SemiBold Condensed" pitchFamily="34" charset="0"/>
              </a:rPr>
              <a:t>seorang</a:t>
            </a:r>
            <a:r>
              <a:rPr lang="en-US" sz="2300" dirty="0" smtClean="0">
                <a:latin typeface="Bahnschrift SemiBold Condensed" pitchFamily="34" charset="0"/>
              </a:rPr>
              <a:t> yang </a:t>
            </a:r>
            <a:r>
              <a:rPr lang="en-US" sz="2300" dirty="0" err="1" smtClean="0">
                <a:latin typeface="Bahnschrift SemiBold Condensed" pitchFamily="34" charset="0"/>
              </a:rPr>
              <a:t>disenangi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oleh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tentara-tentara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Mesir</a:t>
            </a:r>
            <a:r>
              <a:rPr lang="en-US" sz="2300" dirty="0" smtClean="0">
                <a:latin typeface="Bahnschrift SemiBold Condensed" pitchFamily="34" charset="0"/>
              </a:rPr>
              <a:t>" </a:t>
            </a:r>
            <a:r>
              <a:rPr lang="en-US" sz="2300" dirty="0" err="1" smtClean="0">
                <a:latin typeface="Bahnschrift SemiBold Condensed" pitchFamily="34" charset="0"/>
              </a:rPr>
              <a:t>dan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bahwa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Firaun</a:t>
            </a:r>
            <a:r>
              <a:rPr lang="en-US" sz="2300" dirty="0" smtClean="0">
                <a:latin typeface="Bahnschrift SemiBold Condensed" pitchFamily="34" charset="0"/>
              </a:rPr>
              <a:t> "</a:t>
            </a:r>
            <a:r>
              <a:rPr lang="en-US" sz="2300" dirty="0" err="1" smtClean="0">
                <a:latin typeface="Bahnschrift SemiBold Condensed" pitchFamily="34" charset="0"/>
              </a:rPr>
              <a:t>telah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menetapkan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untuk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menjadikan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cucu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angkatnya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itu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sebagai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penggantinya</a:t>
            </a:r>
            <a:r>
              <a:rPr lang="en-US" sz="2300" dirty="0" smtClean="0">
                <a:latin typeface="Bahnschrift SemiBold Condensed" pitchFamily="34" charset="0"/>
              </a:rPr>
              <a:t>" [Alfa </a:t>
            </a:r>
            <a:r>
              <a:rPr lang="en-US" sz="2300" dirty="0" err="1" smtClean="0">
                <a:latin typeface="Bahnschrift SemiBold Condensed" pitchFamily="34" charset="0"/>
              </a:rPr>
              <a:t>dan</a:t>
            </a:r>
            <a:r>
              <a:rPr lang="en-US" sz="2300" dirty="0" smtClean="0">
                <a:latin typeface="Bahnschrift SemiBold Condensed" pitchFamily="34" charset="0"/>
              </a:rPr>
              <a:t> Omega, </a:t>
            </a:r>
            <a:r>
              <a:rPr lang="en-US" sz="2300" dirty="0" err="1" smtClean="0">
                <a:latin typeface="Bahnschrift SemiBold Condensed" pitchFamily="34" charset="0"/>
              </a:rPr>
              <a:t>jld</a:t>
            </a:r>
            <a:r>
              <a:rPr lang="en-US" sz="2300" dirty="0" smtClean="0">
                <a:latin typeface="Bahnschrift SemiBold Condensed" pitchFamily="34" charset="0"/>
              </a:rPr>
              <a:t>. 1, </a:t>
            </a:r>
            <a:r>
              <a:rPr lang="en-US" sz="2300" dirty="0" err="1" smtClean="0">
                <a:latin typeface="Bahnschrift SemiBold Condensed" pitchFamily="34" charset="0"/>
              </a:rPr>
              <a:t>hlm</a:t>
            </a:r>
            <a:r>
              <a:rPr lang="en-US" sz="2300" dirty="0" smtClean="0">
                <a:latin typeface="Bahnschrift SemiBold Condensed" pitchFamily="34" charset="0"/>
              </a:rPr>
              <a:t>. 287].    </a:t>
            </a:r>
          </a:p>
          <a:p>
            <a:pPr>
              <a:buFont typeface="Wingdings" pitchFamily="2" charset="2"/>
              <a:buChar char="q"/>
            </a:pPr>
            <a:r>
              <a:rPr lang="en-US" sz="2300" dirty="0" err="1" smtClean="0">
                <a:latin typeface="Bahnschrift SemiBold Condensed" pitchFamily="34" charset="0"/>
              </a:rPr>
              <a:t>Namun</a:t>
            </a:r>
            <a:r>
              <a:rPr lang="en-US" sz="2300" dirty="0" smtClean="0">
                <a:latin typeface="Bahnschrift SemiBold Condensed" pitchFamily="34" charset="0"/>
              </a:rPr>
              <a:t>, Musa </a:t>
            </a:r>
            <a:r>
              <a:rPr lang="en-US" sz="2300" dirty="0" err="1" smtClean="0">
                <a:latin typeface="Bahnschrift SemiBold Condensed" pitchFamily="34" charset="0"/>
              </a:rPr>
              <a:t>meninggalkan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semua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hak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istimewa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ini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ketika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dia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memilih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untuk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mengidentifikasikan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dirinya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dengan</a:t>
            </a:r>
            <a:r>
              <a:rPr lang="en-US" sz="2300" dirty="0" smtClean="0">
                <a:latin typeface="Bahnschrift SemiBold Condensed" pitchFamily="34" charset="0"/>
              </a:rPr>
              <a:t> orang Israel, </a:t>
            </a:r>
            <a:r>
              <a:rPr lang="en-US" sz="2300" dirty="0" err="1" smtClean="0">
                <a:latin typeface="Bahnschrift SemiBold Condensed" pitchFamily="34" charset="0"/>
              </a:rPr>
              <a:t>bangsa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budak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tanpa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pendidikan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dan</a:t>
            </a:r>
            <a:r>
              <a:rPr lang="en-US" sz="2300" dirty="0" smtClean="0">
                <a:latin typeface="Bahnschrift SemiBold Condensed" pitchFamily="34" charset="0"/>
              </a:rPr>
              <a:t> </a:t>
            </a:r>
            <a:r>
              <a:rPr lang="en-US" sz="2300" dirty="0" err="1" smtClean="0">
                <a:latin typeface="Bahnschrift SemiBold Condensed" pitchFamily="34" charset="0"/>
              </a:rPr>
              <a:t>kekuasaan</a:t>
            </a:r>
            <a:r>
              <a:rPr lang="en-US" sz="2300" dirty="0" smtClean="0">
                <a:latin typeface="Bahnschrift SemiBold Condensed" pitchFamily="34" charset="0"/>
              </a:rPr>
              <a:t>. </a:t>
            </a:r>
            <a:r>
              <a:rPr lang="en-US" sz="2300" dirty="0" err="1" smtClean="0">
                <a:latin typeface="Arial Black" pitchFamily="34" charset="0"/>
              </a:rPr>
              <a:t>Dia</a:t>
            </a:r>
            <a:r>
              <a:rPr lang="en-US" sz="2300" dirty="0" smtClean="0">
                <a:latin typeface="Arial Black" pitchFamily="34" charset="0"/>
              </a:rPr>
              <a:t> </a:t>
            </a:r>
            <a:r>
              <a:rPr lang="en-US" sz="2300" dirty="0" err="1" smtClean="0">
                <a:latin typeface="Arial Black" pitchFamily="34" charset="0"/>
              </a:rPr>
              <a:t>tidak</a:t>
            </a:r>
            <a:r>
              <a:rPr lang="en-US" sz="2300" dirty="0" smtClean="0">
                <a:latin typeface="Arial Black" pitchFamily="34" charset="0"/>
              </a:rPr>
              <a:t> </a:t>
            </a:r>
            <a:r>
              <a:rPr lang="en-US" sz="2300" dirty="0" err="1" smtClean="0">
                <a:latin typeface="Arial Black" pitchFamily="34" charset="0"/>
              </a:rPr>
              <a:t>malu</a:t>
            </a:r>
            <a:r>
              <a:rPr lang="en-US" sz="2300" dirty="0" smtClean="0">
                <a:latin typeface="Arial Black" pitchFamily="34" charset="0"/>
              </a:rPr>
              <a:t> </a:t>
            </a:r>
            <a:r>
              <a:rPr lang="en-US" sz="2300" dirty="0" err="1" smtClean="0">
                <a:latin typeface="Arial Black" pitchFamily="34" charset="0"/>
              </a:rPr>
              <a:t>mengidentifikasi</a:t>
            </a:r>
            <a:r>
              <a:rPr lang="en-US" sz="2300" dirty="0" smtClean="0">
                <a:latin typeface="Arial Black" pitchFamily="34" charset="0"/>
              </a:rPr>
              <a:t> </a:t>
            </a:r>
            <a:r>
              <a:rPr lang="en-US" sz="2300" dirty="0" err="1" smtClean="0">
                <a:latin typeface="Arial Black" pitchFamily="34" charset="0"/>
              </a:rPr>
              <a:t>dirinya</a:t>
            </a:r>
            <a:r>
              <a:rPr lang="en-US" sz="2300" dirty="0" smtClean="0">
                <a:latin typeface="Arial Black" pitchFamily="34" charset="0"/>
              </a:rPr>
              <a:t> </a:t>
            </a:r>
            <a:r>
              <a:rPr lang="en-US" sz="2300" dirty="0" err="1" smtClean="0">
                <a:latin typeface="Arial Black" pitchFamily="34" charset="0"/>
              </a:rPr>
              <a:t>dengan</a:t>
            </a:r>
            <a:r>
              <a:rPr lang="en-US" sz="2300" dirty="0" smtClean="0">
                <a:latin typeface="Arial Black" pitchFamily="34" charset="0"/>
              </a:rPr>
              <a:t> orang Israel yang </a:t>
            </a:r>
            <a:r>
              <a:rPr lang="en-US" sz="2300" dirty="0" err="1" smtClean="0">
                <a:latin typeface="Arial Black" pitchFamily="34" charset="0"/>
              </a:rPr>
              <a:t>menjadi</a:t>
            </a:r>
            <a:r>
              <a:rPr lang="en-US" sz="2300" dirty="0" smtClean="0">
                <a:latin typeface="Arial Black" pitchFamily="34" charset="0"/>
              </a:rPr>
              <a:t> </a:t>
            </a:r>
            <a:r>
              <a:rPr lang="en-US" sz="2300" dirty="0" err="1" smtClean="0">
                <a:latin typeface="Arial Black" pitchFamily="34" charset="0"/>
              </a:rPr>
              <a:t>budak</a:t>
            </a:r>
            <a:r>
              <a:rPr lang="en-US" sz="2300" dirty="0" smtClean="0">
                <a:latin typeface="Arial Black" pitchFamily="34" charset="0"/>
              </a:rPr>
              <a:t> di </a:t>
            </a:r>
            <a:r>
              <a:rPr lang="en-US" sz="2300" dirty="0" err="1" smtClean="0">
                <a:latin typeface="Arial Black" pitchFamily="34" charset="0"/>
              </a:rPr>
              <a:t>Mesir</a:t>
            </a:r>
            <a:r>
              <a:rPr lang="en-US" sz="2300" dirty="0" smtClean="0">
                <a:latin typeface="Bahnschrift SemiBold Condensed" pitchFamily="34" charset="0"/>
              </a:rPr>
              <a:t>.</a:t>
            </a:r>
            <a:endParaRPr lang="en-US" sz="23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0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94122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Apa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terjadi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dengan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para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pembaca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b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</a:b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kitab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?</a:t>
            </a:r>
            <a:endParaRPr lang="en-US" sz="32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3789040"/>
            <a:ext cx="5410944" cy="2736304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tindakan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beberapa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orang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berada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bahaya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menempatkan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"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menghina-Nya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di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muka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umum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"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gantinya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menghormati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Dia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Eras Demi ITC" pitchFamily="34" charset="0"/>
              </a:rPr>
              <a:t> 6: 6]. </a:t>
            </a:r>
            <a:endParaRPr lang="en-US" sz="2800" dirty="0">
              <a:solidFill>
                <a:schemeClr val="bg1"/>
              </a:solidFill>
              <a:latin typeface="Eras Demi IT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967" y="1628800"/>
            <a:ext cx="5544616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Setelah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mengalami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penganiayaan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penolakan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banyak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dari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mulai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merasa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malu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mengakui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Yesus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bahkan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meninggalkan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iman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. 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1552"/>
            <a:ext cx="2808312" cy="1404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r="10000"/>
          <a:stretch/>
        </p:blipFill>
        <p:spPr bwMode="auto">
          <a:xfrm>
            <a:off x="120940" y="3789040"/>
            <a:ext cx="3463636" cy="22185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65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" y="7289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5194920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Gill Sans Ultra Bold Condensed" pitchFamily="34" charset="0"/>
              </a:rPr>
              <a:t>SIKAP PAULUS </a:t>
            </a:r>
            <a:r>
              <a:rPr lang="en-US" sz="3600" dirty="0" err="1" smtClean="0">
                <a:latin typeface="Gill Sans Ultra Bold Condensed" pitchFamily="34" charset="0"/>
              </a:rPr>
              <a:t>kepada</a:t>
            </a:r>
            <a:r>
              <a:rPr lang="en-US" sz="3600" dirty="0" smtClean="0">
                <a:latin typeface="Gill Sans Ultra Bold Condensed" pitchFamily="34" charset="0"/>
              </a:rPr>
              <a:t> orang </a:t>
            </a:r>
            <a:r>
              <a:rPr lang="en-US" sz="3600" dirty="0" err="1" smtClean="0">
                <a:latin typeface="Gill Sans Ultra Bold Condensed" pitchFamily="34" charset="0"/>
              </a:rPr>
              <a:t>Ibrani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adalah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terus</a:t>
            </a:r>
            <a:r>
              <a:rPr lang="en-US" sz="3600" dirty="0" smtClean="0">
                <a:latin typeface="Gill Sans Ultra Bold Condensed" pitchFamily="34" charset="0"/>
              </a:rPr>
              <a:t>- </a:t>
            </a:r>
            <a:r>
              <a:rPr lang="en-US" sz="3600" dirty="0" err="1" smtClean="0">
                <a:latin typeface="Gill Sans Ultra Bold Condensed" pitchFamily="34" charset="0"/>
              </a:rPr>
              <a:t>menerus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memanggil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para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pembaca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untuk</a:t>
            </a:r>
            <a:r>
              <a:rPr lang="en-US" sz="3600" dirty="0" smtClean="0">
                <a:latin typeface="Gill Sans Ultra Bold Condensed" pitchFamily="34" charset="0"/>
              </a:rPr>
              <a:t> "</a:t>
            </a:r>
            <a:r>
              <a:rPr lang="en-US" sz="3600" dirty="0" err="1" smtClean="0">
                <a:latin typeface="Gill Sans Ultra Bold Condensed" pitchFamily="34" charset="0"/>
              </a:rPr>
              <a:t>teguh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berpegang</a:t>
            </a:r>
            <a:r>
              <a:rPr lang="en-US" sz="3600" dirty="0" smtClean="0">
                <a:latin typeface="Gill Sans Ultra Bold Condensed" pitchFamily="34" charset="0"/>
              </a:rPr>
              <a:t>" </a:t>
            </a:r>
            <a:r>
              <a:rPr lang="en-US" sz="3600" dirty="0" err="1" smtClean="0">
                <a:latin typeface="Gill Sans Ultra Bold Condensed" pitchFamily="34" charset="0"/>
              </a:rPr>
              <a:t>pada</a:t>
            </a:r>
            <a:r>
              <a:rPr lang="en-US" sz="3600" dirty="0" smtClean="0">
                <a:latin typeface="Gill Sans Ultra Bold Condensed" pitchFamily="34" charset="0"/>
              </a:rPr>
              <a:t> "</a:t>
            </a:r>
            <a:r>
              <a:rPr lang="en-US" sz="3600" dirty="0" err="1" smtClean="0">
                <a:latin typeface="Gill Sans Ultra Bold Condensed" pitchFamily="34" charset="0"/>
              </a:rPr>
              <a:t>pengakuan</a:t>
            </a:r>
            <a:r>
              <a:rPr lang="en-US" sz="3600" dirty="0" smtClean="0">
                <a:latin typeface="Gill Sans Ultra Bold Condensed" pitchFamily="34" charset="0"/>
              </a:rPr>
              <a:t>" </a:t>
            </a:r>
            <a:r>
              <a:rPr lang="en-US" sz="3600" dirty="0" err="1" smtClean="0">
                <a:latin typeface="Gill Sans Ultra Bold Condensed" pitchFamily="34" charset="0"/>
              </a:rPr>
              <a:t>dari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iman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mereka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dengan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tidak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malu</a:t>
            </a:r>
            <a:r>
              <a:rPr lang="en-US" sz="3600" dirty="0" smtClean="0">
                <a:latin typeface="Gill Sans Ultra Bold Condensed" pitchFamily="34" charset="0"/>
              </a:rPr>
              <a:t> [</a:t>
            </a:r>
            <a:r>
              <a:rPr lang="en-US" sz="3600" dirty="0" err="1" smtClean="0">
                <a:latin typeface="Gill Sans Ultra Bold Condensed" pitchFamily="34" charset="0"/>
              </a:rPr>
              <a:t>Ibrani</a:t>
            </a:r>
            <a:r>
              <a:rPr lang="en-US" sz="3600" dirty="0" smtClean="0">
                <a:latin typeface="Gill Sans Ultra Bold Condensed" pitchFamily="34" charset="0"/>
              </a:rPr>
              <a:t> 4: 14, </a:t>
            </a:r>
            <a:r>
              <a:rPr lang="en-US" sz="3600" dirty="0" err="1" smtClean="0">
                <a:latin typeface="Gill Sans Ultra Bold Condensed" pitchFamily="34" charset="0"/>
              </a:rPr>
              <a:t>Ibrani</a:t>
            </a:r>
            <a:r>
              <a:rPr lang="en-US" sz="3600" dirty="0" smtClean="0">
                <a:latin typeface="Gill Sans Ultra Bold Condensed" pitchFamily="34" charset="0"/>
              </a:rPr>
              <a:t> 10: 23].</a:t>
            </a:r>
            <a:endParaRPr lang="en-US" sz="3600" dirty="0">
              <a:latin typeface="Gill Sans Ultra Bold Condensed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168352" cy="3852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704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5212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Setelah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menyadari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apa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Yesus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telah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lakukan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bagi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apakah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harus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menjadi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iman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3200" dirty="0" smtClean="0">
                <a:solidFill>
                  <a:schemeClr val="bg1"/>
                </a:solidFill>
                <a:latin typeface="Gill Sans Ultra Bold Condensed" pitchFamily="34" charset="0"/>
              </a:rPr>
              <a:t>?</a:t>
            </a:r>
            <a:endParaRPr lang="en-US" sz="32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err="1" smtClean="0">
                <a:solidFill>
                  <a:srgbClr val="002060"/>
                </a:solidFill>
                <a:latin typeface="Berlin Sans FB Demi" pitchFamily="34" charset="0"/>
              </a:rPr>
              <a:t>Mengakui</a:t>
            </a:r>
            <a:r>
              <a:rPr lang="en-US" sz="30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erlin Sans FB Demi" pitchFamily="34" charset="0"/>
              </a:rPr>
              <a:t>Yesus</a:t>
            </a:r>
            <a:r>
              <a:rPr lang="en-US" sz="30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erlin Sans FB Demi" pitchFamily="34" charset="0"/>
              </a:rPr>
              <a:t>dan</a:t>
            </a:r>
            <a:r>
              <a:rPr lang="en-US" sz="30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erlin Sans FB Demi" pitchFamily="34" charset="0"/>
              </a:rPr>
              <a:t>tidak</a:t>
            </a:r>
            <a:r>
              <a:rPr lang="en-US" sz="30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erlin Sans FB Demi" pitchFamily="34" charset="0"/>
              </a:rPr>
              <a:t>menyangkali</a:t>
            </a:r>
            <a:r>
              <a:rPr lang="en-US" sz="30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erlin Sans FB Demi" pitchFamily="34" charset="0"/>
              </a:rPr>
              <a:t>Dia</a:t>
            </a:r>
            <a:r>
              <a:rPr lang="en-US" sz="3000" dirty="0" smtClean="0">
                <a:solidFill>
                  <a:srgbClr val="002060"/>
                </a:solidFill>
                <a:latin typeface="Berlin Sans FB Demi" pitchFamily="34" charset="0"/>
              </a:rPr>
              <a:t> [</a:t>
            </a:r>
            <a:r>
              <a:rPr lang="en-US" sz="3000" dirty="0" err="1" smtClean="0">
                <a:solidFill>
                  <a:srgbClr val="002060"/>
                </a:solidFill>
                <a:latin typeface="Berlin Sans FB Demi" pitchFamily="34" charset="0"/>
              </a:rPr>
              <a:t>Matius</a:t>
            </a:r>
            <a:r>
              <a:rPr lang="en-US" sz="3000" dirty="0" smtClean="0">
                <a:solidFill>
                  <a:srgbClr val="002060"/>
                </a:solidFill>
                <a:latin typeface="Berlin Sans FB Demi" pitchFamily="34" charset="0"/>
              </a:rPr>
              <a:t> 10:32-33].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Tidak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malu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bersaksi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tentang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Yesus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,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dan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tidak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malu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mengakui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orang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percaya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yang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teraniaya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sebagai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saudara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[2 </a:t>
            </a:r>
            <a:r>
              <a:rPr lang="en-US" sz="3000" dirty="0" err="1" smtClean="0">
                <a:solidFill>
                  <a:srgbClr val="C00000"/>
                </a:solidFill>
                <a:latin typeface="Eras Demi ITC" pitchFamily="34" charset="0"/>
              </a:rPr>
              <a:t>Timotius</a:t>
            </a:r>
            <a:r>
              <a:rPr lang="en-US" sz="3000" dirty="0" smtClean="0">
                <a:solidFill>
                  <a:srgbClr val="C00000"/>
                </a:solidFill>
                <a:latin typeface="Eras Demi ITC" pitchFamily="34" charset="0"/>
              </a:rPr>
              <a:t> 1:8,12].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Hidup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dengan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ucapan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bibir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yang 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memuliakan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Allah, 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dan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rajin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berbuat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kebajikan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[</a:t>
            </a:r>
            <a:r>
              <a:rPr lang="en-US" sz="3000" dirty="0" err="1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Ibrani</a:t>
            </a:r>
            <a:r>
              <a:rPr lang="en-US" sz="3000" dirty="0" smtClean="0">
                <a:solidFill>
                  <a:schemeClr val="accent4">
                    <a:lumMod val="50000"/>
                  </a:schemeClr>
                </a:solidFill>
                <a:latin typeface="Britannic Bold" pitchFamily="34" charset="0"/>
              </a:rPr>
              <a:t> 13:12-15].</a:t>
            </a:r>
            <a:endParaRPr lang="en-US" sz="3000" dirty="0">
              <a:solidFill>
                <a:schemeClr val="accent4">
                  <a:lumMod val="50000"/>
                </a:schemeClr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3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912768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rgbClr val="FFFF00"/>
                </a:solidFill>
                <a:latin typeface="Impact" pitchFamily="34" charset="0"/>
              </a:rPr>
              <a:t>DAGING DAN DARAH SEPERTI KITA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dirty="0" smtClean="0">
                <a:solidFill>
                  <a:schemeClr val="bg1"/>
                </a:solidFill>
                <a:latin typeface="Bernard MT Condensed" pitchFamily="18" charset="0"/>
              </a:rPr>
              <a:t>Selasa, 18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794762"/>
            <a:ext cx="6624736" cy="2736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/>
              <a:t>Kitab</a:t>
            </a:r>
            <a:r>
              <a:rPr lang="en-US" sz="2400" dirty="0" smtClean="0"/>
              <a:t> </a:t>
            </a:r>
            <a:r>
              <a:rPr lang="en-US" sz="2400" dirty="0" err="1"/>
              <a:t>Ibrani</a:t>
            </a:r>
            <a:r>
              <a:rPr lang="en-US" sz="2400" dirty="0"/>
              <a:t> </a:t>
            </a:r>
            <a:r>
              <a:rPr lang="en-US" sz="2400" dirty="0" err="1"/>
              <a:t>mengatakan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Yesus</a:t>
            </a:r>
            <a:r>
              <a:rPr lang="en-US" sz="2400" dirty="0"/>
              <a:t>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saudara-saudara-Nya</a:t>
            </a:r>
            <a:r>
              <a:rPr lang="en-US" sz="2400" dirty="0"/>
              <a:t> "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segala</a:t>
            </a:r>
            <a:r>
              <a:rPr lang="en-US" sz="2400" dirty="0"/>
              <a:t> </a:t>
            </a:r>
            <a:r>
              <a:rPr lang="en-US" sz="2400" dirty="0" err="1"/>
              <a:t>hal</a:t>
            </a:r>
            <a:r>
              <a:rPr lang="en-US" sz="2400" dirty="0"/>
              <a:t>" [</a:t>
            </a:r>
            <a:r>
              <a:rPr lang="en-US" sz="2400" dirty="0" err="1" smtClean="0"/>
              <a:t>Ibrani</a:t>
            </a:r>
            <a:r>
              <a:rPr lang="en-US" sz="2400" dirty="0" smtClean="0"/>
              <a:t> </a:t>
            </a:r>
            <a:r>
              <a:rPr lang="en-US" sz="2400" dirty="0"/>
              <a:t>2: 17]. </a:t>
            </a:r>
            <a:r>
              <a:rPr lang="en-US" sz="2400" dirty="0" err="1"/>
              <a:t>Ungkapan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berarti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Yesus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 </a:t>
            </a:r>
            <a:r>
              <a:rPr lang="en-US" sz="2400" dirty="0" err="1"/>
              <a:t>seutuhnya</a:t>
            </a:r>
            <a:r>
              <a:rPr lang="en-US" sz="2400" dirty="0"/>
              <a:t>. </a:t>
            </a:r>
            <a:r>
              <a:rPr lang="en-US" sz="2400" dirty="0" err="1">
                <a:latin typeface="Eras Bold ITC" pitchFamily="34" charset="0"/>
              </a:rPr>
              <a:t>Yesus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tidak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hanya</a:t>
            </a:r>
            <a:r>
              <a:rPr lang="en-US" sz="2400" dirty="0">
                <a:latin typeface="Eras Bold ITC" pitchFamily="34" charset="0"/>
              </a:rPr>
              <a:t> "</a:t>
            </a:r>
            <a:r>
              <a:rPr lang="en-US" sz="2400" dirty="0" err="1">
                <a:latin typeface="Eras Bold ITC" pitchFamily="34" charset="0"/>
              </a:rPr>
              <a:t>terlihat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seperti</a:t>
            </a:r>
            <a:r>
              <a:rPr lang="en-US" sz="2400" dirty="0">
                <a:latin typeface="Eras Bold ITC" pitchFamily="34" charset="0"/>
              </a:rPr>
              <a:t>" </a:t>
            </a:r>
            <a:r>
              <a:rPr lang="en-US" sz="2400" dirty="0" err="1">
                <a:latin typeface="Eras Bold ITC" pitchFamily="34" charset="0"/>
              </a:rPr>
              <a:t>atau</a:t>
            </a:r>
            <a:r>
              <a:rPr lang="en-US" sz="2400" dirty="0">
                <a:latin typeface="Eras Bold ITC" pitchFamily="34" charset="0"/>
              </a:rPr>
              <a:t> "</a:t>
            </a:r>
            <a:r>
              <a:rPr lang="en-US" sz="2400" dirty="0" err="1">
                <a:latin typeface="Eras Bold ITC" pitchFamily="34" charset="0"/>
              </a:rPr>
              <a:t>tampak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seperti</a:t>
            </a:r>
            <a:r>
              <a:rPr lang="en-US" sz="2400" dirty="0">
                <a:latin typeface="Eras Bold ITC" pitchFamily="34" charset="0"/>
              </a:rPr>
              <a:t>" </a:t>
            </a:r>
            <a:r>
              <a:rPr lang="en-US" sz="2400" dirty="0" err="1">
                <a:latin typeface="Eras Bold ITC" pitchFamily="34" charset="0"/>
              </a:rPr>
              <a:t>manusia</a:t>
            </a:r>
            <a:r>
              <a:rPr lang="en-US" sz="2400" dirty="0">
                <a:latin typeface="Eras Bold ITC" pitchFamily="34" charset="0"/>
              </a:rPr>
              <a:t>; </a:t>
            </a:r>
            <a:r>
              <a:rPr lang="en-US" sz="2400" dirty="0" err="1">
                <a:latin typeface="Eras Bold ITC" pitchFamily="34" charset="0"/>
              </a:rPr>
              <a:t>Dia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benar-benar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manusia</a:t>
            </a:r>
            <a:r>
              <a:rPr lang="en-US" sz="2400" dirty="0">
                <a:latin typeface="Eras Bold ITC" pitchFamily="34" charset="0"/>
              </a:rPr>
              <a:t>, </a:t>
            </a:r>
            <a:r>
              <a:rPr lang="en-US" sz="2400" dirty="0" err="1">
                <a:latin typeface="Eras Bold ITC" pitchFamily="34" charset="0"/>
              </a:rPr>
              <a:t>benar-benar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salah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satu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dari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kita</a:t>
            </a:r>
            <a:r>
              <a:rPr lang="en-US" sz="2400" dirty="0">
                <a:latin typeface="Eras Bold ITC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0681" y="1567345"/>
            <a:ext cx="6264696" cy="193899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Ungkapan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"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daging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darah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"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menekankan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kelemahan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kondisi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manusia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Efesus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6: 12],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kurangnya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pemahaman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Matius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16: 17, Galatia 1: 16],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tunduk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pada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kematian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[1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Korintus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15: 50].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52"/>
          <a:stretch/>
        </p:blipFill>
        <p:spPr bwMode="auto">
          <a:xfrm>
            <a:off x="251520" y="1693314"/>
            <a:ext cx="2376264" cy="1680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49080"/>
            <a:ext cx="2223015" cy="2223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54162"/>
          </a:xfrm>
          <a:solidFill>
            <a:schemeClr val="bg1">
              <a:alpha val="96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Walaupun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benar-benar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manusia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seperti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namun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apakah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yang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membedakan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dari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mengenai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dosa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melakukan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dosa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apa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pun [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4: 15].   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memiliki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sifat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manusia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yang "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saleh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tanpa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salah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tanpa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noda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yang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terpisah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orang-orang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berdosa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7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: 26].  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Sifat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dirusak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oleh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dosa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Jika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daging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terjual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bawah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kuasa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dosa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,"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seperti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membutuhkan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Juruselamat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tapi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demikian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adanya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datang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sebagai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Juruselamat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mempersembahkan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diri-Nya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sendiri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sebagai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korban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tak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bercacat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"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Allah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bagi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7:26-28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9:14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18987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06613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sv-SE" sz="3600" dirty="0">
                <a:latin typeface="Britannic Bold" pitchFamily="34" charset="0"/>
              </a:rPr>
              <a:t>Bagaimana dengan kita </a:t>
            </a:r>
            <a:r>
              <a:rPr lang="sv-SE" sz="3600" dirty="0" smtClean="0">
                <a:latin typeface="Britannic Bold" pitchFamily="34" charset="0"/>
              </a:rPr>
              <a:t>yang </a:t>
            </a:r>
            <a:r>
              <a:rPr lang="sv-SE" sz="3600" dirty="0">
                <a:latin typeface="Britannic Bold" pitchFamily="34" charset="0"/>
              </a:rPr>
              <a:t>adalah </a:t>
            </a:r>
            <a:r>
              <a:rPr lang="sv-SE" sz="3600" dirty="0" smtClean="0">
                <a:latin typeface="Britannic Bold" pitchFamily="34" charset="0"/>
              </a:rPr>
              <a:t/>
            </a:r>
            <a:br>
              <a:rPr lang="sv-SE" sz="3600" dirty="0" smtClean="0">
                <a:latin typeface="Britannic Bold" pitchFamily="34" charset="0"/>
              </a:rPr>
            </a:br>
            <a:r>
              <a:rPr lang="sv-SE" sz="3600" dirty="0" smtClean="0">
                <a:latin typeface="Britannic Bold" pitchFamily="34" charset="0"/>
              </a:rPr>
              <a:t>darah </a:t>
            </a:r>
            <a:r>
              <a:rPr lang="sv-SE" sz="3600" dirty="0">
                <a:latin typeface="Britannic Bold" pitchFamily="34" charset="0"/>
              </a:rPr>
              <a:t>dan daging?</a:t>
            </a:r>
            <a:endParaRPr lang="en-US" sz="3600" dirty="0">
              <a:latin typeface="Britann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76464"/>
          </a:xfrm>
          <a:solidFill>
            <a:schemeClr val="accent4">
              <a:lumMod val="40000"/>
              <a:lumOff val="60000"/>
              <a:alpha val="61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Kita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memiliki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kecenderungan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jahat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.    </a:t>
            </a:r>
          </a:p>
          <a:p>
            <a:pPr>
              <a:buFont typeface="Wingdings" pitchFamily="2" charset="2"/>
              <a:buChar char="v"/>
            </a:pPr>
            <a:r>
              <a:rPr lang="en-US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Perbudakan</a:t>
            </a:r>
            <a:r>
              <a:rPr lang="en-US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pada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dosa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dimulai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jauh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di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dalam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sifat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Gill Sans Ultra Bold Condensed" pitchFamily="34" charset="0"/>
              </a:rPr>
              <a:t>sendiri</a:t>
            </a:r>
            <a:r>
              <a:rPr lang="en-US" dirty="0">
                <a:solidFill>
                  <a:srgbClr val="002060"/>
                </a:solidFill>
                <a:latin typeface="Gill Sans Ultra Bold Condensed" pitchFamily="34" charset="0"/>
              </a:rPr>
              <a:t>.   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Kita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adalah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 "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daging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terjual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 di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bawah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kuasa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dosa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erlin Sans FB Demi" pitchFamily="34" charset="0"/>
              </a:rPr>
              <a:t>" [Roma 7:15-20].    </a:t>
            </a:r>
          </a:p>
          <a:p>
            <a:pPr>
              <a:buFont typeface="Wingdings" pitchFamily="2" charset="2"/>
              <a:buChar char="v"/>
            </a:pPr>
            <a:r>
              <a:rPr lang="en-US" dirty="0" err="1" smtClean="0">
                <a:latin typeface="Coolvetica Rg" pitchFamily="34" charset="0"/>
              </a:rPr>
              <a:t>Kesombongan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dan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motivasi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berdosa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lainnya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bahkan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mencemari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tindakan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baik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kita</a:t>
            </a:r>
            <a:r>
              <a:rPr lang="en-US" dirty="0">
                <a:latin typeface="Coolvetica R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err="1">
                <a:latin typeface="Impact" pitchFamily="34" charset="0"/>
              </a:rPr>
              <a:t>Apa</a:t>
            </a:r>
            <a:r>
              <a:rPr lang="en-US" sz="2400" dirty="0">
                <a:latin typeface="Impact" pitchFamily="34" charset="0"/>
              </a:rPr>
              <a:t> yang </a:t>
            </a:r>
            <a:r>
              <a:rPr lang="en-US" sz="2400" dirty="0" err="1">
                <a:latin typeface="Impact" pitchFamily="34" charset="0"/>
              </a:rPr>
              <a:t>Yesus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lakukan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bagi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kita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ketika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Ia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menjadi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darah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dan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daging</a:t>
            </a:r>
            <a:r>
              <a:rPr lang="en-US" sz="2400" dirty="0">
                <a:latin typeface="Impact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85395"/>
          </a:xfrm>
          <a:solidFill>
            <a:schemeClr val="bg1">
              <a:alpha val="79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err="1" smtClean="0">
                <a:latin typeface="Bahnschrift SemiBold Condensed" pitchFamily="34" charset="0"/>
              </a:rPr>
              <a:t>Yesus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menghancurkan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kuasa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iblis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dengan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mati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sebagai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persembahan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tanpa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dosa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untuk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dosa-dosa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kita</a:t>
            </a:r>
            <a:r>
              <a:rPr lang="en-US" sz="2600" dirty="0">
                <a:latin typeface="Bahnschrift SemiBold Condensed" pitchFamily="34" charset="0"/>
              </a:rPr>
              <a:t>, </a:t>
            </a:r>
            <a:r>
              <a:rPr lang="en-US" sz="2600" dirty="0" err="1">
                <a:latin typeface="Bahnschrift SemiBold Condensed" pitchFamily="34" charset="0"/>
              </a:rPr>
              <a:t>sehingga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memungkinkan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pengampunan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rekonsiliasi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kita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dengan</a:t>
            </a:r>
            <a:r>
              <a:rPr lang="en-US" sz="2600" dirty="0">
                <a:latin typeface="Bahnschrift SemiBold Condensed" pitchFamily="34" charset="0"/>
              </a:rPr>
              <a:t> Allah [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>
                <a:latin typeface="Bahnschrift SemiBold Condensed" pitchFamily="34" charset="0"/>
              </a:rPr>
              <a:t>2: 14- 17].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>
                <a:latin typeface="Bahnschrift SemiBold Condensed" pitchFamily="34" charset="0"/>
              </a:rPr>
              <a:t>Yesus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mematahkan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kuasa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dosa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dengan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memberi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kita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kekuatan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untuk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hidup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benar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melalui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penggenapan-Nya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atas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perjanjian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baru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untuk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menuliskan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hukum</a:t>
            </a:r>
            <a:r>
              <a:rPr lang="en-US" sz="2600" dirty="0">
                <a:latin typeface="Bahnschrift SemiBold Condensed" pitchFamily="34" charset="0"/>
              </a:rPr>
              <a:t> di </a:t>
            </a:r>
            <a:r>
              <a:rPr lang="en-US" sz="2600" dirty="0" err="1">
                <a:latin typeface="Bahnschrift SemiBold Condensed" pitchFamily="34" charset="0"/>
              </a:rPr>
              <a:t>dalam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hati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kita</a:t>
            </a:r>
            <a:r>
              <a:rPr lang="en-US" sz="2600" dirty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8</a:t>
            </a:r>
            <a:r>
              <a:rPr lang="en-US" sz="2600" dirty="0">
                <a:latin typeface="Bahnschrift SemiBold Condensed" pitchFamily="34" charset="0"/>
              </a:rPr>
              <a:t>: 10].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>
                <a:latin typeface="Bahnschrift SemiBold Condensed" pitchFamily="34" charset="0"/>
              </a:rPr>
              <a:t>Yesus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telah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mengalahkan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musuh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secara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efektif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membebaskan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kita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sehingga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sekarang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kita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dapat</a:t>
            </a:r>
            <a:r>
              <a:rPr lang="en-US" sz="2600" dirty="0">
                <a:latin typeface="Bahnschrift SemiBold Condensed" pitchFamily="34" charset="0"/>
              </a:rPr>
              <a:t> "</a:t>
            </a:r>
            <a:r>
              <a:rPr lang="en-US" sz="2600" dirty="0" err="1">
                <a:latin typeface="Bahnschrift SemiBold Condensed" pitchFamily="34" charset="0"/>
              </a:rPr>
              <a:t>beribadah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kepada</a:t>
            </a:r>
            <a:r>
              <a:rPr lang="en-US" sz="2600" dirty="0">
                <a:latin typeface="Bahnschrift SemiBold Condensed" pitchFamily="34" charset="0"/>
              </a:rPr>
              <a:t> Allah yang </a:t>
            </a:r>
            <a:r>
              <a:rPr lang="en-US" sz="2600" dirty="0" err="1">
                <a:latin typeface="Bahnschrift SemiBold Condensed" pitchFamily="34" charset="0"/>
              </a:rPr>
              <a:t>hidup</a:t>
            </a:r>
            <a:r>
              <a:rPr lang="en-US" sz="2600" dirty="0">
                <a:latin typeface="Bahnschrift SemiBold Condensed" pitchFamily="34" charset="0"/>
              </a:rPr>
              <a:t>" [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>
                <a:latin typeface="Bahnschrift SemiBold Condensed" pitchFamily="34" charset="0"/>
              </a:rPr>
              <a:t>9:14]. </a:t>
            </a:r>
            <a:r>
              <a:rPr lang="en-US" sz="2600" dirty="0" err="1">
                <a:latin typeface="Bahnschrift SemiBold Condensed" pitchFamily="34" charset="0"/>
              </a:rPr>
              <a:t>Walaupun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penghancuran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terakhir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Iblis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akan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datang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pada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penghakiman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terakhir</a:t>
            </a:r>
            <a:r>
              <a:rPr lang="en-US" sz="2600" dirty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Wahyu</a:t>
            </a:r>
            <a:r>
              <a:rPr lang="en-US" sz="2600" dirty="0" smtClean="0">
                <a:latin typeface="Bahnschrift SemiBold Condensed" pitchFamily="34" charset="0"/>
              </a:rPr>
              <a:t> 20</a:t>
            </a:r>
            <a:r>
              <a:rPr lang="en-US" sz="2600" dirty="0">
                <a:latin typeface="Bahnschrift SemiBold Condensed" pitchFamily="34" charset="0"/>
              </a:rPr>
              <a:t>: 1- 3, 10].</a:t>
            </a:r>
          </a:p>
        </p:txBody>
      </p:sp>
    </p:spTree>
    <p:extLst>
      <p:ext uri="{BB962C8B-B14F-4D97-AF65-F5344CB8AC3E}">
        <p14:creationId xmlns:p14="http://schemas.microsoft.com/office/powerpoint/2010/main" val="177189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74846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FFFF00"/>
                </a:solidFill>
                <a:latin typeface="Impact" pitchFamily="34" charset="0"/>
              </a:rPr>
              <a:t>DISEMPURNAKAN </a:t>
            </a:r>
            <a:r>
              <a:rPr lang="it-IT" sz="3200" dirty="0">
                <a:solidFill>
                  <a:srgbClr val="FFFF00"/>
                </a:solidFill>
                <a:latin typeface="Impact" pitchFamily="34" charset="0"/>
              </a:rPr>
              <a:t>MELALUI </a:t>
            </a:r>
            <a:r>
              <a:rPr lang="it-IT" sz="3200" dirty="0" smtClean="0">
                <a:solidFill>
                  <a:srgbClr val="FFFF00"/>
                </a:solidFill>
                <a:latin typeface="Impact" pitchFamily="34" charset="0"/>
              </a:rPr>
              <a:t>PENDERITAAN</a:t>
            </a:r>
            <a:r>
              <a:rPr lang="it-IT" sz="3600" dirty="0" smtClean="0">
                <a:solidFill>
                  <a:srgbClr val="FFFF00"/>
                </a:solidFill>
                <a:latin typeface="Impact" pitchFamily="34" charset="0"/>
              </a:rPr>
              <a:t/>
            </a:r>
            <a:br>
              <a:rPr lang="it-IT" sz="36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it-IT" sz="2800" dirty="0">
                <a:solidFill>
                  <a:schemeClr val="bg1"/>
                </a:solidFill>
                <a:latin typeface="Bernard MT Condensed" pitchFamily="18" charset="0"/>
              </a:rPr>
              <a:t>Rabu, 19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506916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Arial Black" pitchFamily="34" charset="0"/>
              </a:rPr>
              <a:t>Ibrani</a:t>
            </a:r>
            <a:r>
              <a:rPr lang="en-US" sz="4000" dirty="0">
                <a:latin typeface="Arial Black" pitchFamily="34" charset="0"/>
              </a:rPr>
              <a:t> 2:10 </a:t>
            </a:r>
            <a:endParaRPr lang="en-US" sz="4000" dirty="0" smtClean="0">
              <a:latin typeface="Arial Black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Berlin Sans FB Demi" pitchFamily="34" charset="0"/>
              </a:rPr>
              <a:t>Sebab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memang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sesuai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dengan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keadaan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smtClean="0">
                <a:latin typeface="Berlin Sans FB Demi" pitchFamily="34" charset="0"/>
              </a:rPr>
              <a:t>Allah </a:t>
            </a:r>
            <a:r>
              <a:rPr lang="en-US" sz="2800" dirty="0">
                <a:latin typeface="Berlin Sans FB Demi" pitchFamily="34" charset="0"/>
              </a:rPr>
              <a:t>yang </a:t>
            </a:r>
            <a:r>
              <a:rPr lang="en-US" sz="2800" dirty="0" err="1">
                <a:latin typeface="Berlin Sans FB Demi" pitchFamily="34" charset="0"/>
              </a:rPr>
              <a:t>bagi-Nya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dan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oleh-Nya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segala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sesuatu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dijadikan</a:t>
            </a:r>
            <a:r>
              <a:rPr lang="en-US" sz="2800" dirty="0" smtClean="0">
                <a:latin typeface="Berlin Sans FB Demi" pitchFamily="34" charset="0"/>
              </a:rPr>
              <a:t>, </a:t>
            </a:r>
            <a:r>
              <a:rPr lang="en-US" sz="2800" dirty="0" err="1">
                <a:latin typeface="Berlin Sans FB Demi" pitchFamily="34" charset="0"/>
              </a:rPr>
              <a:t>yaitu</a:t>
            </a:r>
            <a:r>
              <a:rPr lang="en-US" sz="2800" dirty="0">
                <a:latin typeface="Berlin Sans FB Demi" pitchFamily="34" charset="0"/>
              </a:rPr>
              <a:t> Allah yang </a:t>
            </a:r>
            <a:r>
              <a:rPr lang="en-US" sz="2800" dirty="0" err="1">
                <a:latin typeface="Berlin Sans FB Demi" pitchFamily="34" charset="0"/>
              </a:rPr>
              <a:t>membawa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banyak</a:t>
            </a:r>
            <a:r>
              <a:rPr lang="en-US" sz="2800" dirty="0">
                <a:latin typeface="Berlin Sans FB Demi" pitchFamily="34" charset="0"/>
              </a:rPr>
              <a:t> orang </a:t>
            </a:r>
            <a:r>
              <a:rPr lang="en-US" sz="2800" dirty="0" err="1">
                <a:latin typeface="Berlin Sans FB Demi" pitchFamily="34" charset="0"/>
              </a:rPr>
              <a:t>kepada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kemuliaan</a:t>
            </a:r>
            <a:r>
              <a:rPr lang="en-US" sz="2800" dirty="0">
                <a:latin typeface="Berlin Sans FB Demi" pitchFamily="34" charset="0"/>
              </a:rPr>
              <a:t>, </a:t>
            </a:r>
            <a:r>
              <a:rPr lang="en-US" sz="2800" dirty="0" err="1">
                <a:latin typeface="Berlin Sans FB Demi" pitchFamily="34" charset="0"/>
              </a:rPr>
              <a:t>juga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menyempurnakan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Yesus</a:t>
            </a:r>
            <a:r>
              <a:rPr lang="en-US" sz="2800" dirty="0">
                <a:latin typeface="Berlin Sans FB Demi" pitchFamily="34" charset="0"/>
              </a:rPr>
              <a:t>, yang </a:t>
            </a:r>
            <a:r>
              <a:rPr lang="en-US" sz="2800" dirty="0" err="1">
                <a:latin typeface="Berlin Sans FB Demi" pitchFamily="34" charset="0"/>
              </a:rPr>
              <a:t>memimpin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mereka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kepada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keselamatan</a:t>
            </a:r>
            <a:r>
              <a:rPr lang="en-US" sz="2800" dirty="0">
                <a:latin typeface="Berlin Sans FB Demi" pitchFamily="34" charset="0"/>
              </a:rPr>
              <a:t>, </a:t>
            </a:r>
            <a:r>
              <a:rPr lang="en-US" sz="2800" dirty="0" err="1">
                <a:latin typeface="Berlin Sans FB Demi" pitchFamily="34" charset="0"/>
              </a:rPr>
              <a:t>dengan</a:t>
            </a:r>
            <a:r>
              <a:rPr lang="en-US" sz="2800" dirty="0">
                <a:latin typeface="Berlin Sans FB Demi" pitchFamily="34" charset="0"/>
              </a:rPr>
              <a:t> </a:t>
            </a:r>
            <a:r>
              <a:rPr lang="en-US" sz="2800" dirty="0" err="1">
                <a:latin typeface="Berlin Sans FB Demi" pitchFamily="34" charset="0"/>
              </a:rPr>
              <a:t>penderitaan</a:t>
            </a:r>
            <a:r>
              <a:rPr lang="en-US" sz="2800" dirty="0">
                <a:latin typeface="Berlin Sans FB Demi" pitchFamily="34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4134034" cy="546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4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304" y="625301"/>
            <a:ext cx="6264696" cy="5602634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Gill Sans Ultra Bold Condensed" pitchFamily="34" charset="0"/>
              </a:rPr>
              <a:t>Yesus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adalah</a:t>
            </a:r>
            <a:r>
              <a:rPr lang="en-US" sz="3200" dirty="0">
                <a:latin typeface="Gill Sans Ultra Bold Condensed" pitchFamily="34" charset="0"/>
              </a:rPr>
              <a:t> "</a:t>
            </a:r>
            <a:r>
              <a:rPr lang="en-US" sz="3200" dirty="0" err="1">
                <a:latin typeface="Gill Sans Ultra Bold Condensed" pitchFamily="34" charset="0"/>
              </a:rPr>
              <a:t>cahaya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kemuliaan</a:t>
            </a:r>
            <a:r>
              <a:rPr lang="en-US" sz="3200" dirty="0">
                <a:latin typeface="Gill Sans Ultra Bold Condensed" pitchFamily="34" charset="0"/>
              </a:rPr>
              <a:t> Allah </a:t>
            </a:r>
            <a:r>
              <a:rPr lang="en-US" sz="3200" dirty="0" err="1">
                <a:latin typeface="Gill Sans Ultra Bold Condensed" pitchFamily="34" charset="0"/>
              </a:rPr>
              <a:t>dan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gambar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wujud</a:t>
            </a:r>
            <a:r>
              <a:rPr lang="en-US" sz="3200" dirty="0">
                <a:latin typeface="Gill Sans Ultra Bold Condensed" pitchFamily="34" charset="0"/>
              </a:rPr>
              <a:t> Allah" [</a:t>
            </a:r>
            <a:r>
              <a:rPr lang="en-US" sz="3200" dirty="0" err="1" smtClean="0">
                <a:latin typeface="Gill Sans Ultra Bold Condensed" pitchFamily="34" charset="0"/>
              </a:rPr>
              <a:t>Ibrani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>
                <a:latin typeface="Gill Sans Ultra Bold Condensed" pitchFamily="34" charset="0"/>
              </a:rPr>
              <a:t>1: 3] </a:t>
            </a:r>
            <a:r>
              <a:rPr lang="en-US" sz="3200" dirty="0" err="1">
                <a:latin typeface="Gill Sans Ultra Bold Condensed" pitchFamily="34" charset="0"/>
              </a:rPr>
              <a:t>dan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bahwa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Dia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tidak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berdosa</a:t>
            </a:r>
            <a:r>
              <a:rPr lang="en-US" sz="3200" dirty="0">
                <a:latin typeface="Gill Sans Ultra Bold Condensed" pitchFamily="34" charset="0"/>
              </a:rPr>
              <a:t>, </a:t>
            </a:r>
            <a:r>
              <a:rPr lang="en-US" sz="3200" dirty="0" err="1">
                <a:latin typeface="Gill Sans Ultra Bold Condensed" pitchFamily="34" charset="0"/>
              </a:rPr>
              <a:t>tidak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bernoda</a:t>
            </a:r>
            <a:r>
              <a:rPr lang="en-US" sz="3200" dirty="0">
                <a:latin typeface="Gill Sans Ultra Bold Condensed" pitchFamily="34" charset="0"/>
              </a:rPr>
              <a:t>, </a:t>
            </a:r>
            <a:r>
              <a:rPr lang="en-US" sz="3200" dirty="0" err="1">
                <a:latin typeface="Gill Sans Ultra Bold Condensed" pitchFamily="34" charset="0"/>
              </a:rPr>
              <a:t>tidak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tercemar</a:t>
            </a:r>
            <a:r>
              <a:rPr lang="en-US" sz="3200" dirty="0">
                <a:latin typeface="Gill Sans Ultra Bold Condensed" pitchFamily="34" charset="0"/>
              </a:rPr>
              <a:t>, </a:t>
            </a:r>
            <a:r>
              <a:rPr lang="en-US" sz="3200" dirty="0" err="1">
                <a:latin typeface="Gill Sans Ultra Bold Condensed" pitchFamily="34" charset="0"/>
              </a:rPr>
              <a:t>dan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suci</a:t>
            </a:r>
            <a:r>
              <a:rPr lang="en-US" sz="3200" dirty="0">
                <a:latin typeface="Gill Sans Ultra Bold Condensed" pitchFamily="34" charset="0"/>
              </a:rPr>
              <a:t> [</a:t>
            </a:r>
            <a:r>
              <a:rPr lang="en-US" sz="3200" dirty="0" err="1" smtClean="0">
                <a:latin typeface="Gill Sans Ultra Bold Condensed" pitchFamily="34" charset="0"/>
              </a:rPr>
              <a:t>Ibrani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>
                <a:latin typeface="Gill Sans Ultra Bold Condensed" pitchFamily="34" charset="0"/>
              </a:rPr>
              <a:t>4:15, </a:t>
            </a:r>
            <a:r>
              <a:rPr lang="en-US" sz="3200" dirty="0" err="1" smtClean="0">
                <a:latin typeface="Gill Sans Ultra Bold Condensed" pitchFamily="34" charset="0"/>
              </a:rPr>
              <a:t>Ibrani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>
                <a:latin typeface="Gill Sans Ultra Bold Condensed" pitchFamily="34" charset="0"/>
              </a:rPr>
              <a:t>7:26-28, </a:t>
            </a:r>
            <a:r>
              <a:rPr lang="en-US" sz="3200" dirty="0" err="1" smtClean="0">
                <a:latin typeface="Gill Sans Ultra Bold Condensed" pitchFamily="34" charset="0"/>
              </a:rPr>
              <a:t>Ibrani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>
                <a:latin typeface="Gill Sans Ultra Bold Condensed" pitchFamily="34" charset="0"/>
              </a:rPr>
              <a:t>9:14, </a:t>
            </a:r>
            <a:r>
              <a:rPr lang="en-US" sz="3200" dirty="0" err="1" smtClean="0">
                <a:latin typeface="Gill Sans Ultra Bold Condensed" pitchFamily="34" charset="0"/>
              </a:rPr>
              <a:t>Ibrani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>
                <a:latin typeface="Gill Sans Ultra Bold Condensed" pitchFamily="34" charset="0"/>
              </a:rPr>
              <a:t>10: 5-1 0]. </a:t>
            </a:r>
            <a:r>
              <a:rPr lang="en-US" sz="3200" dirty="0" smtClean="0">
                <a:latin typeface="Gill Sans Ultra Bold Condensed" pitchFamily="34" charset="0"/>
              </a:rPr>
              <a:t/>
            </a:r>
            <a:br>
              <a:rPr lang="en-US" sz="3200" dirty="0" smtClean="0">
                <a:latin typeface="Gill Sans Ultra Bold Condensed" pitchFamily="34" charset="0"/>
              </a:rPr>
            </a:br>
            <a:r>
              <a:rPr lang="en-US" sz="3200" dirty="0" err="1" smtClean="0">
                <a:latin typeface="Gill Sans Ultra Bold Condensed" pitchFamily="34" charset="0"/>
              </a:rPr>
              <a:t>Jadi</a:t>
            </a:r>
            <a:r>
              <a:rPr lang="en-US" sz="3200" dirty="0">
                <a:latin typeface="Gill Sans Ultra Bold Condensed" pitchFamily="34" charset="0"/>
              </a:rPr>
              <a:t>, </a:t>
            </a:r>
            <a:r>
              <a:rPr lang="en-US" sz="3200" dirty="0" err="1">
                <a:latin typeface="Gill Sans Ultra Bold Condensed" pitchFamily="34" charset="0"/>
              </a:rPr>
              <a:t>apa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arti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ungkapan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bahwa</a:t>
            </a:r>
            <a:r>
              <a:rPr lang="en-US" sz="3200" dirty="0">
                <a:latin typeface="Gill Sans Ultra Bold Condensed" pitchFamily="34" charset="0"/>
              </a:rPr>
              <a:t> Allah </a:t>
            </a:r>
            <a:r>
              <a:rPr lang="en-US" sz="3200" dirty="0" err="1">
                <a:latin typeface="Gill Sans Ultra Bold Condensed" pitchFamily="34" charset="0"/>
              </a:rPr>
              <a:t>menjadikan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Yesus</a:t>
            </a:r>
            <a:r>
              <a:rPr lang="en-US" sz="3200" dirty="0">
                <a:latin typeface="Gill Sans Ultra Bold Condensed" pitchFamily="34" charset="0"/>
              </a:rPr>
              <a:t> "</a:t>
            </a:r>
            <a:r>
              <a:rPr lang="en-US" sz="3200" dirty="0" err="1">
                <a:latin typeface="Gill Sans Ultra Bold Condensed" pitchFamily="34" charset="0"/>
              </a:rPr>
              <a:t>sempurna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melalui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penderitaan</a:t>
            </a:r>
            <a:r>
              <a:rPr lang="en-US" sz="3200" dirty="0">
                <a:latin typeface="Gill Sans Ultra Bold Condensed" pitchFamily="34" charset="0"/>
              </a:rPr>
              <a:t>"?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916832"/>
            <a:ext cx="3648532" cy="514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94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ROBOLD" pitchFamily="2" charset="0"/>
              </a:rPr>
              <a:t>IBRANI 2:14</a:t>
            </a:r>
            <a:endParaRPr lang="en-US" dirty="0">
              <a:latin typeface="GROBOL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436" y="1916832"/>
            <a:ext cx="7067128" cy="3816424"/>
          </a:xfrm>
          <a:solidFill>
            <a:schemeClr val="bg1">
              <a:alpha val="72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Eras Bold ITC" pitchFamily="34" charset="0"/>
              </a:rPr>
              <a:t>“</a:t>
            </a:r>
            <a:r>
              <a:rPr lang="en-US" dirty="0" err="1" smtClean="0">
                <a:latin typeface="Eras Bold ITC" pitchFamily="34" charset="0"/>
              </a:rPr>
              <a:t>Karena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anak-anak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itu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adalah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anak-anak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dari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darah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daging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maka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juga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menjadi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sama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dengan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mereka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mendapat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bagian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dalam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keadaan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mereka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supaya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oleh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kematian-Nya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memusnahkan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dia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yaitu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Iblis</a:t>
            </a:r>
            <a:r>
              <a:rPr lang="en-US" dirty="0" smtClean="0">
                <a:latin typeface="Eras Bold ITC" pitchFamily="34" charset="0"/>
              </a:rPr>
              <a:t>, yang </a:t>
            </a:r>
            <a:r>
              <a:rPr lang="en-US" dirty="0" err="1" smtClean="0">
                <a:latin typeface="Eras Bold ITC" pitchFamily="34" charset="0"/>
              </a:rPr>
              <a:t>berkuasa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atas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maut</a:t>
            </a:r>
            <a:r>
              <a:rPr lang="en-US" dirty="0" smtClean="0">
                <a:latin typeface="Eras Bold ITC" pitchFamily="34" charset="0"/>
              </a:rPr>
              <a:t>”</a:t>
            </a:r>
          </a:p>
          <a:p>
            <a:endParaRPr lang="en-US" dirty="0" smtClean="0">
              <a:latin typeface="Eras Bold ITC" pitchFamily="34" charset="0"/>
            </a:endParaRPr>
          </a:p>
          <a:p>
            <a:endParaRPr lang="en-US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764704"/>
            <a:ext cx="6707088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3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"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disempurnakan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"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melalui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penderitaan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menjadi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Pemimpin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bagi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keselamatan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[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Ibr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. 2: 10]. </a:t>
            </a:r>
            <a:r>
              <a:rPr lang="en-US" sz="3000" dirty="0" err="1">
                <a:latin typeface="Bahnschrift SemiBold Condensed" pitchFamily="34" charset="0"/>
              </a:rPr>
              <a:t>Yesus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harus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mati</a:t>
            </a:r>
            <a:r>
              <a:rPr lang="en-US" sz="3000" dirty="0">
                <a:latin typeface="Bahnschrift SemiBold Condensed" pitchFamily="34" charset="0"/>
              </a:rPr>
              <a:t> di </a:t>
            </a:r>
            <a:r>
              <a:rPr lang="en-US" sz="3000" dirty="0" err="1">
                <a:latin typeface="Bahnschrift SemiBold Condensed" pitchFamily="34" charset="0"/>
              </a:rPr>
              <a:t>kayu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salib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sebagai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korban</a:t>
            </a:r>
            <a:r>
              <a:rPr lang="en-US" sz="3000" dirty="0">
                <a:latin typeface="Bahnschrift SemiBold Condensed" pitchFamily="34" charset="0"/>
              </a:rPr>
              <a:t> agar </a:t>
            </a:r>
            <a:r>
              <a:rPr lang="en-US" sz="3000" dirty="0" err="1">
                <a:latin typeface="Bahnschrift SemiBold Condensed" pitchFamily="34" charset="0"/>
              </a:rPr>
              <a:t>Bapa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dapat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memiliki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sarana</a:t>
            </a:r>
            <a:r>
              <a:rPr lang="en-US" sz="3000" dirty="0">
                <a:latin typeface="Bahnschrift SemiBold Condensed" pitchFamily="34" charset="0"/>
              </a:rPr>
              <a:t> yang </a:t>
            </a:r>
            <a:r>
              <a:rPr lang="en-US" sz="3000" dirty="0" err="1">
                <a:latin typeface="Bahnschrift SemiBold Condensed" pitchFamily="34" charset="0"/>
              </a:rPr>
              <a:t>sah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untuk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menyelamatkan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kita</a:t>
            </a:r>
            <a:r>
              <a:rPr lang="en-US" sz="3000" dirty="0">
                <a:latin typeface="Bahnschrift SemiBold Condensed" pitchFamily="34" charset="0"/>
              </a:rPr>
              <a:t>. </a:t>
            </a:r>
            <a:r>
              <a:rPr lang="en-US" sz="3000" dirty="0" err="1">
                <a:latin typeface="Bahnschrift SemiBold Condensed" pitchFamily="34" charset="0"/>
              </a:rPr>
              <a:t>Yesus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adalah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satu-satunya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korban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persembahan</a:t>
            </a:r>
            <a:r>
              <a:rPr lang="en-US" sz="3000" dirty="0">
                <a:latin typeface="Bahnschrift SemiBold Condensed" pitchFamily="34" charset="0"/>
              </a:rPr>
              <a:t> yang </a:t>
            </a:r>
            <a:r>
              <a:rPr lang="en-US" sz="3000" dirty="0" err="1">
                <a:latin typeface="Bahnschrift SemiBold Condensed" pitchFamily="34" charset="0"/>
              </a:rPr>
              <a:t>sempurna</a:t>
            </a:r>
            <a:r>
              <a:rPr lang="en-US" sz="3000" dirty="0">
                <a:latin typeface="Bahnschrift SemiBold Condensed" pitchFamily="34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Sebagai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Tuhan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Yesus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bisa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menghakimi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kita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;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tetapi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karena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pengorbanan-Nya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Yesus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juga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dapat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menyelamatkan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kita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.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1700808"/>
            <a:ext cx="148470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2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7704" y="381218"/>
            <a:ext cx="698477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2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Gill Sans Ultra Bold Condensed" pitchFamily="34" charset="0"/>
              </a:rPr>
              <a:t>belajar</a:t>
            </a:r>
            <a:r>
              <a:rPr lang="en-US" sz="2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Gill Sans Ultra Bold Condensed" pitchFamily="34" charset="0"/>
              </a:rPr>
              <a:t>ketaatan</a:t>
            </a:r>
            <a:r>
              <a:rPr lang="en-US" sz="2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Gill Sans Ultra Bold Condensed" pitchFamily="34" charset="0"/>
              </a:rPr>
              <a:t>melalui</a:t>
            </a:r>
            <a:r>
              <a:rPr lang="en-US" sz="26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Gill Sans Ultra Bold Condensed" pitchFamily="34" charset="0"/>
              </a:rPr>
              <a:t>penderitaan</a:t>
            </a:r>
            <a:r>
              <a:rPr lang="en-US" sz="2600" dirty="0">
                <a:solidFill>
                  <a:srgbClr val="C00000"/>
                </a:solidFill>
                <a:latin typeface="Gill Sans Ultra Bold Condensed" pitchFamily="34" charset="0"/>
              </a:rPr>
              <a:t> [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>
                <a:solidFill>
                  <a:srgbClr val="C00000"/>
                </a:solidFill>
                <a:latin typeface="Gill Sans Ultra Bold Condensed" pitchFamily="34" charset="0"/>
              </a:rPr>
              <a:t>5:8]. </a:t>
            </a:r>
            <a:r>
              <a:rPr lang="en-US" sz="2800" dirty="0" err="1">
                <a:latin typeface="Bahnschrift SemiBold Condensed" pitchFamily="34" charset="0"/>
              </a:rPr>
              <a:t>Ketaatan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diperlukan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untuk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dua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hal</a:t>
            </a:r>
            <a:r>
              <a:rPr lang="en-US" sz="2800" dirty="0">
                <a:latin typeface="Bahnschrift SemiBold Condensed" pitchFamily="34" charset="0"/>
              </a:rPr>
              <a:t>. </a:t>
            </a:r>
            <a:r>
              <a:rPr lang="en-US" sz="2800" i="1" dirty="0" err="1">
                <a:latin typeface="Bahnschrift SemiBold Condensed" pitchFamily="34" charset="0"/>
              </a:rPr>
              <a:t>Pertama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penurutan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membuat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pengorbanan-Nya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dapat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diterima</a:t>
            </a:r>
            <a:r>
              <a:rPr lang="en-US" sz="2800" dirty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9:14, 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10</a:t>
            </a:r>
            <a:r>
              <a:rPr lang="en-US" sz="2800" dirty="0">
                <a:latin typeface="Bahnschrift SemiBold Condensed" pitchFamily="34" charset="0"/>
              </a:rPr>
              <a:t>: 5-10]. </a:t>
            </a:r>
            <a:r>
              <a:rPr lang="en-US" sz="2800" i="1" dirty="0" err="1">
                <a:latin typeface="Bahnschrift SemiBold Condensed" pitchFamily="34" charset="0"/>
              </a:rPr>
              <a:t>Kedua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penderitaan-Nya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memungkinkan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menjadi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teladan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kita</a:t>
            </a:r>
            <a:r>
              <a:rPr lang="en-US" sz="2800" dirty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5: 9]. </a:t>
            </a:r>
            <a:r>
              <a:rPr lang="en-US" sz="2800" dirty="0" err="1">
                <a:latin typeface="Bahnschrift SemiBold Condensed" pitchFamily="34" charset="0"/>
              </a:rPr>
              <a:t>Yesus</a:t>
            </a:r>
            <a:r>
              <a:rPr lang="en-US" sz="2800" dirty="0">
                <a:latin typeface="Bahnschrift SemiBold Condensed" pitchFamily="34" charset="0"/>
              </a:rPr>
              <a:t> "</a:t>
            </a:r>
            <a:r>
              <a:rPr lang="en-US" sz="2800" dirty="0" err="1">
                <a:latin typeface="Bahnschrift SemiBold Condensed" pitchFamily="34" charset="0"/>
              </a:rPr>
              <a:t>belajar</a:t>
            </a:r>
            <a:r>
              <a:rPr lang="en-US" sz="2800" dirty="0">
                <a:latin typeface="Bahnschrift SemiBold Condensed" pitchFamily="34" charset="0"/>
              </a:rPr>
              <a:t>" </a:t>
            </a:r>
            <a:r>
              <a:rPr lang="en-US" sz="2800" dirty="0" err="1">
                <a:latin typeface="Bahnschrift SemiBold Condensed" pitchFamily="34" charset="0"/>
              </a:rPr>
              <a:t>ketaatan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karena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tidak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pernah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mengalami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sebelumnya</a:t>
            </a:r>
            <a:r>
              <a:rPr lang="en-US" sz="2800" dirty="0">
                <a:latin typeface="Bahnschrift SemiBold Condensed" pitchFamily="34" charset="0"/>
              </a:rPr>
              <a:t>. </a:t>
            </a:r>
            <a:r>
              <a:rPr lang="en-US" sz="2800" dirty="0" err="1">
                <a:latin typeface="Bahnschrift SemiBold Condensed" pitchFamily="34" charset="0"/>
              </a:rPr>
              <a:t>Sebagai</a:t>
            </a:r>
            <a:r>
              <a:rPr lang="en-US" sz="2800" dirty="0">
                <a:latin typeface="Bahnschrift SemiBold Condensed" pitchFamily="34" charset="0"/>
              </a:rPr>
              <a:t> Allah, </a:t>
            </a:r>
            <a:r>
              <a:rPr lang="en-US" sz="2800" dirty="0" err="1">
                <a:latin typeface="Bahnschrift SemiBold Condensed" pitchFamily="34" charset="0"/>
              </a:rPr>
              <a:t>siapa</a:t>
            </a:r>
            <a:r>
              <a:rPr lang="en-US" sz="2800" dirty="0">
                <a:latin typeface="Bahnschrift SemiBold Condensed" pitchFamily="34" charset="0"/>
              </a:rPr>
              <a:t> yang </a:t>
            </a:r>
            <a:r>
              <a:rPr lang="en-US" sz="2800" dirty="0" err="1">
                <a:latin typeface="Bahnschrift SemiBold Condensed" pitchFamily="34" charset="0"/>
              </a:rPr>
              <a:t>harus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taati</a:t>
            </a:r>
            <a:r>
              <a:rPr lang="en-US" sz="2800" dirty="0">
                <a:latin typeface="Bahnschrift SemiBold Condensed" pitchFamily="34" charset="0"/>
              </a:rPr>
              <a:t>? </a:t>
            </a:r>
            <a:r>
              <a:rPr lang="en-US" sz="2800" dirty="0" err="1">
                <a:latin typeface="Bahnschrift SemiBold Condensed" pitchFamily="34" charset="0"/>
              </a:rPr>
              <a:t>Sebagai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Anak</a:t>
            </a:r>
            <a:r>
              <a:rPr lang="en-US" sz="2800" dirty="0">
                <a:latin typeface="Bahnschrift SemiBold Condensed" pitchFamily="34" charset="0"/>
              </a:rPr>
              <a:t> yang </a:t>
            </a:r>
            <a:r>
              <a:rPr lang="en-US" sz="2800" dirty="0" err="1">
                <a:latin typeface="Bahnschrift SemiBold Condensed" pitchFamily="34" charset="0"/>
              </a:rPr>
              <a:t>kekal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satu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dengan</a:t>
            </a:r>
            <a:r>
              <a:rPr lang="en-US" sz="2800" dirty="0">
                <a:latin typeface="Bahnschrift SemiBold Condensed" pitchFamily="34" charset="0"/>
              </a:rPr>
              <a:t> Allah, </a:t>
            </a:r>
            <a:r>
              <a:rPr lang="en-US" sz="2800" dirty="0" err="1">
                <a:latin typeface="Bahnschrift SemiBold Condensed" pitchFamily="34" charset="0"/>
              </a:rPr>
              <a:t>Dia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ditaati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sebagai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penguasa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alam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semesta</a:t>
            </a:r>
            <a:r>
              <a:rPr lang="en-US" sz="2800" dirty="0">
                <a:latin typeface="Bahnschrift SemiBold Condensed" pitchFamily="34" charset="0"/>
              </a:rPr>
              <a:t>. </a:t>
            </a:r>
            <a:r>
              <a:rPr lang="en-US" sz="2800" dirty="0" err="1">
                <a:latin typeface="Bahnschrift SemiBold Condensed" pitchFamily="34" charset="0"/>
              </a:rPr>
              <a:t>Oleh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karena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itu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Yesus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tidak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berkembang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dari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ketidaktaatan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menjadi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ketaatan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tetapi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dari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kedaulatan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kekuasaan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menuju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kepatuhan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ketaatan</a:t>
            </a:r>
            <a:r>
              <a:rPr lang="en-US" sz="2800" dirty="0">
                <a:latin typeface="Bahnschrift SemiBold Condensed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Eras Demi ITC" pitchFamily="34" charset="0"/>
              </a:rPr>
              <a:t>Anak</a:t>
            </a:r>
            <a:r>
              <a:rPr lang="en-US" sz="2800" dirty="0">
                <a:solidFill>
                  <a:srgbClr val="002060"/>
                </a:solidFill>
                <a:latin typeface="Eras Demi ITC" pitchFamily="34" charset="0"/>
              </a:rPr>
              <a:t> Allah yang </a:t>
            </a:r>
            <a:r>
              <a:rPr lang="en-US" sz="2800" dirty="0" err="1">
                <a:solidFill>
                  <a:srgbClr val="002060"/>
                </a:solidFill>
                <a:latin typeface="Eras Demi ITC" pitchFamily="34" charset="0"/>
              </a:rPr>
              <a:t>ditinggikan</a:t>
            </a:r>
            <a:r>
              <a:rPr lang="en-US" sz="28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Demi ITC" pitchFamily="34" charset="0"/>
              </a:rPr>
              <a:t>menjadi</a:t>
            </a:r>
            <a:r>
              <a:rPr lang="en-US" sz="28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Demi ITC" pitchFamily="34" charset="0"/>
              </a:rPr>
              <a:t>Anak</a:t>
            </a:r>
            <a:r>
              <a:rPr lang="en-US" sz="28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Demi ITC" pitchFamily="34" charset="0"/>
              </a:rPr>
              <a:t>Manusia</a:t>
            </a:r>
            <a:r>
              <a:rPr lang="en-US" sz="2800" dirty="0">
                <a:solidFill>
                  <a:srgbClr val="002060"/>
                </a:solidFill>
                <a:latin typeface="Eras Demi ITC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Eras Demi ITC" pitchFamily="34" charset="0"/>
              </a:rPr>
              <a:t>taat</a:t>
            </a:r>
            <a:r>
              <a:rPr lang="en-US" sz="2800" dirty="0">
                <a:solidFill>
                  <a:srgbClr val="002060"/>
                </a:solidFill>
                <a:latin typeface="Eras Demi ITC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970" y="1484784"/>
            <a:ext cx="148470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381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07704" y="836712"/>
            <a:ext cx="677909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Penderitaan</a:t>
            </a:r>
            <a:r>
              <a:rPr lang="en-US" sz="3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mengungkapkan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sebagai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Imam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Besar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penuh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belas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kasihan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Gill Sans Ultra Bold Condensed" pitchFamily="34" charset="0"/>
              </a:rPr>
              <a:t>setia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 [</a:t>
            </a:r>
            <a:r>
              <a:rPr lang="en-US" sz="3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3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000" dirty="0">
                <a:solidFill>
                  <a:srgbClr val="C00000"/>
                </a:solidFill>
                <a:latin typeface="Gill Sans Ultra Bold Condensed" pitchFamily="34" charset="0"/>
              </a:rPr>
              <a:t>2: 17,18].</a:t>
            </a:r>
            <a:r>
              <a:rPr lang="en-US" sz="3000" dirty="0">
                <a:latin typeface="Gill Sans Ultra 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Penderitaan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tidak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membuat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Yesus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lebih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berbelas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kasihan</a:t>
            </a:r>
            <a:r>
              <a:rPr lang="en-US" sz="3000" dirty="0">
                <a:latin typeface="Bahnschrift SemiBold Condensed" pitchFamily="34" charset="0"/>
              </a:rPr>
              <a:t>. </a:t>
            </a:r>
            <a:r>
              <a:rPr lang="en-US" sz="3000" dirty="0" err="1">
                <a:latin typeface="Bahnschrift SemiBold Condensed" pitchFamily="34" charset="0"/>
              </a:rPr>
              <a:t>Sebaliknya</a:t>
            </a:r>
            <a:r>
              <a:rPr lang="en-US" sz="3000" dirty="0">
                <a:latin typeface="Bahnschrift SemiBold Condensed" pitchFamily="34" charset="0"/>
              </a:rPr>
              <a:t>, </a:t>
            </a:r>
            <a:r>
              <a:rPr lang="en-US" sz="3000" dirty="0" err="1">
                <a:latin typeface="Bahnschrift SemiBold Condensed" pitchFamily="34" charset="0"/>
              </a:rPr>
              <a:t>karena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belas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kasihan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Yesuslah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Dia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dengan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sukarela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mati</a:t>
            </a:r>
            <a:r>
              <a:rPr lang="en-US" sz="3000" dirty="0">
                <a:latin typeface="Bahnschrift SemiBold Condensed" pitchFamily="34" charset="0"/>
              </a:rPr>
              <a:t> di </a:t>
            </a:r>
            <a:r>
              <a:rPr lang="en-US" sz="3000" dirty="0" err="1">
                <a:latin typeface="Bahnschrift SemiBold Condensed" pitchFamily="34" charset="0"/>
              </a:rPr>
              <a:t>kayu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salib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untuk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menyelamatkan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kita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sejak</a:t>
            </a:r>
            <a:r>
              <a:rPr lang="en-US" sz="3000" dirty="0">
                <a:latin typeface="Bahnschrift SemiBold Condensed" pitchFamily="34" charset="0"/>
              </a:rPr>
              <a:t> </a:t>
            </a:r>
            <a:r>
              <a:rPr lang="en-US" sz="3000" dirty="0" err="1">
                <a:latin typeface="Bahnschrift SemiBold Condensed" pitchFamily="34" charset="0"/>
              </a:rPr>
              <a:t>awal</a:t>
            </a:r>
            <a:r>
              <a:rPr lang="en-US" sz="3000" dirty="0">
                <a:latin typeface="Bahnschrift SemiBold Condensed" pitchFamily="34" charset="0"/>
              </a:rPr>
              <a:t> [</a:t>
            </a:r>
            <a:r>
              <a:rPr lang="en-US" sz="3000" dirty="0" err="1" smtClean="0">
                <a:latin typeface="Bahnschrift SemiBold Condensed" pitchFamily="34" charset="0"/>
              </a:rPr>
              <a:t>Ibrani</a:t>
            </a:r>
            <a:r>
              <a:rPr lang="en-US" sz="3000" dirty="0" smtClean="0">
                <a:latin typeface="Bahnschrift SemiBold Condensed" pitchFamily="34" charset="0"/>
              </a:rPr>
              <a:t> </a:t>
            </a:r>
            <a:r>
              <a:rPr lang="en-US" sz="3000" dirty="0">
                <a:latin typeface="Bahnschrift SemiBold Condensed" pitchFamily="34" charset="0"/>
              </a:rPr>
              <a:t>10:5-10; </a:t>
            </a:r>
            <a:r>
              <a:rPr lang="en-US" sz="3000" dirty="0" smtClean="0">
                <a:latin typeface="Bahnschrift SemiBold Condensed" pitchFamily="34" charset="0"/>
              </a:rPr>
              <a:t>Roma </a:t>
            </a:r>
            <a:r>
              <a:rPr lang="en-US" sz="3000" dirty="0">
                <a:latin typeface="Bahnschrift SemiBold Condensed" pitchFamily="34" charset="0"/>
              </a:rPr>
              <a:t>5: 7, 8]. </a:t>
            </a:r>
            <a:r>
              <a:rPr lang="en-US" sz="3000" dirty="0" err="1">
                <a:latin typeface="Bahnschrift SemiBold Condensed" pitchFamily="34" charset="0"/>
              </a:rPr>
              <a:t>Namun</a:t>
            </a:r>
            <a:r>
              <a:rPr lang="en-US" sz="3000" dirty="0">
                <a:latin typeface="Bahnschrift SemiBold Condensed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melalui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penderitaan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itulah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realitas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kasih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persaudaraan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Yesus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benar-benar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diungkapkan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dan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Eras Demi ITC" pitchFamily="34" charset="0"/>
              </a:rPr>
              <a:t>dinyatakan</a:t>
            </a:r>
            <a:r>
              <a:rPr lang="en-US" sz="3000" dirty="0">
                <a:solidFill>
                  <a:srgbClr val="002060"/>
                </a:solidFill>
                <a:latin typeface="Eras Demi ITC" pitchFamily="34" charset="0"/>
              </a:rPr>
              <a:t>.</a:t>
            </a:r>
          </a:p>
          <a:p>
            <a:endParaRPr lang="en-US" sz="3000" dirty="0">
              <a:solidFill>
                <a:srgbClr val="002060"/>
              </a:solidFill>
              <a:latin typeface="Eras Demi ITC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683652"/>
            <a:ext cx="148470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0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645024"/>
            <a:ext cx="6923112" cy="266429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Coolvetica Rg" pitchFamily="34" charset="0"/>
              </a:rPr>
              <a:t>Jika</a:t>
            </a:r>
            <a:r>
              <a:rPr lang="en-US" sz="2800" dirty="0" smtClean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Yesus</a:t>
            </a:r>
            <a:r>
              <a:rPr lang="en-US" sz="2800" dirty="0">
                <a:latin typeface="Coolvetica Rg" pitchFamily="34" charset="0"/>
              </a:rPr>
              <a:t> yang </a:t>
            </a:r>
            <a:r>
              <a:rPr lang="en-US" sz="2800" dirty="0" err="1">
                <a:latin typeface="Coolvetica Rg" pitchFamily="34" charset="0"/>
              </a:rPr>
              <a:t>tidak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berdosa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menderita</a:t>
            </a:r>
            <a:r>
              <a:rPr lang="en-US" sz="2800" dirty="0">
                <a:latin typeface="Coolvetica Rg" pitchFamily="34" charset="0"/>
              </a:rPr>
              <a:t>, </a:t>
            </a:r>
            <a:r>
              <a:rPr lang="en-US" sz="2800" dirty="0" err="1">
                <a:latin typeface="Coolvetica Rg" pitchFamily="34" charset="0"/>
              </a:rPr>
              <a:t>kita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sebagai</a:t>
            </a:r>
            <a:r>
              <a:rPr lang="en-US" sz="2800" dirty="0">
                <a:latin typeface="Coolvetica Rg" pitchFamily="34" charset="0"/>
              </a:rPr>
              <a:t> orang </a:t>
            </a:r>
            <a:r>
              <a:rPr lang="en-US" sz="2800" dirty="0" err="1">
                <a:latin typeface="Coolvetica Rg" pitchFamily="34" charset="0"/>
              </a:rPr>
              <a:t>berdosa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pasti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akan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menderita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juga</a:t>
            </a:r>
            <a:r>
              <a:rPr lang="en-US" sz="2800" dirty="0">
                <a:latin typeface="Coolvetica Rg" pitchFamily="34" charset="0"/>
              </a:rPr>
              <a:t>. </a:t>
            </a:r>
            <a:r>
              <a:rPr lang="en-US" sz="2800" dirty="0" err="1">
                <a:latin typeface="Coolvetica Rg" pitchFamily="34" charset="0"/>
              </a:rPr>
              <a:t>Namun</a:t>
            </a:r>
            <a:r>
              <a:rPr lang="en-US" sz="2800" dirty="0">
                <a:latin typeface="Coolvetica Rg" pitchFamily="34" charset="0"/>
              </a:rPr>
              <a:t>, </a:t>
            </a:r>
            <a:r>
              <a:rPr lang="en-US" sz="2800" dirty="0" err="1">
                <a:latin typeface="Coolvetica Rg" pitchFamily="34" charset="0"/>
              </a:rPr>
              <a:t>dibalik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semua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penderitaan</a:t>
            </a:r>
            <a:r>
              <a:rPr lang="en-US" sz="2800" dirty="0">
                <a:latin typeface="Coolvetica Rg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memiliki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harapan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jaminan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untuk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kehidupan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yang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lebih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baik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dari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Yesus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yang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mengasihi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548680"/>
            <a:ext cx="5184576" cy="267765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Bahnschrift SemiBold Condensed" pitchFamily="34" charset="0"/>
              </a:rPr>
              <a:t>Dengan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demikian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kita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mengerti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bahwa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Yesus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mengalami</a:t>
            </a:r>
            <a:r>
              <a:rPr lang="en-US" sz="2800" dirty="0">
                <a:latin typeface="Bahnschrift SemiBold Condensed" pitchFamily="34" charset="0"/>
              </a:rPr>
              <a:t> proses "</a:t>
            </a:r>
            <a:r>
              <a:rPr lang="en-US" sz="2800" dirty="0" err="1">
                <a:latin typeface="Bahnschrift SemiBold Condensed" pitchFamily="34" charset="0"/>
              </a:rPr>
              <a:t>penyempurnaan</a:t>
            </a:r>
            <a:r>
              <a:rPr lang="en-US" sz="2800" dirty="0">
                <a:latin typeface="Bahnschrift SemiBold Condensed" pitchFamily="34" charset="0"/>
              </a:rPr>
              <a:t>" yang </a:t>
            </a:r>
            <a:r>
              <a:rPr lang="en-US" sz="2800" dirty="0" err="1">
                <a:latin typeface="Bahnschrift SemiBold Condensed" pitchFamily="34" charset="0"/>
              </a:rPr>
              <a:t>menyediakan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sarana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untuk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menyelamatkan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kita</a:t>
            </a:r>
            <a:r>
              <a:rPr lang="en-US" sz="2800" dirty="0">
                <a:latin typeface="Bahnschrift SemiBold Condensed" pitchFamily="34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Yesus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diperlengkapi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untuk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menjadi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Juruselamat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Impact" pitchFamily="34" charset="0"/>
              </a:rPr>
              <a:t>kita</a:t>
            </a:r>
            <a:r>
              <a:rPr lang="en-US" sz="2800" dirty="0">
                <a:solidFill>
                  <a:srgbClr val="C00000"/>
                </a:solidFill>
                <a:latin typeface="Impac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8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7344816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SAUDARA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SEBAGAI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TELADAN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Kamis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20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64" y="1603439"/>
            <a:ext cx="8229600" cy="4824536"/>
          </a:xfrm>
          <a:solidFill>
            <a:schemeClr val="accent2">
              <a:lumMod val="5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Eras Bold ITC" pitchFamily="34" charset="0"/>
              </a:rPr>
              <a:t>Apa</a:t>
            </a:r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rgbClr val="FFFF00"/>
                </a:solidFill>
                <a:latin typeface="Eras Bold ITC" pitchFamily="34" charset="0"/>
              </a:rPr>
              <a:t>rasul</a:t>
            </a:r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 Paulus </a:t>
            </a:r>
            <a:r>
              <a:rPr lang="en-US" dirty="0" err="1">
                <a:solidFill>
                  <a:srgbClr val="FFFF00"/>
                </a:solidFill>
                <a:latin typeface="Eras Bold ITC" pitchFamily="34" charset="0"/>
              </a:rPr>
              <a:t>jelaskan</a:t>
            </a:r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Eras Bold ITC" pitchFamily="34" charset="0"/>
              </a:rPr>
              <a:t>tentang</a:t>
            </a:r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Eras Bold ITC" pitchFamily="34" charset="0"/>
              </a:rPr>
              <a:t>Yesus</a:t>
            </a:r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Eras Bold ITC" pitchFamily="34" charset="0"/>
              </a:rPr>
              <a:t>dalam</a:t>
            </a:r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Eras Bold ITC" pitchFamily="34" charset="0"/>
              </a:rPr>
              <a:t>Ibrani</a:t>
            </a:r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 12:1-4?   </a:t>
            </a:r>
            <a:endParaRPr lang="en-US" dirty="0" smtClean="0">
              <a:solidFill>
                <a:srgbClr val="FFFF00"/>
              </a:solidFill>
              <a:latin typeface="Eras Bold ITC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puncak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daftar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panjang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karakter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diberikan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oleh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rasul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sebagai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teladan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sebagai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pendiri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". Kata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Yunani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archegos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["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pendiri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"]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dapat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diterjemahkan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pelopor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".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pelopor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perlombaan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arti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Dia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berlari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mendahului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orang-orang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percaya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6:20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menyebut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sebagai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perintis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"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penyempurna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",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memberikan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gagasan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menunjukkan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Allah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bentuk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yang paling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murni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orang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pertama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mengikuti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perlombaan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sukses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Dialah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menyempurnakan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seni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tentang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bagaimana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hidup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oleh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13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780928"/>
            <a:ext cx="6059016" cy="388843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Arial Black" pitchFamily="34" charset="0"/>
              </a:rPr>
              <a:t>Yesaya</a:t>
            </a:r>
            <a:r>
              <a:rPr lang="en-US" sz="2800" dirty="0" smtClean="0">
                <a:latin typeface="Arial Black" pitchFamily="34" charset="0"/>
              </a:rPr>
              <a:t> 8:17-18</a:t>
            </a:r>
          </a:p>
          <a:p>
            <a:pPr marL="0" indent="0">
              <a:buNone/>
            </a:pPr>
            <a:r>
              <a:rPr lang="en-US" sz="2400" dirty="0" smtClean="0">
                <a:latin typeface="Eras Demi ITC" pitchFamily="34" charset="0"/>
              </a:rPr>
              <a:t>Dan </a:t>
            </a:r>
            <a:r>
              <a:rPr lang="en-US" sz="2400" dirty="0" err="1">
                <a:latin typeface="Eras Demi ITC" pitchFamily="34" charset="0"/>
              </a:rPr>
              <a:t>aku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hendak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menanti-nantikan</a:t>
            </a:r>
            <a:r>
              <a:rPr lang="en-US" sz="2400" dirty="0">
                <a:latin typeface="Eras Demi ITC" pitchFamily="34" charset="0"/>
              </a:rPr>
              <a:t> TUHAN yang </a:t>
            </a:r>
            <a:r>
              <a:rPr lang="en-US" sz="2400" dirty="0" err="1">
                <a:latin typeface="Eras Demi ITC" pitchFamily="34" charset="0"/>
              </a:rPr>
              <a:t>menyembunyikan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wajah-Nya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terhadap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kaum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keturunan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Yakub</a:t>
            </a:r>
            <a:r>
              <a:rPr lang="en-US" sz="2400" dirty="0">
                <a:latin typeface="Eras Demi ITC" pitchFamily="34" charset="0"/>
              </a:rPr>
              <a:t>; </a:t>
            </a:r>
            <a:r>
              <a:rPr lang="en-US" sz="2400" dirty="0" err="1">
                <a:latin typeface="Eras Demi ITC" pitchFamily="34" charset="0"/>
              </a:rPr>
              <a:t>aku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hendak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mengharapkan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smtClean="0">
                <a:latin typeface="Eras Demi ITC" pitchFamily="34" charset="0"/>
              </a:rPr>
              <a:t>Dia. </a:t>
            </a:r>
            <a:r>
              <a:rPr lang="en-US" sz="2400" dirty="0" err="1" smtClean="0">
                <a:latin typeface="Eras Demi ITC" pitchFamily="34" charset="0"/>
              </a:rPr>
              <a:t>Sesungguhnya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aku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anak-anak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telah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diberikan</a:t>
            </a:r>
            <a:r>
              <a:rPr lang="en-US" sz="2400" dirty="0">
                <a:latin typeface="Eras Demi ITC" pitchFamily="34" charset="0"/>
              </a:rPr>
              <a:t> TUHAN </a:t>
            </a:r>
            <a:r>
              <a:rPr lang="en-US" sz="2400" dirty="0" err="1">
                <a:latin typeface="Eras Demi ITC" pitchFamily="34" charset="0"/>
              </a:rPr>
              <a:t>kepadaku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adalah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tanda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alamat</a:t>
            </a:r>
            <a:r>
              <a:rPr lang="en-US" sz="2400" dirty="0">
                <a:latin typeface="Eras Demi ITC" pitchFamily="34" charset="0"/>
              </a:rPr>
              <a:t> di </a:t>
            </a:r>
            <a:r>
              <a:rPr lang="en-US" sz="2400" dirty="0" err="1">
                <a:latin typeface="Eras Demi ITC" pitchFamily="34" charset="0"/>
              </a:rPr>
              <a:t>antara</a:t>
            </a:r>
            <a:r>
              <a:rPr lang="en-US" sz="2400" dirty="0">
                <a:latin typeface="Eras Demi ITC" pitchFamily="34" charset="0"/>
              </a:rPr>
              <a:t> orang Israel </a:t>
            </a:r>
            <a:r>
              <a:rPr lang="en-US" sz="2400" dirty="0" err="1">
                <a:latin typeface="Eras Demi ITC" pitchFamily="34" charset="0"/>
              </a:rPr>
              <a:t>dari</a:t>
            </a:r>
            <a:r>
              <a:rPr lang="en-US" sz="2400" dirty="0">
                <a:latin typeface="Eras Demi ITC" pitchFamily="34" charset="0"/>
              </a:rPr>
              <a:t> TUHAN </a:t>
            </a:r>
            <a:r>
              <a:rPr lang="en-US" sz="2400" dirty="0" err="1">
                <a:latin typeface="Eras Demi ITC" pitchFamily="34" charset="0"/>
              </a:rPr>
              <a:t>semesta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alam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diam</a:t>
            </a:r>
            <a:r>
              <a:rPr lang="en-US" sz="2400" dirty="0">
                <a:latin typeface="Eras Demi ITC" pitchFamily="34" charset="0"/>
              </a:rPr>
              <a:t> di </a:t>
            </a:r>
            <a:r>
              <a:rPr lang="en-US" sz="2400" dirty="0" err="1">
                <a:latin typeface="Eras Demi ITC" pitchFamily="34" charset="0"/>
              </a:rPr>
              <a:t>gunung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Sion</a:t>
            </a:r>
            <a:r>
              <a:rPr lang="en-US" sz="2400" dirty="0">
                <a:latin typeface="Eras Demi ITC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404664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Ibrani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2:13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menyebutkan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bahwa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Yesus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berkata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bahwa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Dia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akan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menaruh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kepercayaan-Nya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Allah.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Referensi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ini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adalah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sebuah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kiasan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ROBOLD" pitchFamily="2" charset="0"/>
              </a:rPr>
              <a:t>Yesaya</a:t>
            </a:r>
            <a:r>
              <a:rPr lang="en-US" sz="2400" dirty="0">
                <a:solidFill>
                  <a:schemeClr val="bg1"/>
                </a:solidFill>
                <a:latin typeface="GROBOLD" pitchFamily="2" charset="0"/>
              </a:rPr>
              <a:t> 8: 17, 18.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8680"/>
            <a:ext cx="2092075" cy="28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22" y="3445743"/>
            <a:ext cx="2798763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4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GROBOLD" pitchFamily="2" charset="0"/>
              </a:rPr>
              <a:t>Apa</a:t>
            </a:r>
            <a:r>
              <a:rPr lang="en-US" sz="2800" dirty="0">
                <a:solidFill>
                  <a:srgbClr val="FFFF00"/>
                </a:solidFill>
                <a:latin typeface="GROBOLD" pitchFamily="2" charset="0"/>
              </a:rPr>
              <a:t> yang </a:t>
            </a:r>
            <a:r>
              <a:rPr lang="en-US" sz="2800" dirty="0" err="1">
                <a:solidFill>
                  <a:srgbClr val="FFFF00"/>
                </a:solidFill>
                <a:latin typeface="GROBOLD" pitchFamily="2" charset="0"/>
              </a:rPr>
              <a:t>terjadi</a:t>
            </a:r>
            <a:r>
              <a:rPr lang="en-US" sz="2800" dirty="0">
                <a:solidFill>
                  <a:srgbClr val="FFFF00"/>
                </a:solidFill>
                <a:latin typeface="GROBOLD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ROBOLD" pitchFamily="2" charset="0"/>
              </a:rPr>
              <a:t>sehingga</a:t>
            </a:r>
            <a:r>
              <a:rPr lang="en-US" sz="2800" dirty="0">
                <a:solidFill>
                  <a:srgbClr val="FFFF00"/>
                </a:solidFill>
                <a:latin typeface="GROBOLD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ROBOLD" pitchFamily="2" charset="0"/>
              </a:rPr>
              <a:t>Yesaya</a:t>
            </a:r>
            <a:r>
              <a:rPr lang="en-US" sz="2800" dirty="0">
                <a:solidFill>
                  <a:srgbClr val="FFFF00"/>
                </a:solidFill>
                <a:latin typeface="GROBOLD" pitchFamily="2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GROBOLD" pitchFamily="2" charset="0"/>
              </a:rPr>
              <a:t/>
            </a:r>
            <a:br>
              <a:rPr lang="en-US" sz="2800" dirty="0" smtClean="0">
                <a:solidFill>
                  <a:srgbClr val="FFFF00"/>
                </a:solidFill>
                <a:latin typeface="GROBOLD" pitchFamily="2" charset="0"/>
              </a:rPr>
            </a:br>
            <a:r>
              <a:rPr lang="en-US" sz="2800" dirty="0" err="1" smtClean="0">
                <a:solidFill>
                  <a:srgbClr val="FFFF00"/>
                </a:solidFill>
                <a:latin typeface="GROBOLD" pitchFamily="2" charset="0"/>
              </a:rPr>
              <a:t>mengucapkan</a:t>
            </a:r>
            <a:r>
              <a:rPr lang="en-US" sz="2800" dirty="0" smtClean="0">
                <a:solidFill>
                  <a:srgbClr val="FFFF00"/>
                </a:solidFill>
                <a:latin typeface="GROBOLD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ROBOLD" pitchFamily="2" charset="0"/>
              </a:rPr>
              <a:t>kalimat</a:t>
            </a:r>
            <a:r>
              <a:rPr lang="en-US" sz="2800" dirty="0">
                <a:solidFill>
                  <a:srgbClr val="FFFF00"/>
                </a:solidFill>
                <a:latin typeface="GROBOLD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GROBOLD" pitchFamily="2" charset="0"/>
              </a:rPr>
              <a:t>ini</a:t>
            </a:r>
            <a:r>
              <a:rPr lang="en-US" sz="2800" dirty="0">
                <a:solidFill>
                  <a:srgbClr val="FFFF00"/>
                </a:solidFill>
                <a:latin typeface="GROBOLD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00600"/>
          </a:xfrm>
          <a:solidFill>
            <a:schemeClr val="bg1">
              <a:alpha val="72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500" dirty="0" err="1" smtClean="0">
                <a:latin typeface="Bahnschrift SemiBold Condensed" pitchFamily="34" charset="0"/>
              </a:rPr>
              <a:t>Kerajaan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Yehuda </a:t>
            </a:r>
            <a:r>
              <a:rPr lang="en-US" sz="2500" dirty="0" err="1">
                <a:latin typeface="Bahnschrift SemiBold Condensed" pitchFamily="34" charset="0"/>
              </a:rPr>
              <a:t>sedang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menghadapi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ancaman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invasi</a:t>
            </a:r>
            <a:r>
              <a:rPr lang="en-US" sz="2500" dirty="0">
                <a:latin typeface="Bahnschrift SemiBold Condensed" pitchFamily="34" charset="0"/>
              </a:rPr>
              <a:t> yang </a:t>
            </a:r>
            <a:r>
              <a:rPr lang="en-US" sz="2500" dirty="0" err="1">
                <a:latin typeface="Bahnschrift SemiBold Condensed" pitchFamily="34" charset="0"/>
              </a:rPr>
              <a:t>mengerikan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dari</a:t>
            </a:r>
            <a:r>
              <a:rPr lang="en-US" sz="2500" dirty="0">
                <a:latin typeface="Bahnschrift SemiBold Condensed" pitchFamily="34" charset="0"/>
              </a:rPr>
              <a:t> Israel Utara </a:t>
            </a:r>
            <a:r>
              <a:rPr lang="en-US" sz="2500" dirty="0" err="1">
                <a:latin typeface="Bahnschrift SemiBold Condensed" pitchFamily="34" charset="0"/>
              </a:rPr>
              <a:t>dan</a:t>
            </a:r>
            <a:r>
              <a:rPr lang="en-US" sz="2500" dirty="0">
                <a:latin typeface="Bahnschrift SemiBold Condensed" pitchFamily="34" charset="0"/>
              </a:rPr>
              <a:t> Aram. Raja </a:t>
            </a:r>
            <a:r>
              <a:rPr lang="en-US" sz="2500" dirty="0" err="1">
                <a:latin typeface="Bahnschrift SemiBold Condensed" pitchFamily="34" charset="0"/>
              </a:rPr>
              <a:t>dan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rakyat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ketakutan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 smtClean="0">
                <a:latin typeface="Bahnschrift SemiBold Condensed" pitchFamily="34" charset="0"/>
              </a:rPr>
              <a:t>dengan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apa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smtClean="0">
                <a:latin typeface="Bahnschrift SemiBold Condensed" pitchFamily="34" charset="0"/>
              </a:rPr>
              <a:t>yang </a:t>
            </a:r>
            <a:r>
              <a:rPr lang="en-US" sz="2500" dirty="0" err="1">
                <a:latin typeface="Bahnschrift SemiBold Condensed" pitchFamily="34" charset="0"/>
              </a:rPr>
              <a:t>akan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terjadi</a:t>
            </a:r>
            <a:r>
              <a:rPr lang="en-US" sz="2500" dirty="0">
                <a:latin typeface="Bahnschrift SemiBold Condensed" pitchFamily="34" charset="0"/>
              </a:rPr>
              <a:t> [</a:t>
            </a:r>
            <a:r>
              <a:rPr lang="en-US" sz="2500" dirty="0" err="1" smtClean="0">
                <a:latin typeface="Bahnschrift SemiBold Condensed" pitchFamily="34" charset="0"/>
              </a:rPr>
              <a:t>Yesaya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7: 1-2].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smtClean="0">
                <a:latin typeface="Bahnschrift SemiBold Condensed" pitchFamily="34" charset="0"/>
              </a:rPr>
              <a:t>Allah </a:t>
            </a:r>
            <a:r>
              <a:rPr lang="en-US" sz="2500" dirty="0" err="1">
                <a:latin typeface="Bahnschrift SemiBold Condensed" pitchFamily="34" charset="0"/>
              </a:rPr>
              <a:t>telah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menasihati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Ahas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untuk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percaya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kepada-Nya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untuk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meminta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tanda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bahwa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Dia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membebaskannya</a:t>
            </a:r>
            <a:r>
              <a:rPr lang="en-US" sz="2500" dirty="0">
                <a:latin typeface="Bahnschrift SemiBold Condensed" pitchFamily="34" charset="0"/>
              </a:rPr>
              <a:t> [</a:t>
            </a:r>
            <a:r>
              <a:rPr lang="en-US" sz="2500" dirty="0" err="1" smtClean="0">
                <a:latin typeface="Bahnschrift SemiBold Condensed" pitchFamily="34" charset="0"/>
              </a:rPr>
              <a:t>Yesaya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7: 1- 11].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smtClean="0">
                <a:latin typeface="Bahnschrift SemiBold Condensed" pitchFamily="34" charset="0"/>
              </a:rPr>
              <a:t>Allah </a:t>
            </a:r>
            <a:r>
              <a:rPr lang="en-US" sz="2500" dirty="0" err="1">
                <a:latin typeface="Bahnschrift SemiBold Condensed" pitchFamily="34" charset="0"/>
              </a:rPr>
              <a:t>telah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berjanji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kepada</a:t>
            </a:r>
            <a:r>
              <a:rPr lang="en-US" sz="2500" dirty="0">
                <a:latin typeface="Bahnschrift SemiBold Condensed" pitchFamily="34" charset="0"/>
              </a:rPr>
              <a:t> raja </a:t>
            </a:r>
            <a:r>
              <a:rPr lang="en-US" sz="2500" dirty="0" err="1">
                <a:latin typeface="Bahnschrift SemiBold Condensed" pitchFamily="34" charset="0"/>
              </a:rPr>
              <a:t>Ahas</a:t>
            </a:r>
            <a:r>
              <a:rPr lang="en-US" sz="2500" dirty="0">
                <a:latin typeface="Bahnschrift SemiBold Condensed" pitchFamily="34" charset="0"/>
              </a:rPr>
              <a:t>, </a:t>
            </a:r>
            <a:r>
              <a:rPr lang="en-US" sz="2500" dirty="0" err="1">
                <a:latin typeface="Bahnschrift SemiBold Condensed" pitchFamily="34" charset="0"/>
              </a:rPr>
              <a:t>sebagai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anak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Daud</a:t>
            </a:r>
            <a:r>
              <a:rPr lang="en-US" sz="2500" dirty="0">
                <a:latin typeface="Bahnschrift SemiBold Condensed" pitchFamily="34" charset="0"/>
              </a:rPr>
              <a:t>, </a:t>
            </a:r>
            <a:r>
              <a:rPr lang="en-US" sz="2500" dirty="0" err="1">
                <a:latin typeface="Bahnschrift SemiBold Condensed" pitchFamily="34" charset="0"/>
              </a:rPr>
              <a:t>bahwa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Dia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melindungi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Ahas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sebagai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anak-Nya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sendiri</a:t>
            </a:r>
            <a:r>
              <a:rPr lang="en-US" sz="2500" dirty="0">
                <a:latin typeface="Bahnschrift SemiBold Condensed" pitchFamily="34" charset="0"/>
              </a:rPr>
              <a:t>. </a:t>
            </a:r>
            <a:r>
              <a:rPr lang="en-US" sz="2500" dirty="0" err="1">
                <a:latin typeface="Bahnschrift SemiBold Condensed" pitchFamily="34" charset="0"/>
              </a:rPr>
              <a:t>Sekarang</a:t>
            </a:r>
            <a:r>
              <a:rPr lang="en-US" sz="2500" dirty="0">
                <a:latin typeface="Bahnschrift SemiBold Condensed" pitchFamily="34" charset="0"/>
              </a:rPr>
              <a:t>, Allah </a:t>
            </a:r>
            <a:r>
              <a:rPr lang="en-US" sz="2500" dirty="0" err="1">
                <a:latin typeface="Bahnschrift SemiBold Condensed" pitchFamily="34" charset="0"/>
              </a:rPr>
              <a:t>dengan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murah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hati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menawarkan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Ahas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untuk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 smtClean="0">
                <a:latin typeface="Bahnschrift SemiBold Condensed" pitchFamily="34" charset="0"/>
              </a:rPr>
              <a:t>mengkonfirmasi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janji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itu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dengan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sebuah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tanda</a:t>
            </a:r>
            <a:r>
              <a:rPr lang="en-US" sz="2500" dirty="0">
                <a:latin typeface="Bahnschrift SemiBold Condensed" pitchFamily="34" charset="0"/>
              </a:rPr>
              <a:t>.  </a:t>
            </a:r>
            <a:endParaRPr lang="en-US" sz="2500" dirty="0" smtClean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500" dirty="0" err="1" smtClean="0">
                <a:latin typeface="Bahnschrift SemiBold Condensed" pitchFamily="34" charset="0"/>
              </a:rPr>
              <a:t>Ahas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menolak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untuk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meminta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tanda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dan</a:t>
            </a:r>
            <a:r>
              <a:rPr lang="en-US" sz="2500" dirty="0">
                <a:latin typeface="Bahnschrift SemiBold Condensed" pitchFamily="34" charset="0"/>
              </a:rPr>
              <a:t>, </a:t>
            </a:r>
            <a:r>
              <a:rPr lang="en-US" sz="2500" dirty="0" err="1">
                <a:latin typeface="Bahnschrift SemiBold Condensed" pitchFamily="34" charset="0"/>
              </a:rPr>
              <a:t>sebaliknya</a:t>
            </a:r>
            <a:r>
              <a:rPr lang="en-US" sz="2500" dirty="0">
                <a:latin typeface="Bahnschrift SemiBold Condensed" pitchFamily="34" charset="0"/>
              </a:rPr>
              <a:t>, </a:t>
            </a:r>
            <a:r>
              <a:rPr lang="en-US" sz="2500" dirty="0" err="1">
                <a:latin typeface="Bahnschrift SemiBold Condensed" pitchFamily="34" charset="0"/>
              </a:rPr>
              <a:t>mengirim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utusan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ke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Tiglat-pileser</a:t>
            </a:r>
            <a:r>
              <a:rPr lang="en-US" sz="2500" dirty="0">
                <a:latin typeface="Bahnschrift SemiBold Condensed" pitchFamily="34" charset="0"/>
              </a:rPr>
              <a:t>, raja </a:t>
            </a:r>
            <a:r>
              <a:rPr lang="en-US" sz="2500" dirty="0" err="1">
                <a:latin typeface="Bahnschrift SemiBold Condensed" pitchFamily="34" charset="0"/>
              </a:rPr>
              <a:t>Asyur</a:t>
            </a:r>
            <a:r>
              <a:rPr lang="en-US" sz="2500" dirty="0">
                <a:latin typeface="Bahnschrift SemiBold Condensed" pitchFamily="34" charset="0"/>
              </a:rPr>
              <a:t>, </a:t>
            </a:r>
            <a:r>
              <a:rPr lang="en-US" sz="2500" dirty="0" err="1">
                <a:latin typeface="Bahnschrift SemiBold Condensed" pitchFamily="34" charset="0"/>
              </a:rPr>
              <a:t>mengatakan</a:t>
            </a:r>
            <a:r>
              <a:rPr lang="en-US" sz="2500" dirty="0">
                <a:latin typeface="Bahnschrift SemiBold Condensed" pitchFamily="34" charset="0"/>
              </a:rPr>
              <a:t>, "</a:t>
            </a:r>
            <a:r>
              <a:rPr lang="en-US" sz="2500" dirty="0" err="1">
                <a:latin typeface="Bahnschrift SemiBold Condensed" pitchFamily="34" charset="0"/>
              </a:rPr>
              <a:t>Aku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ini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hambamu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anakmu</a:t>
            </a:r>
            <a:r>
              <a:rPr lang="en-US" sz="2500" dirty="0">
                <a:latin typeface="Bahnschrift SemiBold Condensed" pitchFamily="34" charset="0"/>
              </a:rPr>
              <a:t>" [2 </a:t>
            </a:r>
            <a:r>
              <a:rPr lang="en-US" sz="2500" dirty="0" smtClean="0">
                <a:latin typeface="Bahnschrift SemiBold Condensed" pitchFamily="34" charset="0"/>
              </a:rPr>
              <a:t>Raja-raja </a:t>
            </a:r>
            <a:r>
              <a:rPr lang="en-US" sz="2500" dirty="0">
                <a:latin typeface="Bahnschrift SemiBold Condensed" pitchFamily="34" charset="0"/>
              </a:rPr>
              <a:t>16: 7]. </a:t>
            </a:r>
            <a:r>
              <a:rPr lang="en-US" sz="2500" dirty="0" err="1">
                <a:latin typeface="Bahnschrift SemiBold Condensed" pitchFamily="34" charset="0"/>
              </a:rPr>
              <a:t>Sedihnya</a:t>
            </a:r>
            <a:r>
              <a:rPr lang="en-US" sz="2500" dirty="0">
                <a:latin typeface="Bahnschrift SemiBold Condensed" pitchFamily="34" charset="0"/>
              </a:rPr>
              <a:t>! </a:t>
            </a:r>
            <a:r>
              <a:rPr lang="en-US" sz="2500" dirty="0" err="1">
                <a:latin typeface="Bahnschrift SemiBold Condensed" pitchFamily="34" charset="0"/>
              </a:rPr>
              <a:t>Ahas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lebih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suka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menjadi</a:t>
            </a:r>
            <a:r>
              <a:rPr lang="en-US" sz="2500" dirty="0">
                <a:latin typeface="Bahnschrift SemiBold Condensed" pitchFamily="34" charset="0"/>
              </a:rPr>
              <a:t> "</a:t>
            </a:r>
            <a:r>
              <a:rPr lang="en-US" sz="2500" dirty="0" err="1">
                <a:latin typeface="Bahnschrift SemiBold Condensed" pitchFamily="34" charset="0"/>
              </a:rPr>
              <a:t>anak</a:t>
            </a:r>
            <a:r>
              <a:rPr lang="en-US" sz="2500" dirty="0">
                <a:latin typeface="Bahnschrift SemiBold Condensed" pitchFamily="34" charset="0"/>
              </a:rPr>
              <a:t>" </a:t>
            </a:r>
            <a:r>
              <a:rPr lang="en-US" sz="2500" dirty="0" err="1">
                <a:latin typeface="Bahnschrift SemiBold Condensed" pitchFamily="34" charset="0"/>
              </a:rPr>
              <a:t>Tiglat-pileser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daripada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anak</a:t>
            </a:r>
            <a:r>
              <a:rPr lang="en-US" sz="2500" dirty="0">
                <a:latin typeface="Bahnschrift SemiBold Condensed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269827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5445224"/>
            <a:ext cx="7652048" cy="1201484"/>
          </a:xfrm>
          <a:solidFill>
            <a:schemeClr val="accent6">
              <a:lumMod val="5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Setiap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hari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harus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belajar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untuk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membuat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pilihan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yang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mencerminkan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bahwa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menaruh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percaya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sepenuhnya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ill Sans Ultra Bold Condensed" pitchFamily="34" charset="0"/>
              </a:rPr>
              <a:t>pada</a:t>
            </a:r>
            <a:r>
              <a:rPr lang="en-US" dirty="0">
                <a:solidFill>
                  <a:schemeClr val="bg1"/>
                </a:solidFill>
                <a:latin typeface="Gill Sans Ultra Bold Condensed" pitchFamily="34" charset="0"/>
              </a:rPr>
              <a:t> Allah.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529322"/>
            <a:ext cx="511256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Eras Bold ITC" pitchFamily="34" charset="0"/>
              </a:rPr>
              <a:t>Iman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Yesaya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sangat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kontras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dengan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kurangnya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iman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Ahas</a:t>
            </a:r>
            <a:r>
              <a:rPr lang="en-US" sz="2400" dirty="0">
                <a:latin typeface="Eras Bold ITC" pitchFamily="34" charset="0"/>
              </a:rPr>
              <a:t>, sang raja [2 Raja-raja 16: 5-18].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85256" y="2071224"/>
            <a:ext cx="6336704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ritannic Bold" pitchFamily="34" charset="0"/>
              </a:rPr>
              <a:t>Yesus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menaruh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kepercayaan-Nya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kepada</a:t>
            </a:r>
            <a:r>
              <a:rPr lang="en-US" sz="2400" dirty="0">
                <a:latin typeface="Britannic Bold" pitchFamily="34" charset="0"/>
              </a:rPr>
              <a:t> Allah </a:t>
            </a:r>
            <a:r>
              <a:rPr lang="en-US" sz="2400" dirty="0" err="1">
                <a:latin typeface="Britannic Bold" pitchFamily="34" charset="0"/>
              </a:rPr>
              <a:t>dan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dalam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janji-Nya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bahwa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Dia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akan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meletakkan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musuh-musuh-Nya</a:t>
            </a:r>
            <a:r>
              <a:rPr lang="en-US" sz="2400" dirty="0">
                <a:latin typeface="Britannic Bold" pitchFamily="34" charset="0"/>
              </a:rPr>
              <a:t> di </a:t>
            </a:r>
            <a:r>
              <a:rPr lang="en-US" sz="2400" dirty="0" err="1">
                <a:latin typeface="Britannic Bold" pitchFamily="34" charset="0"/>
              </a:rPr>
              <a:t>bawah</a:t>
            </a:r>
            <a:r>
              <a:rPr lang="en-US" sz="2400" dirty="0">
                <a:latin typeface="Britannic Bold" pitchFamily="34" charset="0"/>
              </a:rPr>
              <a:t> kaki-</a:t>
            </a:r>
            <a:r>
              <a:rPr lang="en-US" sz="2400" dirty="0" err="1">
                <a:latin typeface="Britannic Bold" pitchFamily="34" charset="0"/>
              </a:rPr>
              <a:t>Nya</a:t>
            </a:r>
            <a:r>
              <a:rPr lang="en-US" sz="2400" dirty="0">
                <a:latin typeface="Britannic Bold" pitchFamily="34" charset="0"/>
              </a:rPr>
              <a:t> [</a:t>
            </a:r>
            <a:r>
              <a:rPr lang="en-US" sz="2400" dirty="0" err="1">
                <a:latin typeface="Britannic Bold" pitchFamily="34" charset="0"/>
              </a:rPr>
              <a:t>Ibrani</a:t>
            </a:r>
            <a:r>
              <a:rPr lang="en-US" sz="2400" dirty="0">
                <a:latin typeface="Britannic Bold" pitchFamily="34" charset="0"/>
              </a:rPr>
              <a:t> 1:13; </a:t>
            </a:r>
            <a:r>
              <a:rPr lang="en-US" sz="2400" dirty="0" err="1">
                <a:latin typeface="Britannic Bold" pitchFamily="34" charset="0"/>
              </a:rPr>
              <a:t>Ibrani</a:t>
            </a:r>
            <a:r>
              <a:rPr lang="en-US" sz="2400" dirty="0">
                <a:latin typeface="Britannic Bold" pitchFamily="34" charset="0"/>
              </a:rPr>
              <a:t> 10: 12-13]. 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Allah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telah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membuat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janji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sama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kepada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perlu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percaya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kepada-Nya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sama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seperti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>
                <a:latin typeface="Britannic Bold" pitchFamily="34" charset="0"/>
              </a:rPr>
              <a:t>[Roma 16: 20]. </a:t>
            </a:r>
            <a:r>
              <a:rPr lang="en-US" sz="2400" dirty="0">
                <a:solidFill>
                  <a:srgbClr val="002060"/>
                </a:solidFill>
                <a:latin typeface="GROBOLD" pitchFamily="2" charset="0"/>
              </a:rPr>
              <a:t>YESUS TELADAN IMAN KITA.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3" y="2060849"/>
            <a:ext cx="224570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67" y="335206"/>
            <a:ext cx="2202012" cy="16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4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536"/>
            <a:ext cx="9144000" cy="69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693524" y="908720"/>
            <a:ext cx="7128792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Kita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disebut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kerabat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terdekat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TUHAN,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karena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itulah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menebus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400" dirty="0" smtClean="0">
                <a:latin typeface="Gill Sans Ultra Bold Condensed" pitchFamily="34" charset="0"/>
              </a:rPr>
              <a:t>. Dan </a:t>
            </a:r>
            <a:r>
              <a:rPr lang="en-US" sz="2400" dirty="0" err="1" smtClean="0">
                <a:latin typeface="Gill Sans Ultra Bold Condensed" pitchFamily="34" charset="0"/>
              </a:rPr>
              <a:t>kini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kita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punya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harapan</a:t>
            </a:r>
            <a:r>
              <a:rPr lang="en-US" sz="2400" dirty="0" smtClean="0">
                <a:latin typeface="Gill Sans Ultra Bold Condensed" pitchFamily="34" charset="0"/>
              </a:rPr>
              <a:t> yang </a:t>
            </a:r>
            <a:r>
              <a:rPr lang="en-US" sz="2400" dirty="0" err="1" smtClean="0">
                <a:latin typeface="Gill Sans Ultra Bold Condensed" pitchFamily="34" charset="0"/>
              </a:rPr>
              <a:t>lebih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baik</a:t>
            </a:r>
            <a:r>
              <a:rPr lang="en-US" sz="2400" dirty="0" smtClean="0">
                <a:latin typeface="Gill Sans Ultra Bold Condensed" pitchFamily="34" charset="0"/>
              </a:rPr>
              <a:t>.</a:t>
            </a:r>
            <a:endParaRPr lang="en-US" sz="2400" dirty="0">
              <a:latin typeface="Gill Sans Ultra Bold Condensed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93524" y="1988840"/>
            <a:ext cx="7134441" cy="11320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Bahnschrift SemiBold Condensed" pitchFamily="34" charset="0"/>
              </a:rPr>
              <a:t>SIKAP PAULUS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terus</a:t>
            </a:r>
            <a:r>
              <a:rPr lang="en-US" sz="2400" dirty="0" smtClean="0">
                <a:latin typeface="Bahnschrift SemiBold Condensed" pitchFamily="34" charset="0"/>
              </a:rPr>
              <a:t>- </a:t>
            </a:r>
            <a:r>
              <a:rPr lang="en-US" sz="2400" dirty="0" err="1" smtClean="0">
                <a:latin typeface="Bahnschrift SemiBold Condensed" pitchFamily="34" charset="0"/>
              </a:rPr>
              <a:t>menerus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memanggil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pembaca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teguh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berpegang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pengakuan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malu</a:t>
            </a:r>
            <a:r>
              <a:rPr lang="en-US" sz="2400" dirty="0">
                <a:latin typeface="Bahnschrift SemiBold Condensed" pitchFamily="34" charset="0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93524" y="3143850"/>
            <a:ext cx="7128792" cy="11464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err="1" smtClean="0">
                <a:latin typeface="Eras Bold ITC" pitchFamily="34" charset="0"/>
              </a:rPr>
              <a:t>Yesus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tidak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hanya</a:t>
            </a:r>
            <a:r>
              <a:rPr lang="en-US" sz="2400" dirty="0" smtClean="0">
                <a:latin typeface="Eras Bold ITC" pitchFamily="34" charset="0"/>
              </a:rPr>
              <a:t> "</a:t>
            </a:r>
            <a:r>
              <a:rPr lang="en-US" sz="2400" dirty="0" err="1" smtClean="0">
                <a:latin typeface="Eras Bold ITC" pitchFamily="34" charset="0"/>
              </a:rPr>
              <a:t>terlihat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seperti</a:t>
            </a:r>
            <a:r>
              <a:rPr lang="en-US" sz="2400" dirty="0" smtClean="0">
                <a:latin typeface="Eras Bold ITC" pitchFamily="34" charset="0"/>
              </a:rPr>
              <a:t>" </a:t>
            </a:r>
            <a:r>
              <a:rPr lang="en-US" sz="2400" dirty="0" err="1" smtClean="0">
                <a:latin typeface="Eras Bold ITC" pitchFamily="34" charset="0"/>
              </a:rPr>
              <a:t>atau</a:t>
            </a:r>
            <a:r>
              <a:rPr lang="en-US" sz="2400" dirty="0" smtClean="0">
                <a:latin typeface="Eras Bold ITC" pitchFamily="34" charset="0"/>
              </a:rPr>
              <a:t> "</a:t>
            </a:r>
            <a:r>
              <a:rPr lang="en-US" sz="2400" dirty="0" err="1" smtClean="0">
                <a:latin typeface="Eras Bold ITC" pitchFamily="34" charset="0"/>
              </a:rPr>
              <a:t>tampak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seperti</a:t>
            </a:r>
            <a:r>
              <a:rPr lang="en-US" sz="2400" dirty="0" smtClean="0">
                <a:latin typeface="Eras Bold ITC" pitchFamily="34" charset="0"/>
              </a:rPr>
              <a:t>" </a:t>
            </a:r>
            <a:r>
              <a:rPr lang="en-US" sz="2400" dirty="0" err="1" smtClean="0">
                <a:latin typeface="Eras Bold ITC" pitchFamily="34" charset="0"/>
              </a:rPr>
              <a:t>manusia</a:t>
            </a:r>
            <a:r>
              <a:rPr lang="en-US" sz="2400" dirty="0" smtClean="0">
                <a:latin typeface="Eras Bold ITC" pitchFamily="34" charset="0"/>
              </a:rPr>
              <a:t>; </a:t>
            </a:r>
            <a:r>
              <a:rPr lang="en-US" sz="2400" dirty="0" err="1" smtClean="0">
                <a:latin typeface="Eras Bold ITC" pitchFamily="34" charset="0"/>
              </a:rPr>
              <a:t>Dia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benar-benar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manusia</a:t>
            </a:r>
            <a:r>
              <a:rPr lang="en-US" sz="2400" dirty="0" smtClean="0">
                <a:latin typeface="Eras Bold ITC" pitchFamily="34" charset="0"/>
              </a:rPr>
              <a:t>, </a:t>
            </a:r>
            <a:r>
              <a:rPr lang="en-US" sz="2400" dirty="0" err="1" smtClean="0">
                <a:latin typeface="Eras Bold ITC" pitchFamily="34" charset="0"/>
              </a:rPr>
              <a:t>benar-benar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salah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satu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dari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kita</a:t>
            </a:r>
            <a:r>
              <a:rPr lang="en-US" sz="2400" dirty="0" smtClean="0">
                <a:latin typeface="Eras Bold ITC" pitchFamily="34" charset="0"/>
              </a:rPr>
              <a:t>.</a:t>
            </a:r>
            <a:endParaRPr lang="en-US" sz="2400" dirty="0">
              <a:latin typeface="Eras Bold IT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3524" y="4290256"/>
            <a:ext cx="7128792" cy="120032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mengalami</a:t>
            </a:r>
            <a:r>
              <a:rPr lang="en-US" sz="2400" dirty="0">
                <a:latin typeface="Bahnschrift SemiBold Condensed" pitchFamily="34" charset="0"/>
              </a:rPr>
              <a:t> proses "</a:t>
            </a:r>
            <a:r>
              <a:rPr lang="en-US" sz="2400" dirty="0" err="1">
                <a:latin typeface="Bahnschrift SemiBold Condensed" pitchFamily="34" charset="0"/>
              </a:rPr>
              <a:t>penyempurnaan</a:t>
            </a:r>
            <a:r>
              <a:rPr lang="en-US" sz="2400" dirty="0">
                <a:latin typeface="Bahnschrift SemiBold Condensed" pitchFamily="34" charset="0"/>
              </a:rPr>
              <a:t>" yang </a:t>
            </a:r>
            <a:r>
              <a:rPr lang="en-US" sz="2400" dirty="0" err="1">
                <a:latin typeface="Bahnschrift SemiBold Condensed" pitchFamily="34" charset="0"/>
              </a:rPr>
              <a:t>menyediakan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sarana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untuk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menyelamatkan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kita</a:t>
            </a:r>
            <a:r>
              <a:rPr lang="en-US" sz="2400" dirty="0">
                <a:latin typeface="Bahnschrift SemiBold Condensed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Yesus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diperlengkapi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menjadi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Juruselamat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Impact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3524" y="5476262"/>
            <a:ext cx="712879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Allah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telah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membuat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janji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sama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kepada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perlu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percaya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kepada-Nya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sama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seperti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karena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YESUS 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TELADAN IMAN KITA.</a:t>
            </a:r>
          </a:p>
        </p:txBody>
      </p:sp>
    </p:spTree>
    <p:extLst>
      <p:ext uri="{BB962C8B-B14F-4D97-AF65-F5344CB8AC3E}">
        <p14:creationId xmlns:p14="http://schemas.microsoft.com/office/powerpoint/2010/main" val="29130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xmlns="" id="{06E4C36F-0C8F-49C8-89A2-59BCB934F761}"/>
              </a:ext>
            </a:extLst>
          </p:cNvPr>
          <p:cNvSpPr txBox="1"/>
          <p:nvPr/>
        </p:nvSpPr>
        <p:spPr>
          <a:xfrm>
            <a:off x="179512" y="404664"/>
            <a:ext cx="617171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Dalam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kitab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Ibrani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Yesus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diperkenalkan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sebagai</a:t>
            </a:r>
            <a:r>
              <a:rPr lang="en-US" b="1" dirty="0">
                <a:solidFill>
                  <a:schemeClr val="tx1"/>
                </a:solidFill>
              </a:rPr>
              <a:t> Allah </a:t>
            </a:r>
            <a:r>
              <a:rPr lang="en-US" b="1" dirty="0" err="1">
                <a:solidFill>
                  <a:schemeClr val="tx1"/>
                </a:solidFill>
              </a:rPr>
              <a:t>dan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manusia</a:t>
            </a:r>
            <a:r>
              <a:rPr lang="en-US" b="1" dirty="0">
                <a:solidFill>
                  <a:schemeClr val="tx1"/>
                </a:solidFill>
              </a:rPr>
              <a:t>. Paulus </a:t>
            </a:r>
            <a:r>
              <a:rPr lang="en-US" b="1" dirty="0" err="1">
                <a:solidFill>
                  <a:schemeClr val="tx1"/>
                </a:solidFill>
              </a:rPr>
              <a:t>menekankan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perbedaan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antara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kedua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sifat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id-ID" b="1" dirty="0" smtClean="0">
                <a:solidFill>
                  <a:schemeClr val="tx1"/>
                </a:solidFill>
              </a:rPr>
              <a:t>Yesus </a:t>
            </a:r>
            <a:r>
              <a:rPr lang="en-US" b="1" dirty="0" err="1" smtClean="0">
                <a:solidFill>
                  <a:schemeClr val="tx1"/>
                </a:solidFill>
              </a:rPr>
              <a:t>dalam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id-ID" b="1" dirty="0" smtClean="0">
                <a:solidFill>
                  <a:schemeClr val="tx1"/>
                </a:solidFill>
              </a:rPr>
              <a:t>dua </a:t>
            </a:r>
            <a:r>
              <a:rPr lang="en-US" b="1" dirty="0" err="1" smtClean="0">
                <a:solidFill>
                  <a:schemeClr val="tx1"/>
                </a:solidFill>
              </a:rPr>
              <a:t>pasal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pertama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kitab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Ibrani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6" name="CuadroTexto 4">
            <a:extLst>
              <a:ext uri="{FF2B5EF4-FFF2-40B4-BE49-F238E27FC236}">
                <a16:creationId xmlns:a16="http://schemas.microsoft.com/office/drawing/2014/main" xmlns="" id="{DDB2923C-860D-42E8-85B6-42E5BAD9FEB1}"/>
              </a:ext>
            </a:extLst>
          </p:cNvPr>
          <p:cNvSpPr txBox="1"/>
          <p:nvPr/>
        </p:nvSpPr>
        <p:spPr>
          <a:xfrm>
            <a:off x="3265367" y="4797152"/>
            <a:ext cx="5771127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 smtClean="0"/>
              <a:t>Penyajian</a:t>
            </a:r>
            <a:r>
              <a:rPr lang="en-US" sz="2000" b="1" dirty="0" smtClean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Saudara</a:t>
            </a:r>
            <a:r>
              <a:rPr lang="en-US" sz="2000" b="1" dirty="0"/>
              <a:t> yang </a:t>
            </a:r>
            <a:r>
              <a:rPr lang="en-US" sz="2000" b="1" dirty="0" err="1"/>
              <a:t>setia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penyayang</a:t>
            </a:r>
            <a:r>
              <a:rPr lang="en-US" sz="2000" b="1" dirty="0"/>
              <a:t> </a:t>
            </a:r>
            <a:r>
              <a:rPr lang="en-US" sz="2000" b="1" dirty="0" err="1"/>
              <a:t>digambarkan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gambaran</a:t>
            </a:r>
            <a:r>
              <a:rPr lang="en-US" sz="2000" b="1" dirty="0"/>
              <a:t> </a:t>
            </a:r>
            <a:r>
              <a:rPr lang="en-US" sz="2000" b="1" dirty="0" err="1"/>
              <a:t>Anak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manifestasi</a:t>
            </a:r>
            <a:r>
              <a:rPr lang="en-US" sz="2000" b="1" dirty="0"/>
              <a:t> </a:t>
            </a:r>
            <a:r>
              <a:rPr lang="en-US" sz="2000" b="1" dirty="0" err="1"/>
              <a:t>tertinggi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Allah </a:t>
            </a:r>
            <a:r>
              <a:rPr lang="en-US" sz="2000" b="1" dirty="0" err="1"/>
              <a:t>Pencipta</a:t>
            </a:r>
            <a:r>
              <a:rPr lang="en-US" sz="2000" b="1" dirty="0"/>
              <a:t> yang </a:t>
            </a:r>
            <a:r>
              <a:rPr lang="en-US" sz="2000" b="1" dirty="0" err="1"/>
              <a:t>kekal</a:t>
            </a:r>
            <a:r>
              <a:rPr lang="en-US" sz="2000" b="1" dirty="0"/>
              <a:t> (</a:t>
            </a:r>
            <a:r>
              <a:rPr lang="en-US" sz="2000" b="1" dirty="0" err="1"/>
              <a:t>Ibr</a:t>
            </a:r>
            <a:r>
              <a:rPr lang="en-US" sz="2000" b="1" dirty="0"/>
              <a:t> 1:1-4). Mari </a:t>
            </a:r>
            <a:r>
              <a:rPr lang="en-US" sz="2000" b="1" dirty="0" err="1"/>
              <a:t>kita</a:t>
            </a:r>
            <a:r>
              <a:rPr lang="en-US" sz="2000" b="1" dirty="0"/>
              <a:t> </a:t>
            </a:r>
            <a:r>
              <a:rPr lang="en-US" sz="2000" b="1" dirty="0" err="1"/>
              <a:t>pelajari</a:t>
            </a:r>
            <a:r>
              <a:rPr lang="en-US" sz="2000" b="1" dirty="0"/>
              <a:t> </a:t>
            </a:r>
            <a:r>
              <a:rPr lang="en-US" sz="2000" b="1" dirty="0" err="1"/>
              <a:t>bagaimana</a:t>
            </a:r>
            <a:r>
              <a:rPr lang="en-US" sz="2000" b="1" dirty="0"/>
              <a:t> </a:t>
            </a:r>
            <a:r>
              <a:rPr lang="en-US" sz="2000" b="1" dirty="0" err="1"/>
              <a:t>sifat</a:t>
            </a:r>
            <a:r>
              <a:rPr lang="en-US" sz="2000" b="1" dirty="0"/>
              <a:t> </a:t>
            </a:r>
            <a:r>
              <a:rPr lang="en-US" sz="2000" b="1" dirty="0" err="1"/>
              <a:t>manusia</a:t>
            </a:r>
            <a:r>
              <a:rPr lang="en-US" sz="2000" b="1" dirty="0"/>
              <a:t> </a:t>
            </a:r>
            <a:r>
              <a:rPr lang="en-US" sz="2000" b="1" dirty="0" err="1"/>
              <a:t>Yesus</a:t>
            </a:r>
            <a:r>
              <a:rPr lang="en-US" sz="2000" b="1" dirty="0"/>
              <a:t> </a:t>
            </a:r>
            <a:r>
              <a:rPr lang="en-US" sz="2000" b="1" dirty="0" err="1"/>
              <a:t>digambarkan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kitab</a:t>
            </a:r>
            <a:r>
              <a:rPr lang="en-US" sz="2000" b="1" dirty="0"/>
              <a:t> </a:t>
            </a:r>
            <a:r>
              <a:rPr lang="en-US" sz="2000" b="1" dirty="0" err="1"/>
              <a:t>Ibrani</a:t>
            </a:r>
            <a:r>
              <a:rPr lang="en-US" sz="2000" b="1" dirty="0"/>
              <a:t>.</a:t>
            </a:r>
            <a:endParaRPr lang="es-ES" sz="2000" b="1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182FCFEE-40DE-4BA3-94BC-8949FB643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211767"/>
              </p:ext>
            </p:extLst>
          </p:nvPr>
        </p:nvGraphicFramePr>
        <p:xfrm>
          <a:off x="251520" y="1651000"/>
          <a:ext cx="6089396" cy="1778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{125E5076-3810-47DD-B79F-674D7AD40C01}</a:tableStyleId>
              </a:tblPr>
              <a:tblGrid>
                <a:gridCol w="3044698">
                  <a:extLst>
                    <a:ext uri="{9D8B030D-6E8A-4147-A177-3AD203B41FA5}">
                      <a16:colId xmlns:a16="http://schemas.microsoft.com/office/drawing/2014/main" xmlns="" val="1113935305"/>
                    </a:ext>
                  </a:extLst>
                </a:gridCol>
                <a:gridCol w="3044698">
                  <a:extLst>
                    <a:ext uri="{9D8B030D-6E8A-4147-A177-3AD203B41FA5}">
                      <a16:colId xmlns:a16="http://schemas.microsoft.com/office/drawing/2014/main" xmlns="" val="3553081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2000" b="1" dirty="0" smtClean="0"/>
                        <a:t>Pasal </a:t>
                      </a:r>
                      <a:r>
                        <a:rPr lang="es-ES" sz="2000" b="1" dirty="0" smtClean="0"/>
                        <a:t>1 (</a:t>
                      </a:r>
                      <a:r>
                        <a:rPr lang="id-ID" sz="2000" b="1" dirty="0" smtClean="0"/>
                        <a:t>Ilahi</a:t>
                      </a:r>
                      <a:r>
                        <a:rPr lang="es-ES" sz="2000" b="1" dirty="0" smtClean="0"/>
                        <a:t>)</a:t>
                      </a:r>
                      <a:endParaRPr lang="es-ES" sz="20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dirty="0" smtClean="0"/>
                        <a:t>Pasal </a:t>
                      </a:r>
                      <a:r>
                        <a:rPr lang="es-ES" sz="2000" b="1" dirty="0" smtClean="0"/>
                        <a:t>2 (</a:t>
                      </a:r>
                      <a:r>
                        <a:rPr lang="id-ID" sz="2000" b="1" dirty="0" smtClean="0"/>
                        <a:t>manusia</a:t>
                      </a:r>
                      <a:r>
                        <a:rPr lang="es-ES" sz="2000" b="1" dirty="0" smtClean="0"/>
                        <a:t>)</a:t>
                      </a:r>
                      <a:endParaRPr lang="es-ES" sz="20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015178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Anak Allah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5)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E8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Saudara kita</a:t>
                      </a:r>
                      <a:r>
                        <a:rPr lang="id-ID" sz="1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ay</a:t>
                      </a:r>
                      <a:r>
                        <a:rPr lang="es-E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12)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E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1664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Allah Maha</a:t>
                      </a:r>
                      <a:r>
                        <a:rPr lang="id-ID" sz="18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kuasa</a:t>
                      </a:r>
                      <a:r>
                        <a:rPr lang="es-E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ay</a:t>
                      </a:r>
                      <a:r>
                        <a:rPr lang="es-E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8-12)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Setia kepada Bapa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ay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13)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06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Pencipta, Penopang, Penguasa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00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Imam Besar manusia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penyayang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id-ID" sz="1800" b="1" dirty="0" smtClean="0">
                          <a:solidFill>
                            <a:schemeClr val="tx1"/>
                          </a:solidFill>
                          <a:effectLst/>
                        </a:rPr>
                        <a:t>setia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00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287921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2574601" cy="2807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7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SAUDARA SEBAGAI PENEBUS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16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4989747"/>
            <a:ext cx="6070680" cy="17055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Tahun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Yobel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tahun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Sabat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"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agung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" </a:t>
            </a:r>
            <a:r>
              <a:rPr lang="en-US" sz="2400" dirty="0" smtClean="0">
                <a:latin typeface="Gill Sans Ultra Bold Condensed" pitchFamily="34" charset="0"/>
              </a:rPr>
              <a:t>di </a:t>
            </a:r>
            <a:r>
              <a:rPr lang="en-US" sz="2400" dirty="0" err="1" smtClean="0">
                <a:latin typeface="Gill Sans Ultra Bold Condensed" pitchFamily="34" charset="0"/>
              </a:rPr>
              <a:t>mana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utang-utang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dihapuskan</a:t>
            </a:r>
            <a:r>
              <a:rPr lang="en-US" sz="2400" dirty="0" smtClean="0">
                <a:latin typeface="Gill Sans Ultra Bold Condensed" pitchFamily="34" charset="0"/>
              </a:rPr>
              <a:t>, </a:t>
            </a:r>
            <a:r>
              <a:rPr lang="en-US" sz="2400" dirty="0" err="1" smtClean="0">
                <a:latin typeface="Gill Sans Ultra Bold Condensed" pitchFamily="34" charset="0"/>
              </a:rPr>
              <a:t>kepemilikan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diklaim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kembali</a:t>
            </a:r>
            <a:r>
              <a:rPr lang="en-US" sz="2400" dirty="0" smtClean="0">
                <a:latin typeface="Gill Sans Ultra Bold Condensed" pitchFamily="34" charset="0"/>
              </a:rPr>
              <a:t>, </a:t>
            </a:r>
            <a:r>
              <a:rPr lang="en-US" sz="2400" dirty="0" err="1" smtClean="0">
                <a:latin typeface="Gill Sans Ultra Bold Condensed" pitchFamily="34" charset="0"/>
              </a:rPr>
              <a:t>dan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kebebasan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diproklamasikan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kepada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para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tawanan</a:t>
            </a:r>
            <a:r>
              <a:rPr lang="en-US" sz="2400" dirty="0" smtClean="0">
                <a:latin typeface="Gill Sans Ultra Bold Condensed" pitchFamily="34" charset="0"/>
              </a:rPr>
              <a:t>. </a:t>
            </a:r>
            <a:endParaRPr lang="en-US" sz="2400" dirty="0">
              <a:latin typeface="Gill Sans Ultra Bold Condens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1772816"/>
            <a:ext cx="60486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Eras Demi ITC" pitchFamily="34" charset="0"/>
              </a:rPr>
              <a:t>Hukum</a:t>
            </a:r>
            <a:r>
              <a:rPr lang="en-US" sz="2400" dirty="0" smtClean="0">
                <a:latin typeface="Eras Demi ITC" pitchFamily="34" charset="0"/>
              </a:rPr>
              <a:t> Musa </a:t>
            </a:r>
            <a:r>
              <a:rPr lang="en-US" sz="2400" dirty="0" err="1" smtClean="0">
                <a:latin typeface="Eras Demi ITC" pitchFamily="34" charset="0"/>
              </a:rPr>
              <a:t>mengatur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jika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seseorang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begitu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miskin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sehingga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dia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harus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menjual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kepemilikannya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atau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bahkan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dirinya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sendiri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untuk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bertahan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hidup</a:t>
            </a:r>
            <a:r>
              <a:rPr lang="en-US" sz="2400" dirty="0" smtClean="0">
                <a:latin typeface="Eras Demi ITC" pitchFamily="34" charset="0"/>
              </a:rPr>
              <a:t>, </a:t>
            </a:r>
            <a:r>
              <a:rPr lang="en-US" sz="2400" dirty="0" err="1" smtClean="0">
                <a:latin typeface="Eras Demi ITC" pitchFamily="34" charset="0"/>
              </a:rPr>
              <a:t>dia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menerima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miliknya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itu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atau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kebebasannya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kembali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setiap</a:t>
            </a:r>
            <a:r>
              <a:rPr lang="en-US" sz="2400" dirty="0" smtClean="0">
                <a:latin typeface="Eras Demi ITC" pitchFamily="34" charset="0"/>
              </a:rPr>
              <a:t> lima </a:t>
            </a:r>
            <a:r>
              <a:rPr lang="en-US" sz="2400" dirty="0" err="1" smtClean="0">
                <a:latin typeface="Eras Demi ITC" pitchFamily="34" charset="0"/>
              </a:rPr>
              <a:t>puluh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tahun</a:t>
            </a:r>
            <a:r>
              <a:rPr lang="en-US" sz="2400" dirty="0" smtClean="0">
                <a:latin typeface="Eras Demi ITC" pitchFamily="34" charset="0"/>
              </a:rPr>
              <a:t>, </a:t>
            </a:r>
            <a:r>
              <a:rPr lang="en-US" sz="2400" dirty="0" err="1" smtClean="0">
                <a:latin typeface="Eras Demi ITC" pitchFamily="34" charset="0"/>
              </a:rPr>
              <a:t>pada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tahun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yubileum</a:t>
            </a:r>
            <a:r>
              <a:rPr lang="en-US" sz="2400" dirty="0" smtClean="0">
                <a:latin typeface="Eras Demi ITC" pitchFamily="34" charset="0"/>
              </a:rPr>
              <a:t>, </a:t>
            </a:r>
            <a:r>
              <a:rPr lang="en-US" sz="2400" dirty="0" err="1" smtClean="0">
                <a:latin typeface="Eras Demi ITC" pitchFamily="34" charset="0"/>
              </a:rPr>
              <a:t>itulah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tahun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Yobel</a:t>
            </a:r>
            <a:r>
              <a:rPr lang="en-US" sz="2400" dirty="0" smtClean="0">
                <a:latin typeface="Eras Demi ITC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68" y="1969480"/>
            <a:ext cx="2405283" cy="24052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2" y="5085184"/>
            <a:ext cx="2933392" cy="14666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0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86210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Namun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menunggu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50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tahun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waktu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yang lama.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Karena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solusi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lain yang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ditetapkan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dalam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hukum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Musa.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Imamat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25:25-27, 47-49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serta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Bilangan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35:9-15 </a:t>
            </a:r>
            <a:b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</a:b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menjelaskan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sebagai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berikut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:</a:t>
            </a:r>
            <a:endParaRPr lang="en-US" sz="26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4149080"/>
            <a:ext cx="6779096" cy="2376264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Bahnschrift SemiBold Condensed" pitchFamily="34" charset="0"/>
              </a:rPr>
              <a:t>Kerabat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terdekat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juga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merupakan</a:t>
            </a:r>
            <a:r>
              <a:rPr lang="en-US" sz="2800" dirty="0" smtClean="0">
                <a:latin typeface="Bahnschrift SemiBold Condensed" pitchFamily="34" charset="0"/>
              </a:rPr>
              <a:t> orang yang </a:t>
            </a:r>
            <a:r>
              <a:rPr lang="en-US" sz="2800" dirty="0" err="1" smtClean="0">
                <a:latin typeface="Bahnschrift SemiBold Condensed" pitchFamily="34" charset="0"/>
              </a:rPr>
              <a:t>menjamin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keadilan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untuk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ditegakkan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dalam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kasus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pembunuhan</a:t>
            </a:r>
            <a:r>
              <a:rPr lang="en-US" sz="2800" dirty="0" smtClean="0">
                <a:latin typeface="Bahnschrift SemiBold Condensed" pitchFamily="34" charset="0"/>
              </a:rPr>
              <a:t>. </a:t>
            </a:r>
            <a:r>
              <a:rPr lang="en-US" sz="2800" dirty="0" err="1" smtClean="0">
                <a:latin typeface="Bahnschrift SemiBold Condensed" pitchFamily="34" charset="0"/>
              </a:rPr>
              <a:t>Dia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adalah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pembalas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darah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akan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mengejar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pembunuh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kerabat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dekatnya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menghukumnya</a:t>
            </a:r>
            <a:r>
              <a:rPr lang="en-US" sz="2800" dirty="0" smtClean="0">
                <a:latin typeface="Bahnschrift SemiBold Condensed" pitchFamily="34" charset="0"/>
              </a:rPr>
              <a:t>.</a:t>
            </a:r>
            <a:endParaRPr lang="en-US" sz="2800" dirty="0">
              <a:latin typeface="Bahnschrift Semi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9764" y="2204864"/>
            <a:ext cx="6768752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Eras Demi ITC" pitchFamily="34" charset="0"/>
              </a:rPr>
              <a:t>Kerabat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terdekat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dapat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membayar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bagian</a:t>
            </a:r>
            <a:r>
              <a:rPr lang="en-US" sz="2800" dirty="0" smtClean="0">
                <a:latin typeface="Eras Demi ITC" pitchFamily="34" charset="0"/>
              </a:rPr>
              <a:t> yang </a:t>
            </a:r>
            <a:r>
              <a:rPr lang="en-US" sz="2800" dirty="0" err="1" smtClean="0">
                <a:latin typeface="Eras Demi ITC" pitchFamily="34" charset="0"/>
              </a:rPr>
              <a:t>masih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terutang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dengan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demikian</a:t>
            </a:r>
            <a:r>
              <a:rPr lang="en-US" sz="2800" dirty="0" smtClean="0">
                <a:latin typeface="Eras Demi ITC" pitchFamily="34" charset="0"/>
              </a:rPr>
              <a:t>, </a:t>
            </a:r>
            <a:r>
              <a:rPr lang="en-US" sz="2800" dirty="0" err="1" smtClean="0">
                <a:latin typeface="Eras Demi ITC" pitchFamily="34" charset="0"/>
              </a:rPr>
              <a:t>dapat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lebih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cepat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menebus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kerabatnya</a:t>
            </a:r>
            <a:r>
              <a:rPr lang="en-US" sz="2800" dirty="0" smtClean="0">
                <a:latin typeface="Eras Demi ITC" pitchFamily="34" charset="0"/>
              </a:rPr>
              <a:t>.  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67544" y="2436570"/>
            <a:ext cx="1368152" cy="135247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46998" y="4557076"/>
            <a:ext cx="1368152" cy="135247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Secara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singkat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rasul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Paulus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menjelaskan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situasi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manusia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berdosa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tampaknya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tidak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ada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harapan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yaitu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:</a:t>
            </a:r>
            <a:endParaRPr lang="en-US" sz="28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4149438"/>
            <a:ext cx="4932548" cy="236058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Kita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harus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menanggung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hukuman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mati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dituntut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karena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pelanggaran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kita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, yang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kita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bayar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[Roma 6: 23]</a:t>
            </a:r>
            <a:endParaRPr lang="en-US" sz="2800" dirty="0">
              <a:solidFill>
                <a:schemeClr val="bg1"/>
              </a:solidFill>
              <a:latin typeface="Britannic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1916832"/>
            <a:ext cx="6264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oolvetica Rg" pitchFamily="34" charset="0"/>
              </a:rPr>
              <a:t>Ketika</a:t>
            </a:r>
            <a:r>
              <a:rPr lang="en-US" sz="2800" dirty="0">
                <a:latin typeface="Coolvetica Rg" pitchFamily="34" charset="0"/>
              </a:rPr>
              <a:t> Adam </a:t>
            </a:r>
            <a:r>
              <a:rPr lang="en-US" sz="2800" dirty="0" err="1">
                <a:latin typeface="Coolvetica Rg" pitchFamily="34" charset="0"/>
              </a:rPr>
              <a:t>berdosa</a:t>
            </a:r>
            <a:r>
              <a:rPr lang="en-US" sz="2800" dirty="0">
                <a:latin typeface="Coolvetica Rg" pitchFamily="34" charset="0"/>
              </a:rPr>
              <a:t>, </a:t>
            </a:r>
            <a:r>
              <a:rPr lang="en-US" sz="2800" dirty="0" err="1">
                <a:latin typeface="Coolvetica Rg" pitchFamily="34" charset="0"/>
              </a:rPr>
              <a:t>manusia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jatuh</a:t>
            </a:r>
            <a:r>
              <a:rPr lang="en-US" sz="2800" dirty="0">
                <a:latin typeface="Coolvetica Rg" pitchFamily="34" charset="0"/>
              </a:rPr>
              <a:t> di </a:t>
            </a:r>
            <a:r>
              <a:rPr lang="en-US" sz="2800" dirty="0" err="1">
                <a:latin typeface="Coolvetica Rg" pitchFamily="34" charset="0"/>
              </a:rPr>
              <a:t>bawah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kuasa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Iblis</a:t>
            </a:r>
            <a:r>
              <a:rPr lang="en-US" sz="2800" dirty="0">
                <a:latin typeface="Coolvetica Rg" pitchFamily="34" charset="0"/>
              </a:rPr>
              <a:t>. </a:t>
            </a:r>
            <a:r>
              <a:rPr lang="en-US" sz="2800" dirty="0" err="1">
                <a:latin typeface="Coolvetica Rg" pitchFamily="34" charset="0"/>
              </a:rPr>
              <a:t>Akibatnya</a:t>
            </a:r>
            <a:r>
              <a:rPr lang="en-US" sz="2800" dirty="0">
                <a:latin typeface="Coolvetica Rg" pitchFamily="34" charset="0"/>
              </a:rPr>
              <a:t>, </a:t>
            </a:r>
            <a:r>
              <a:rPr lang="en-US" sz="2800" dirty="0" err="1">
                <a:latin typeface="Coolvetica Rg" pitchFamily="34" charset="0"/>
              </a:rPr>
              <a:t>kita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tidak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memiliki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kuasa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untuk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melawan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dosa</a:t>
            </a:r>
            <a:r>
              <a:rPr lang="en-US" sz="2800" dirty="0">
                <a:latin typeface="Coolvetica Rg" pitchFamily="34" charset="0"/>
              </a:rPr>
              <a:t> [Roma 7: 14-24].  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99320"/>
            <a:ext cx="2520280" cy="16700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r="26255" b="18727"/>
          <a:stretch/>
        </p:blipFill>
        <p:spPr bwMode="auto">
          <a:xfrm>
            <a:off x="286481" y="3933056"/>
            <a:ext cx="3096344" cy="2241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6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008112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Bagaimana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Yesus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menjadi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solusi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bagi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situasi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berdosa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Berlin Sans FB Demi" pitchFamily="34" charset="0"/>
              </a:rPr>
              <a:t>Ibrani</a:t>
            </a:r>
            <a:r>
              <a:rPr lang="en-US" sz="3200" dirty="0" smtClean="0">
                <a:solidFill>
                  <a:schemeClr val="bg1"/>
                </a:solidFill>
                <a:latin typeface="Berlin Sans FB Demi" pitchFamily="34" charset="0"/>
              </a:rPr>
              <a:t> 2:14-16</a:t>
            </a:r>
            <a:endParaRPr lang="en-US" sz="32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572" y="1844824"/>
            <a:ext cx="7704856" cy="4493096"/>
          </a:xfrm>
          <a:solidFill>
            <a:schemeClr val="bg1">
              <a:alpha val="55000"/>
            </a:schemeClr>
          </a:solidFill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Eras Demi ITC" pitchFamily="34" charset="0"/>
              </a:rPr>
              <a:t>Yesus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mengadopsi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sifat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manusia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kita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menjadi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daging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darah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seperti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kita</a:t>
            </a:r>
            <a:r>
              <a:rPr lang="en-US" sz="2400" dirty="0" smtClean="0">
                <a:latin typeface="Eras Demi ITC" pitchFamily="34" charset="0"/>
              </a:rPr>
              <a:t>. </a:t>
            </a:r>
            <a:r>
              <a:rPr lang="en-US" sz="2400" dirty="0" err="1" smtClean="0">
                <a:latin typeface="Eras Demi ITC" pitchFamily="34" charset="0"/>
              </a:rPr>
              <a:t>Dia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menjadi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kerabat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terdekat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kita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menebus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kita</a:t>
            </a:r>
            <a:r>
              <a:rPr lang="en-US" sz="2400" dirty="0" smtClean="0">
                <a:latin typeface="Eras Demi ITC" pitchFamily="34" charset="0"/>
              </a:rPr>
              <a:t>. </a:t>
            </a:r>
            <a:r>
              <a:rPr lang="en-US" sz="2400" dirty="0" err="1" smtClean="0">
                <a:latin typeface="Eras Demi ITC" pitchFamily="34" charset="0"/>
              </a:rPr>
              <a:t>Dia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tidak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malu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menyebut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kita</a:t>
            </a:r>
            <a:r>
              <a:rPr lang="en-US" sz="2400" dirty="0" smtClean="0">
                <a:latin typeface="Eras Demi ITC" pitchFamily="34" charset="0"/>
              </a:rPr>
              <a:t> "</a:t>
            </a:r>
            <a:r>
              <a:rPr lang="en-US" sz="2400" dirty="0" err="1" smtClean="0">
                <a:latin typeface="Eras Demi ITC" pitchFamily="34" charset="0"/>
              </a:rPr>
              <a:t>saudara</a:t>
            </a:r>
            <a:r>
              <a:rPr lang="en-US" sz="2400" dirty="0" smtClean="0">
                <a:latin typeface="Eras Demi ITC" pitchFamily="34" charset="0"/>
              </a:rPr>
              <a:t>" [</a:t>
            </a:r>
            <a:r>
              <a:rPr lang="en-US" sz="2400" dirty="0" err="1" smtClean="0">
                <a:latin typeface="Eras Demi ITC" pitchFamily="34" charset="0"/>
              </a:rPr>
              <a:t>Ibrani</a:t>
            </a:r>
            <a:r>
              <a:rPr lang="en-US" sz="2400" dirty="0" smtClean="0">
                <a:latin typeface="Eras Demi ITC" pitchFamily="34" charset="0"/>
              </a:rPr>
              <a:t> 2: 11].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Eras Demi ITC" pitchFamily="34" charset="0"/>
              </a:rPr>
              <a:t>Dengan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mengambil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sifat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kita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menebus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kita</a:t>
            </a:r>
            <a:r>
              <a:rPr lang="en-US" sz="2400" dirty="0" smtClean="0">
                <a:latin typeface="Eras Demi ITC" pitchFamily="34" charset="0"/>
              </a:rPr>
              <a:t>, </a:t>
            </a:r>
            <a:r>
              <a:rPr lang="en-US" sz="2400" dirty="0" err="1" smtClean="0">
                <a:latin typeface="Eras Demi ITC" pitchFamily="34" charset="0"/>
              </a:rPr>
              <a:t>Yesus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juga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mengungkapkan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sifat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Ilahi-Nya</a:t>
            </a:r>
            <a:r>
              <a:rPr lang="en-US" sz="2400" dirty="0" smtClean="0">
                <a:latin typeface="Eras Demi ITC" pitchFamily="34" charset="0"/>
              </a:rPr>
              <a:t>. </a:t>
            </a:r>
            <a:r>
              <a:rPr lang="en-US" sz="2400" dirty="0" err="1" smtClean="0">
                <a:latin typeface="Eras Demi ITC" pitchFamily="34" charset="0"/>
              </a:rPr>
              <a:t>Dalam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Perjanjian</a:t>
            </a:r>
            <a:r>
              <a:rPr lang="en-US" sz="2400" dirty="0" smtClean="0">
                <a:latin typeface="Eras Demi ITC" pitchFamily="34" charset="0"/>
              </a:rPr>
              <a:t> Lama, </a:t>
            </a:r>
            <a:r>
              <a:rPr lang="en-US" sz="2400" dirty="0" err="1" smtClean="0">
                <a:latin typeface="Eras Demi ITC" pitchFamily="34" charset="0"/>
              </a:rPr>
              <a:t>penebus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sejati</a:t>
            </a:r>
            <a:r>
              <a:rPr lang="en-US" sz="2400" dirty="0" smtClean="0">
                <a:latin typeface="Eras Demi ITC" pitchFamily="34" charset="0"/>
              </a:rPr>
              <a:t> Israel, </a:t>
            </a:r>
            <a:r>
              <a:rPr lang="en-US" sz="2400" dirty="0" err="1" smtClean="0">
                <a:latin typeface="Eras Demi ITC" pitchFamily="34" charset="0"/>
              </a:rPr>
              <a:t>kerabat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terdekat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mereka</a:t>
            </a:r>
            <a:r>
              <a:rPr lang="en-US" sz="2400" dirty="0" smtClean="0">
                <a:latin typeface="Eras Demi ITC" pitchFamily="34" charset="0"/>
              </a:rPr>
              <a:t>, </a:t>
            </a:r>
            <a:r>
              <a:rPr lang="en-US" sz="2400" dirty="0" err="1" smtClean="0">
                <a:latin typeface="Eras Demi ITC" pitchFamily="34" charset="0"/>
              </a:rPr>
              <a:t>adalah</a:t>
            </a:r>
            <a:r>
              <a:rPr lang="en-US" sz="2400" dirty="0" smtClean="0">
                <a:latin typeface="Eras Demi ITC" pitchFamily="34" charset="0"/>
              </a:rPr>
              <a:t> TUHAN (YHWH)- [</a:t>
            </a:r>
            <a:r>
              <a:rPr lang="en-US" sz="2400" dirty="0" err="1" smtClean="0">
                <a:latin typeface="Eras Demi ITC" pitchFamily="34" charset="0"/>
              </a:rPr>
              <a:t>Mzmur</a:t>
            </a:r>
            <a:r>
              <a:rPr lang="en-US" sz="2400" dirty="0" smtClean="0">
                <a:latin typeface="Eras Demi ITC" pitchFamily="34" charset="0"/>
              </a:rPr>
              <a:t> 19:15, </a:t>
            </a:r>
            <a:r>
              <a:rPr lang="en-US" sz="2400" dirty="0" err="1" smtClean="0">
                <a:latin typeface="Eras Demi ITC" pitchFamily="34" charset="0"/>
              </a:rPr>
              <a:t>Yesaya</a:t>
            </a:r>
            <a:r>
              <a:rPr lang="en-US" sz="2400" dirty="0" smtClean="0">
                <a:latin typeface="Eras Demi ITC" pitchFamily="34" charset="0"/>
              </a:rPr>
              <a:t> 41:14, </a:t>
            </a:r>
            <a:r>
              <a:rPr lang="en-US" sz="2400" dirty="0" err="1" smtClean="0">
                <a:latin typeface="Eras Demi ITC" pitchFamily="34" charset="0"/>
              </a:rPr>
              <a:t>Yesaya</a:t>
            </a:r>
            <a:r>
              <a:rPr lang="en-US" sz="2400" dirty="0" smtClean="0">
                <a:latin typeface="Eras Demi ITC" pitchFamily="34" charset="0"/>
              </a:rPr>
              <a:t> 43:14, </a:t>
            </a:r>
            <a:r>
              <a:rPr lang="en-US" sz="2400" dirty="0" err="1" smtClean="0">
                <a:latin typeface="Eras Demi ITC" pitchFamily="34" charset="0"/>
              </a:rPr>
              <a:t>Yesaya</a:t>
            </a:r>
            <a:r>
              <a:rPr lang="en-US" sz="2400" dirty="0" smtClean="0">
                <a:latin typeface="Eras Demi ITC" pitchFamily="34" charset="0"/>
              </a:rPr>
              <a:t> 44:22, </a:t>
            </a:r>
            <a:r>
              <a:rPr lang="en-US" sz="2400" dirty="0" err="1" smtClean="0">
                <a:latin typeface="Eras Demi ITC" pitchFamily="34" charset="0"/>
              </a:rPr>
              <a:t>Yeremia</a:t>
            </a:r>
            <a:r>
              <a:rPr lang="en-US" sz="2400" dirty="0" smtClean="0">
                <a:latin typeface="Eras Demi ITC" pitchFamily="34" charset="0"/>
              </a:rPr>
              <a:t> 31:11, Hosea 13:14].</a:t>
            </a:r>
            <a:endParaRPr lang="en-US" sz="2400" dirty="0"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46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5626968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 smtClean="0">
                <a:latin typeface="Gill Sans Ultra Bold Condensed" pitchFamily="34" charset="0"/>
              </a:rPr>
              <a:t>Puji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Tuhan</a:t>
            </a:r>
            <a:r>
              <a:rPr lang="en-US" sz="3600" dirty="0" smtClean="0">
                <a:latin typeface="Gill Sans Ultra Bold Condensed" pitchFamily="34" charset="0"/>
              </a:rPr>
              <a:t>, </a:t>
            </a:r>
            <a:r>
              <a:rPr lang="en-US" sz="3600" dirty="0" err="1" smtClean="0">
                <a:latin typeface="Gill Sans Ultra Bold Condensed" pitchFamily="34" charset="0"/>
              </a:rPr>
              <a:t>Yesus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tidak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malu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menyebut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kita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saudara-Nya</a:t>
            </a:r>
            <a:r>
              <a:rPr lang="en-US" sz="3600" dirty="0" smtClean="0">
                <a:latin typeface="Gill Sans Ultra Bold Condensed" pitchFamily="34" charset="0"/>
              </a:rPr>
              <a:t>.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  <a:latin typeface="Gill Sans Ultra Bold Condensed" pitchFamily="34" charset="0"/>
              </a:rPr>
              <a:t>Kita </a:t>
            </a:r>
            <a:r>
              <a:rPr lang="en-US" sz="3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disebut</a:t>
            </a:r>
            <a:r>
              <a:rPr lang="en-US" sz="3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kerabat</a:t>
            </a:r>
            <a:r>
              <a:rPr lang="en-US" sz="3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terdekat</a:t>
            </a:r>
            <a:r>
              <a:rPr lang="en-US" sz="3600" dirty="0" smtClean="0">
                <a:solidFill>
                  <a:srgbClr val="C00000"/>
                </a:solidFill>
                <a:latin typeface="Gill Sans Ultra Bold Condensed" pitchFamily="34" charset="0"/>
              </a:rPr>
              <a:t> TUHAN, </a:t>
            </a:r>
            <a:r>
              <a:rPr lang="en-US" sz="3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karena</a:t>
            </a:r>
            <a:r>
              <a:rPr lang="en-US" sz="3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itulah</a:t>
            </a:r>
            <a:r>
              <a:rPr lang="en-US" sz="3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Ia</a:t>
            </a:r>
            <a:r>
              <a:rPr lang="en-US" sz="3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menebus</a:t>
            </a:r>
            <a:r>
              <a:rPr lang="en-US" sz="3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3600" dirty="0" smtClean="0">
                <a:latin typeface="Gill Sans Ultra Bold Condensed" pitchFamily="34" charset="0"/>
              </a:rPr>
              <a:t>. Dan </a:t>
            </a:r>
            <a:r>
              <a:rPr lang="en-US" sz="3600" dirty="0" err="1" smtClean="0">
                <a:latin typeface="Gill Sans Ultra Bold Condensed" pitchFamily="34" charset="0"/>
              </a:rPr>
              <a:t>kini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kita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punya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harapan</a:t>
            </a:r>
            <a:r>
              <a:rPr lang="en-US" sz="3600" dirty="0" smtClean="0">
                <a:latin typeface="Gill Sans Ultra Bold Condensed" pitchFamily="34" charset="0"/>
              </a:rPr>
              <a:t> yang </a:t>
            </a:r>
            <a:r>
              <a:rPr lang="en-US" sz="3600" dirty="0" err="1" smtClean="0">
                <a:latin typeface="Gill Sans Ultra Bold Condensed" pitchFamily="34" charset="0"/>
              </a:rPr>
              <a:t>lebih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baik</a:t>
            </a:r>
            <a:r>
              <a:rPr lang="en-US" sz="3600" dirty="0" smtClean="0">
                <a:latin typeface="Gill Sans Ultra Bold Condensed" pitchFamily="34" charset="0"/>
              </a:rPr>
              <a:t>.</a:t>
            </a:r>
            <a:endParaRPr lang="en-US" sz="3600" dirty="0"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424936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TIDAK MALU MENYEBUT MEREKA SAUDARA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Senin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17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17584"/>
            <a:ext cx="4896544" cy="475252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Yesus</a:t>
            </a:r>
            <a:r>
              <a:rPr lang="en-US" dirty="0" smtClean="0">
                <a:latin typeface="Eras Bold ITC" pitchFamily="34" charset="0"/>
              </a:rPr>
              <a:t>, Yang </a:t>
            </a:r>
            <a:r>
              <a:rPr lang="en-US" dirty="0" err="1" smtClean="0">
                <a:latin typeface="Eras Bold ITC" pitchFamily="34" charset="0"/>
              </a:rPr>
              <a:t>Maha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Tinggi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merangkul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kita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sebagai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bagian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dari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keluarga-Nya</a:t>
            </a:r>
            <a:r>
              <a:rPr lang="en-US" dirty="0" smtClean="0"/>
              <a:t>. </a:t>
            </a:r>
            <a:r>
              <a:rPr lang="en-US" dirty="0" err="1" smtClean="0"/>
              <a:t>Sikap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kontras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rasa </a:t>
            </a:r>
            <a:r>
              <a:rPr lang="en-US" dirty="0" err="1" smtClean="0"/>
              <a:t>malu</a:t>
            </a:r>
            <a:r>
              <a:rPr lang="en-US" dirty="0" smtClean="0"/>
              <a:t> </a:t>
            </a:r>
            <a:r>
              <a:rPr lang="en-US" dirty="0" err="1" smtClean="0"/>
              <a:t>publik</a:t>
            </a:r>
            <a:r>
              <a:rPr lang="en-US" dirty="0" smtClean="0"/>
              <a:t> yang </a:t>
            </a:r>
            <a:r>
              <a:rPr lang="en-US" dirty="0" err="1" smtClean="0"/>
              <a:t>diderita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pembaca</a:t>
            </a:r>
            <a:r>
              <a:rPr lang="en-US" dirty="0" smtClean="0"/>
              <a:t> </a:t>
            </a:r>
            <a:r>
              <a:rPr lang="en-US" dirty="0" err="1" smtClean="0"/>
              <a:t>Ibrani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komunitas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[</a:t>
            </a:r>
            <a:r>
              <a:rPr lang="en-US" dirty="0" err="1" smtClean="0"/>
              <a:t>Ibrani</a:t>
            </a:r>
            <a:r>
              <a:rPr lang="en-US" dirty="0" smtClean="0"/>
              <a:t> 10: 33].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r="12840"/>
          <a:stretch/>
        </p:blipFill>
        <p:spPr bwMode="auto">
          <a:xfrm>
            <a:off x="5220072" y="2780928"/>
            <a:ext cx="3429784" cy="3201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873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2155</Words>
  <Application>Microsoft Office PowerPoint</Application>
  <PresentationFormat>On-screen Show (4:3)</PresentationFormat>
  <Paragraphs>97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IBRANI 2:14</vt:lpstr>
      <vt:lpstr>PowerPoint Presentation</vt:lpstr>
      <vt:lpstr>SAUDARA SEBAGAI PENEBUS Minggu, 16 Januari 2022</vt:lpstr>
      <vt:lpstr>Namun, menunggu 50 tahun adalah waktu yang lama. Karena itu ada solusi lain yang ditetapkan dalam hukum Musa. Imamat 25:25-27, 47-49 serta Bilangan 35:9-15  menjelaskan sebagai berikut :</vt:lpstr>
      <vt:lpstr>Secara singkat rasul Paulus menjelaskan situasi manusia berdosa yang tampaknya tidak ada harapan, yaitu :</vt:lpstr>
      <vt:lpstr>Bagaimana Yesus menjadi solusi bagi situasi kita yang berdosa? Ibrani 2:14-16</vt:lpstr>
      <vt:lpstr>PowerPoint Presentation</vt:lpstr>
      <vt:lpstr>TIDAK MALU MENYEBUT MEREKA SAUDARA Senin, 17 Januari 2022</vt:lpstr>
      <vt:lpstr>Apa yang dapat kita pelajari dari hal Musa? Ibrani 11:24-26</vt:lpstr>
      <vt:lpstr>Apa yang terjadi dengan para pembaca  kitab Ibrani?</vt:lpstr>
      <vt:lpstr>PowerPoint Presentation</vt:lpstr>
      <vt:lpstr>Setelah menyadari apa yang Yesus telah lakukan bagi kita, apakah yang harus menjadi iman kita?</vt:lpstr>
      <vt:lpstr>DAGING DAN DARAH SEPERTI KITA Selasa, 18 Januari 2022</vt:lpstr>
      <vt:lpstr>Walaupun Yesus benar-benar manusia seperti kita, namun apakah yang membedakan Yesus dari kita mengenai dosa?</vt:lpstr>
      <vt:lpstr>Bagaimana dengan kita yang adalah  darah dan daging?</vt:lpstr>
      <vt:lpstr>Apa yang Yesus lakukan bagi kita ketika Ia menjadi darah dan daging?</vt:lpstr>
      <vt:lpstr>DISEMPURNAKAN MELALUI PENDERITAAN Rabu, 19 Januari 2022</vt:lpstr>
      <vt:lpstr>Yesus adalah "cahaya kemuliaan Allah dan gambar wujud Allah" [Ibrani 1: 3] dan bahwa Dia tidak berdosa, tidak bernoda, tidak tercemar, dan suci [Ibrani 4:15, Ibrani 7:26-28, Ibrani 9:14, Ibrani 10: 5-1 0].  Jadi, apa arti ungkapan bahwa Allah menjadikan Yesus "sempurna melalui penderitaan"?</vt:lpstr>
      <vt:lpstr>PowerPoint Presentation</vt:lpstr>
      <vt:lpstr>PowerPoint Presentation</vt:lpstr>
      <vt:lpstr>PowerPoint Presentation</vt:lpstr>
      <vt:lpstr>PowerPoint Presentation</vt:lpstr>
      <vt:lpstr>SAUDARA SEBAGAI TELADAN Kamis, 20 Januari 2022</vt:lpstr>
      <vt:lpstr>PowerPoint Presentation</vt:lpstr>
      <vt:lpstr>Apa yang terjadi sehingga Yesaya  mengucapkan kalimat ini?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31</cp:revision>
  <dcterms:created xsi:type="dcterms:W3CDTF">2022-01-17T00:18:49Z</dcterms:created>
  <dcterms:modified xsi:type="dcterms:W3CDTF">2022-01-21T08:06:14Z</dcterms:modified>
</cp:coreProperties>
</file>