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7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B3C3-7D8A-4673-85C0-2669B454A0B4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9D07-ED8D-4364-9E22-530DDDBC3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442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B3C3-7D8A-4673-85C0-2669B454A0B4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9D07-ED8D-4364-9E22-530DDDBC3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07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B3C3-7D8A-4673-85C0-2669B454A0B4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9D07-ED8D-4364-9E22-530DDDBC3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05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B3C3-7D8A-4673-85C0-2669B454A0B4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9D07-ED8D-4364-9E22-530DDDBC3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12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B3C3-7D8A-4673-85C0-2669B454A0B4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9D07-ED8D-4364-9E22-530DDDBC3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06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B3C3-7D8A-4673-85C0-2669B454A0B4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9D07-ED8D-4364-9E22-530DDDBC3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65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B3C3-7D8A-4673-85C0-2669B454A0B4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9D07-ED8D-4364-9E22-530DDDBC3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17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B3C3-7D8A-4673-85C0-2669B454A0B4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9D07-ED8D-4364-9E22-530DDDBC3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18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B3C3-7D8A-4673-85C0-2669B454A0B4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9D07-ED8D-4364-9E22-530DDDBC3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36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B3C3-7D8A-4673-85C0-2669B454A0B4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9D07-ED8D-4364-9E22-530DDDBC3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54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B3C3-7D8A-4673-85C0-2669B454A0B4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9D07-ED8D-4364-9E22-530DDDBC3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5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2B3C3-7D8A-4673-85C0-2669B454A0B4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69D07-ED8D-4364-9E22-530DDDBC3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34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" y="0"/>
            <a:ext cx="9144000" cy="5145087"/>
          </a:xfrm>
          <a:prstGeom prst="parallelogram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5154539"/>
            <a:ext cx="7772400" cy="102790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Eras Bold ITC" pitchFamily="34" charset="0"/>
              </a:rPr>
              <a:t>PEKABARAN KITAB IBRANI</a:t>
            </a:r>
            <a:endParaRPr lang="en-US" dirty="0">
              <a:solidFill>
                <a:srgbClr val="FFC000"/>
              </a:solidFill>
              <a:latin typeface="Eras Bold ITC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6021288"/>
            <a:ext cx="5144616" cy="697632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dirty="0" err="1" smtClean="0">
                <a:solidFill>
                  <a:schemeClr val="bg1"/>
                </a:solidFill>
                <a:latin typeface="Arial Narrow" pitchFamily="34" charset="0"/>
              </a:rPr>
              <a:t>Pelajaran</a:t>
            </a:r>
            <a:r>
              <a:rPr lang="en-US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 Narrow" pitchFamily="34" charset="0"/>
              </a:rPr>
              <a:t>ke</a:t>
            </a:r>
            <a:r>
              <a:rPr lang="en-US" dirty="0" smtClean="0">
                <a:solidFill>
                  <a:schemeClr val="bg1"/>
                </a:solidFill>
                <a:latin typeface="Arial Narrow" pitchFamily="34" charset="0"/>
              </a:rPr>
              <a:t> 2, </a:t>
            </a:r>
            <a:r>
              <a:rPr lang="en-US" dirty="0" err="1" smtClean="0">
                <a:solidFill>
                  <a:schemeClr val="bg1"/>
                </a:solidFill>
                <a:latin typeface="Arial Narrow" pitchFamily="34" charset="0"/>
              </a:rPr>
              <a:t>Triwulan</a:t>
            </a:r>
            <a:r>
              <a:rPr lang="en-US" dirty="0" smtClean="0">
                <a:solidFill>
                  <a:schemeClr val="bg1"/>
                </a:solidFill>
                <a:latin typeface="Arial Narrow" pitchFamily="34" charset="0"/>
              </a:rPr>
              <a:t> I</a:t>
            </a:r>
          </a:p>
          <a:p>
            <a:pPr algn="l"/>
            <a:r>
              <a:rPr lang="en-US" dirty="0" err="1" smtClean="0">
                <a:solidFill>
                  <a:schemeClr val="bg1"/>
                </a:solidFill>
                <a:latin typeface="Arial Narrow" pitchFamily="34" charset="0"/>
              </a:rPr>
              <a:t>Tahun</a:t>
            </a:r>
            <a:r>
              <a:rPr lang="en-US" dirty="0" smtClean="0">
                <a:solidFill>
                  <a:schemeClr val="bg1"/>
                </a:solidFill>
                <a:latin typeface="Arial Narrow" pitchFamily="34" charset="0"/>
              </a:rPr>
              <a:t> 2022</a:t>
            </a:r>
            <a:endParaRPr lang="en-US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089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7" t="-1" b="32193"/>
          <a:stretch/>
        </p:blipFill>
        <p:spPr bwMode="auto">
          <a:xfrm>
            <a:off x="-23265" y="-1"/>
            <a:ext cx="9174455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832" y="3645024"/>
            <a:ext cx="5626968" cy="2481139"/>
          </a:xfrm>
          <a:solidFill>
            <a:schemeClr val="bg1">
              <a:alpha val="25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err="1" smtClean="0">
                <a:latin typeface="Eras Bold ITC" pitchFamily="34" charset="0"/>
              </a:rPr>
              <a:t>Namun</a:t>
            </a:r>
            <a:r>
              <a:rPr lang="en-US" dirty="0" smtClean="0">
                <a:latin typeface="Eras Bold ITC" pitchFamily="34" charset="0"/>
              </a:rPr>
              <a:t>, </a:t>
            </a:r>
            <a:r>
              <a:rPr lang="en-US" dirty="0" err="1" smtClean="0">
                <a:latin typeface="Eras Bold ITC" pitchFamily="34" charset="0"/>
              </a:rPr>
              <a:t>sebagian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besar</a:t>
            </a:r>
            <a:r>
              <a:rPr lang="en-US" dirty="0" smtClean="0">
                <a:latin typeface="Eras Bold ITC" pitchFamily="34" charset="0"/>
              </a:rPr>
              <a:t> raja-raja </a:t>
            </a:r>
            <a:r>
              <a:rPr lang="en-US" dirty="0" err="1" smtClean="0">
                <a:latin typeface="Eras Bold ITC" pitchFamily="34" charset="0"/>
              </a:rPr>
              <a:t>keturunan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Daud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tidak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setia</a:t>
            </a:r>
            <a:r>
              <a:rPr lang="en-US" dirty="0" smtClean="0">
                <a:latin typeface="Eras Bold ITC" pitchFamily="34" charset="0"/>
              </a:rPr>
              <a:t>, </a:t>
            </a:r>
            <a:r>
              <a:rPr lang="en-US" dirty="0" err="1" smtClean="0">
                <a:latin typeface="Eras Bold ITC" pitchFamily="34" charset="0"/>
              </a:rPr>
              <a:t>dan</a:t>
            </a:r>
            <a:r>
              <a:rPr lang="en-US" dirty="0" smtClean="0">
                <a:latin typeface="Eras Bold ITC" pitchFamily="34" charset="0"/>
              </a:rPr>
              <a:t> Allah </a:t>
            </a:r>
            <a:r>
              <a:rPr lang="en-US" dirty="0" err="1" smtClean="0">
                <a:latin typeface="Eras Bold ITC" pitchFamily="34" charset="0"/>
              </a:rPr>
              <a:t>tidak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dapat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memberkati</a:t>
            </a:r>
            <a:r>
              <a:rPr lang="en-US" dirty="0" smtClean="0">
                <a:latin typeface="Eras Bold ITC" pitchFamily="34" charset="0"/>
              </a:rPr>
              <a:t> Israel </a:t>
            </a:r>
            <a:r>
              <a:rPr lang="en-US" dirty="0" err="1" smtClean="0">
                <a:latin typeface="Eras Bold ITC" pitchFamily="34" charset="0"/>
              </a:rPr>
              <a:t>seperti</a:t>
            </a:r>
            <a:r>
              <a:rPr lang="en-US" dirty="0" smtClean="0">
                <a:latin typeface="Eras Bold ITC" pitchFamily="34" charset="0"/>
              </a:rPr>
              <a:t> yang </a:t>
            </a:r>
            <a:r>
              <a:rPr lang="en-US" dirty="0" err="1" smtClean="0">
                <a:latin typeface="Eras Bold ITC" pitchFamily="34" charset="0"/>
              </a:rPr>
              <a:t>Dia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inginkan</a:t>
            </a:r>
            <a:r>
              <a:rPr lang="en-US" dirty="0" smtClean="0">
                <a:latin typeface="Eras Bold ITC" pitchFamily="34" charset="0"/>
              </a:rPr>
              <a:t>. </a:t>
            </a:r>
            <a:endParaRPr lang="en-US" dirty="0">
              <a:latin typeface="Eras Bold ITC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63688" y="631776"/>
            <a:ext cx="6732240" cy="255454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Gill Sans Ultra Bold Condensed" pitchFamily="34" charset="0"/>
              </a:rPr>
              <a:t>Allah </a:t>
            </a:r>
            <a:r>
              <a:rPr lang="en-US" sz="32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akan</a:t>
            </a:r>
            <a:r>
              <a:rPr lang="en-US" sz="32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memenuhi</a:t>
            </a:r>
            <a:r>
              <a:rPr lang="en-US" sz="32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janji-Nya</a:t>
            </a:r>
            <a:r>
              <a:rPr lang="en-US" sz="32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kepada</a:t>
            </a:r>
            <a:r>
              <a:rPr lang="en-US" sz="3200" dirty="0" smtClean="0">
                <a:solidFill>
                  <a:srgbClr val="002060"/>
                </a:solidFill>
                <a:latin typeface="Gill Sans Ultra Bold Condensed" pitchFamily="34" charset="0"/>
              </a:rPr>
              <a:t> Israel </a:t>
            </a:r>
            <a:r>
              <a:rPr lang="en-US" sz="32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melalui</a:t>
            </a:r>
            <a:r>
              <a:rPr lang="en-US" sz="3200" dirty="0" smtClean="0">
                <a:solidFill>
                  <a:srgbClr val="002060"/>
                </a:solidFill>
                <a:latin typeface="Gill Sans Ultra Bold Condensed" pitchFamily="34" charset="0"/>
              </a:rPr>
              <a:t> raja </a:t>
            </a:r>
            <a:r>
              <a:rPr lang="en-US" sz="32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keturunan</a:t>
            </a:r>
            <a:r>
              <a:rPr lang="en-US" sz="32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Daud</a:t>
            </a:r>
            <a:r>
              <a:rPr lang="en-US" sz="3200" dirty="0" smtClean="0">
                <a:solidFill>
                  <a:srgbClr val="002060"/>
                </a:solidFill>
                <a:latin typeface="Gill Sans Ultra Bold Condensed" pitchFamily="34" charset="0"/>
              </a:rPr>
              <a:t> yang </a:t>
            </a:r>
            <a:r>
              <a:rPr lang="en-US" sz="32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dijanjikan</a:t>
            </a:r>
            <a:r>
              <a:rPr lang="en-US" sz="3200" dirty="0" smtClean="0">
                <a:solidFill>
                  <a:srgbClr val="002060"/>
                </a:solidFill>
                <a:latin typeface="Gill Sans Ultra Bold Condensed" pitchFamily="34" charset="0"/>
              </a:rPr>
              <a:t>. Raja </a:t>
            </a:r>
            <a:r>
              <a:rPr lang="en-US" sz="32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keturunan</a:t>
            </a:r>
            <a:r>
              <a:rPr lang="en-US" sz="32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Daud</a:t>
            </a:r>
            <a:r>
              <a:rPr lang="en-US" sz="32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akan</a:t>
            </a:r>
            <a:r>
              <a:rPr lang="en-US" sz="32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mewakili</a:t>
            </a:r>
            <a:r>
              <a:rPr lang="en-US" sz="3200" dirty="0" smtClean="0">
                <a:solidFill>
                  <a:srgbClr val="002060"/>
                </a:solidFill>
                <a:latin typeface="Gill Sans Ultra Bold Condensed" pitchFamily="34" charset="0"/>
              </a:rPr>
              <a:t> Israel di </a:t>
            </a:r>
            <a:r>
              <a:rPr lang="en-US" sz="32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hadapan</a:t>
            </a:r>
            <a:r>
              <a:rPr lang="en-US" sz="3200" dirty="0" smtClean="0">
                <a:solidFill>
                  <a:srgbClr val="002060"/>
                </a:solidFill>
                <a:latin typeface="Gill Sans Ultra Bold Condensed" pitchFamily="34" charset="0"/>
              </a:rPr>
              <a:t> Allah.</a:t>
            </a:r>
          </a:p>
        </p:txBody>
      </p:sp>
    </p:spTree>
    <p:extLst>
      <p:ext uri="{BB962C8B-B14F-4D97-AF65-F5344CB8AC3E}">
        <p14:creationId xmlns:p14="http://schemas.microsoft.com/office/powerpoint/2010/main" val="2022690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57192"/>
            <a:ext cx="8229600" cy="13253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err="1" smtClean="0">
                <a:solidFill>
                  <a:schemeClr val="bg1"/>
                </a:solidFill>
              </a:rPr>
              <a:t>Puji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</a:rPr>
              <a:t>Tuhan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,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harapan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utama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keselamatan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kita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hanya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ditemukan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di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dalam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Yesus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dan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apa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yang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telah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Dia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lakukan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untuk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kita</a:t>
            </a:r>
            <a:r>
              <a:rPr lang="en-US" sz="2600" dirty="0" smtClean="0">
                <a:solidFill>
                  <a:schemeClr val="bg1"/>
                </a:solidFill>
                <a:latin typeface="Gill Sans Ultra Bold Condensed" pitchFamily="34" charset="0"/>
              </a:rPr>
              <a:t>.</a:t>
            </a:r>
            <a:endParaRPr lang="en-US" sz="2600" dirty="0">
              <a:solidFill>
                <a:schemeClr val="bg1"/>
              </a:solidFill>
              <a:latin typeface="Gill Sans Ultra Bold Condens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476672"/>
            <a:ext cx="7056784" cy="1938992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</a:rPr>
              <a:t>Kabar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baiknya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adalah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bahwa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GROBOLD" pitchFamily="2" charset="0"/>
              </a:rPr>
              <a:t>Allah </a:t>
            </a:r>
            <a:r>
              <a:rPr lang="en-US" sz="2400" dirty="0" err="1" smtClean="0">
                <a:solidFill>
                  <a:srgbClr val="C00000"/>
                </a:solidFill>
                <a:latin typeface="GROBOLD" pitchFamily="2" charset="0"/>
              </a:rPr>
              <a:t>mengutus</a:t>
            </a:r>
            <a:r>
              <a:rPr lang="en-US" sz="2400" dirty="0" smtClean="0">
                <a:solidFill>
                  <a:srgbClr val="C00000"/>
                </a:solidFill>
                <a:latin typeface="GROBOLD" pitchFamily="2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ROBOLD" pitchFamily="2" charset="0"/>
              </a:rPr>
              <a:t>Anak-Nya</a:t>
            </a:r>
            <a:r>
              <a:rPr lang="en-US" sz="2400" dirty="0" smtClean="0">
                <a:solidFill>
                  <a:srgbClr val="C00000"/>
                </a:solidFill>
                <a:latin typeface="GROBOLD" pitchFamily="2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untuk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dilahirkan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sebagai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Anak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Daud</a:t>
            </a:r>
            <a:r>
              <a:rPr lang="en-US" sz="2400" dirty="0" smtClean="0">
                <a:solidFill>
                  <a:srgbClr val="C00000"/>
                </a:solidFill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</a:rPr>
              <a:t>dan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Dialah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Yesus</a:t>
            </a:r>
            <a:r>
              <a:rPr lang="en-US" sz="2400" dirty="0" smtClean="0">
                <a:solidFill>
                  <a:srgbClr val="C00000"/>
                </a:solidFill>
              </a:rPr>
              <a:t> yang </a:t>
            </a:r>
            <a:r>
              <a:rPr lang="en-US" sz="2400" dirty="0" err="1" smtClean="0">
                <a:solidFill>
                  <a:srgbClr val="C00000"/>
                </a:solidFill>
              </a:rPr>
              <a:t>setia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dengan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sempurna</a:t>
            </a:r>
            <a:r>
              <a:rPr lang="en-US" sz="2400" dirty="0" smtClean="0">
                <a:solidFill>
                  <a:srgbClr val="C00000"/>
                </a:solidFill>
              </a:rPr>
              <a:t>. </a:t>
            </a:r>
            <a:r>
              <a:rPr lang="en-US" sz="2400" dirty="0" err="1" smtClean="0">
                <a:solidFill>
                  <a:srgbClr val="C00000"/>
                </a:solidFill>
              </a:rPr>
              <a:t>Oleh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karena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itu</a:t>
            </a:r>
            <a:r>
              <a:rPr lang="en-US" sz="2400" dirty="0" smtClean="0">
                <a:solidFill>
                  <a:srgbClr val="C00000"/>
                </a:solidFill>
              </a:rPr>
              <a:t>, Allah </a:t>
            </a:r>
            <a:r>
              <a:rPr lang="en-US" sz="2400" dirty="0" err="1" smtClean="0">
                <a:solidFill>
                  <a:srgbClr val="C00000"/>
                </a:solidFill>
              </a:rPr>
              <a:t>sanggup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memenuhi</a:t>
            </a:r>
            <a:r>
              <a:rPr lang="en-US" sz="2400" dirty="0" smtClean="0">
                <a:solidFill>
                  <a:srgbClr val="C00000"/>
                </a:solidFill>
              </a:rPr>
              <a:t> di </a:t>
            </a:r>
            <a:r>
              <a:rPr lang="en-US" sz="2400" dirty="0" err="1" smtClean="0">
                <a:solidFill>
                  <a:srgbClr val="C00000"/>
                </a:solidFill>
              </a:rPr>
              <a:t>dalam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Anak-Nya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ini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semua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janji</a:t>
            </a:r>
            <a:r>
              <a:rPr lang="en-US" sz="2400" dirty="0" smtClean="0">
                <a:solidFill>
                  <a:srgbClr val="C00000"/>
                </a:solidFill>
              </a:rPr>
              <a:t> yang Allah </a:t>
            </a:r>
            <a:r>
              <a:rPr lang="en-US" sz="2400" dirty="0" err="1" smtClean="0">
                <a:solidFill>
                  <a:srgbClr val="C00000"/>
                </a:solidFill>
              </a:rPr>
              <a:t>buat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kepada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umat-Nya</a:t>
            </a:r>
            <a:r>
              <a:rPr lang="en-US" sz="2400" dirty="0" smtClean="0">
                <a:solidFill>
                  <a:srgbClr val="C00000"/>
                </a:solidFill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123728" y="2708920"/>
            <a:ext cx="6696744" cy="20159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 err="1" smtClean="0"/>
              <a:t>Ketika</a:t>
            </a:r>
            <a:r>
              <a:rPr lang="en-US" sz="2500" dirty="0" smtClean="0"/>
              <a:t> Allah </a:t>
            </a:r>
            <a:r>
              <a:rPr lang="en-US" sz="2500" dirty="0" err="1" smtClean="0"/>
              <a:t>memberkati</a:t>
            </a:r>
            <a:r>
              <a:rPr lang="en-US" sz="2500" dirty="0" smtClean="0"/>
              <a:t> raja, </a:t>
            </a:r>
            <a:r>
              <a:rPr lang="en-US" sz="2500" dirty="0" err="1" smtClean="0"/>
              <a:t>semua</a:t>
            </a:r>
            <a:r>
              <a:rPr lang="en-US" sz="2500" dirty="0" smtClean="0"/>
              <a:t> </a:t>
            </a:r>
            <a:r>
              <a:rPr lang="en-US" sz="2500" dirty="0" err="1" smtClean="0"/>
              <a:t>rakyatnya</a:t>
            </a:r>
            <a:r>
              <a:rPr lang="en-US" sz="2500" dirty="0" smtClean="0"/>
              <a:t> </a:t>
            </a:r>
            <a:r>
              <a:rPr lang="en-US" sz="2500" dirty="0" err="1" smtClean="0"/>
              <a:t>menikmati</a:t>
            </a:r>
            <a:r>
              <a:rPr lang="en-US" sz="2500" dirty="0" smtClean="0"/>
              <a:t> </a:t>
            </a:r>
            <a:r>
              <a:rPr lang="en-US" sz="2500" dirty="0" err="1" smtClean="0"/>
              <a:t>keuntungan</a:t>
            </a:r>
            <a:r>
              <a:rPr lang="en-US" sz="2500" dirty="0" smtClean="0"/>
              <a:t>. </a:t>
            </a:r>
            <a:r>
              <a:rPr lang="en-US" sz="2500" dirty="0" err="1" smtClean="0"/>
              <a:t>Inilah</a:t>
            </a:r>
            <a:r>
              <a:rPr lang="en-US" sz="2500" dirty="0" smtClean="0"/>
              <a:t> </a:t>
            </a:r>
            <a:r>
              <a:rPr lang="en-US" sz="2500" dirty="0" err="1" smtClean="0"/>
              <a:t>sebabnya</a:t>
            </a:r>
            <a:r>
              <a:rPr lang="en-US" sz="2500" dirty="0" smtClean="0"/>
              <a:t> </a:t>
            </a:r>
            <a:r>
              <a:rPr lang="en-US" sz="2500" dirty="0" err="1" smtClean="0"/>
              <a:t>mengapa</a:t>
            </a:r>
            <a:r>
              <a:rPr lang="en-US" sz="2500" dirty="0" smtClean="0"/>
              <a:t> </a:t>
            </a:r>
            <a:r>
              <a:rPr lang="en-US" sz="2500" dirty="0" err="1" smtClean="0"/>
              <a:t>Yesus</a:t>
            </a:r>
            <a:r>
              <a:rPr lang="en-US" sz="2500" dirty="0" smtClean="0"/>
              <a:t> </a:t>
            </a:r>
            <a:r>
              <a:rPr lang="en-US" sz="2500" dirty="0" err="1" smtClean="0"/>
              <a:t>adalah</a:t>
            </a:r>
            <a:r>
              <a:rPr lang="en-US" sz="2500" dirty="0" smtClean="0"/>
              <a:t> </a:t>
            </a:r>
            <a:r>
              <a:rPr lang="en-US" sz="2500" dirty="0" err="1" smtClean="0"/>
              <a:t>Perantara</a:t>
            </a:r>
            <a:r>
              <a:rPr lang="en-US" sz="2500" dirty="0" smtClean="0"/>
              <a:t> </a:t>
            </a:r>
            <a:r>
              <a:rPr lang="en-US" sz="2500" dirty="0" err="1" smtClean="0"/>
              <a:t>berkat</a:t>
            </a:r>
            <a:r>
              <a:rPr lang="en-US" sz="2500" dirty="0" smtClean="0"/>
              <a:t> Allah </a:t>
            </a:r>
            <a:r>
              <a:rPr lang="en-US" sz="2500" dirty="0" err="1" smtClean="0"/>
              <a:t>bagi</a:t>
            </a:r>
            <a:r>
              <a:rPr lang="en-US" sz="2500" dirty="0" smtClean="0"/>
              <a:t> </a:t>
            </a:r>
            <a:r>
              <a:rPr lang="en-US" sz="2500" dirty="0" err="1" smtClean="0"/>
              <a:t>kita</a:t>
            </a:r>
            <a:r>
              <a:rPr lang="en-US" sz="2500" dirty="0" smtClean="0"/>
              <a:t>. </a:t>
            </a:r>
            <a:r>
              <a:rPr lang="en-US" sz="2500" dirty="0" err="1" smtClean="0">
                <a:latin typeface="Britannic Bold" pitchFamily="34" charset="0"/>
              </a:rPr>
              <a:t>Dia</a:t>
            </a:r>
            <a:r>
              <a:rPr lang="en-US" sz="2500" dirty="0" smtClean="0">
                <a:latin typeface="Britannic Bold" pitchFamily="34" charset="0"/>
              </a:rPr>
              <a:t> </a:t>
            </a:r>
            <a:r>
              <a:rPr lang="en-US" sz="2500" dirty="0" err="1" smtClean="0">
                <a:latin typeface="Britannic Bold" pitchFamily="34" charset="0"/>
              </a:rPr>
              <a:t>adalah</a:t>
            </a:r>
            <a:r>
              <a:rPr lang="en-US" sz="2500" dirty="0" smtClean="0">
                <a:latin typeface="Britannic Bold" pitchFamily="34" charset="0"/>
              </a:rPr>
              <a:t> </a:t>
            </a:r>
            <a:r>
              <a:rPr lang="en-US" sz="2500" dirty="0" err="1" smtClean="0">
                <a:latin typeface="Britannic Bold" pitchFamily="34" charset="0"/>
              </a:rPr>
              <a:t>Perantara</a:t>
            </a:r>
            <a:r>
              <a:rPr lang="en-US" sz="2500" dirty="0" smtClean="0">
                <a:latin typeface="Britannic Bold" pitchFamily="34" charset="0"/>
              </a:rPr>
              <a:t> </a:t>
            </a:r>
            <a:r>
              <a:rPr lang="en-US" sz="2500" dirty="0" err="1" smtClean="0">
                <a:latin typeface="Britannic Bold" pitchFamily="34" charset="0"/>
              </a:rPr>
              <a:t>karena</a:t>
            </a:r>
            <a:r>
              <a:rPr lang="en-US" sz="2500" dirty="0" smtClean="0">
                <a:latin typeface="Britannic Bold" pitchFamily="34" charset="0"/>
              </a:rPr>
              <a:t> </a:t>
            </a:r>
            <a:r>
              <a:rPr lang="en-US" sz="2500" dirty="0" err="1" smtClean="0">
                <a:latin typeface="Britannic Bold" pitchFamily="34" charset="0"/>
              </a:rPr>
              <a:t>Dia</a:t>
            </a:r>
            <a:r>
              <a:rPr lang="en-US" sz="2500" dirty="0" smtClean="0">
                <a:latin typeface="Britannic Bold" pitchFamily="34" charset="0"/>
              </a:rPr>
              <a:t> </a:t>
            </a:r>
            <a:r>
              <a:rPr lang="en-US" sz="2500" dirty="0" err="1" smtClean="0">
                <a:latin typeface="Britannic Bold" pitchFamily="34" charset="0"/>
              </a:rPr>
              <a:t>adalah</a:t>
            </a:r>
            <a:r>
              <a:rPr lang="en-US" sz="2500" dirty="0" smtClean="0">
                <a:latin typeface="Britannic Bold" pitchFamily="34" charset="0"/>
              </a:rPr>
              <a:t> </a:t>
            </a:r>
            <a:r>
              <a:rPr lang="en-US" sz="2500" dirty="0" err="1" smtClean="0">
                <a:latin typeface="Britannic Bold" pitchFamily="34" charset="0"/>
              </a:rPr>
              <a:t>saluran</a:t>
            </a:r>
            <a:r>
              <a:rPr lang="en-US" sz="2500" dirty="0" smtClean="0">
                <a:latin typeface="Britannic Bold" pitchFamily="34" charset="0"/>
              </a:rPr>
              <a:t> yang </a:t>
            </a:r>
            <a:r>
              <a:rPr lang="en-US" sz="2500" dirty="0" err="1" smtClean="0">
                <a:latin typeface="Britannic Bold" pitchFamily="34" charset="0"/>
              </a:rPr>
              <a:t>melaluinya</a:t>
            </a:r>
            <a:r>
              <a:rPr lang="en-US" sz="2500" dirty="0" smtClean="0">
                <a:latin typeface="Britannic Bold" pitchFamily="34" charset="0"/>
              </a:rPr>
              <a:t> </a:t>
            </a:r>
            <a:r>
              <a:rPr lang="en-US" sz="2500" dirty="0" err="1" smtClean="0">
                <a:latin typeface="Britannic Bold" pitchFamily="34" charset="0"/>
              </a:rPr>
              <a:t>berkat</a:t>
            </a:r>
            <a:r>
              <a:rPr lang="en-US" sz="2500" dirty="0" smtClean="0">
                <a:latin typeface="Britannic Bold" pitchFamily="34" charset="0"/>
              </a:rPr>
              <a:t> Allah </a:t>
            </a:r>
            <a:r>
              <a:rPr lang="en-US" sz="2500" dirty="0" err="1" smtClean="0">
                <a:latin typeface="Britannic Bold" pitchFamily="34" charset="0"/>
              </a:rPr>
              <a:t>mengalir</a:t>
            </a:r>
            <a:r>
              <a:rPr lang="en-US" sz="2500" dirty="0" smtClean="0">
                <a:latin typeface="Britannic Bol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4043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6336704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YESUS ADALAH PEMENANG KITA</a:t>
            </a:r>
            <a:b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</a:b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Selasa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, 04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Januari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1760" y="4293096"/>
            <a:ext cx="6480720" cy="2304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err="1" smtClean="0"/>
              <a:t>Ibrani</a:t>
            </a:r>
            <a:r>
              <a:rPr lang="en-US" sz="2600" dirty="0" smtClean="0"/>
              <a:t> 2: 14-16 </a:t>
            </a:r>
            <a:r>
              <a:rPr lang="en-US" sz="2600" dirty="0" err="1" smtClean="0"/>
              <a:t>menggambarkan</a:t>
            </a:r>
            <a:r>
              <a:rPr lang="en-US" sz="2600" dirty="0" smtClean="0"/>
              <a:t> </a:t>
            </a:r>
            <a:r>
              <a:rPr lang="en-US" sz="2600" dirty="0" err="1" smtClean="0">
                <a:latin typeface="Eras Demi ITC" pitchFamily="34" charset="0"/>
              </a:rPr>
              <a:t>Yesus</a:t>
            </a:r>
            <a:r>
              <a:rPr lang="en-US" sz="2600" dirty="0" smtClean="0">
                <a:latin typeface="Eras Demi ITC" pitchFamily="34" charset="0"/>
              </a:rPr>
              <a:t> </a:t>
            </a:r>
            <a:r>
              <a:rPr lang="en-US" sz="2600" dirty="0" err="1" smtClean="0">
                <a:latin typeface="Eras Demi ITC" pitchFamily="34" charset="0"/>
              </a:rPr>
              <a:t>sebagai</a:t>
            </a:r>
            <a:r>
              <a:rPr lang="en-US" sz="2600" dirty="0" smtClean="0">
                <a:latin typeface="Eras Demi ITC" pitchFamily="34" charset="0"/>
              </a:rPr>
              <a:t> </a:t>
            </a:r>
            <a:r>
              <a:rPr lang="en-US" sz="2600" dirty="0" err="1" smtClean="0">
                <a:latin typeface="Eras Demi ITC" pitchFamily="34" charset="0"/>
              </a:rPr>
              <a:t>pemenang</a:t>
            </a:r>
            <a:r>
              <a:rPr lang="en-US" sz="2600" dirty="0" smtClean="0">
                <a:latin typeface="Eras Demi ITC" pitchFamily="34" charset="0"/>
              </a:rPr>
              <a:t> </a:t>
            </a:r>
            <a:r>
              <a:rPr lang="en-US" sz="2600" dirty="0" err="1" smtClean="0">
                <a:latin typeface="Eras Demi ITC" pitchFamily="34" charset="0"/>
              </a:rPr>
              <a:t>dari</a:t>
            </a:r>
            <a:r>
              <a:rPr lang="en-US" sz="2600" dirty="0" smtClean="0">
                <a:latin typeface="Eras Demi ITC" pitchFamily="34" charset="0"/>
              </a:rPr>
              <a:t> </a:t>
            </a:r>
            <a:r>
              <a:rPr lang="en-US" sz="2600" dirty="0" err="1" smtClean="0">
                <a:latin typeface="Eras Demi ITC" pitchFamily="34" charset="0"/>
              </a:rPr>
              <a:t>manusia</a:t>
            </a:r>
            <a:r>
              <a:rPr lang="en-US" sz="2600" dirty="0" smtClean="0">
                <a:latin typeface="Eras Demi ITC" pitchFamily="34" charset="0"/>
              </a:rPr>
              <a:t> yang </a:t>
            </a:r>
            <a:r>
              <a:rPr lang="en-US" sz="2600" dirty="0" err="1" smtClean="0">
                <a:latin typeface="Eras Demi ITC" pitchFamily="34" charset="0"/>
              </a:rPr>
              <a:t>lemah</a:t>
            </a:r>
            <a:r>
              <a:rPr lang="en-US" sz="2600" dirty="0" smtClean="0">
                <a:latin typeface="Eras Demi ITC" pitchFamily="34" charset="0"/>
              </a:rPr>
              <a:t>. </a:t>
            </a:r>
            <a:r>
              <a:rPr lang="en-US" sz="2600" dirty="0" err="1" smtClean="0">
                <a:latin typeface="Coolvetica Rg" pitchFamily="34" charset="0"/>
              </a:rPr>
              <a:t>Kristus</a:t>
            </a:r>
            <a:r>
              <a:rPr lang="en-US" sz="2600" dirty="0" smtClean="0">
                <a:latin typeface="Coolvetica Rg" pitchFamily="34" charset="0"/>
              </a:rPr>
              <a:t> </a:t>
            </a:r>
            <a:r>
              <a:rPr lang="en-US" sz="2600" dirty="0" err="1" smtClean="0">
                <a:latin typeface="Coolvetica Rg" pitchFamily="34" charset="0"/>
              </a:rPr>
              <a:t>menghadapi</a:t>
            </a:r>
            <a:r>
              <a:rPr lang="en-US" sz="2600" dirty="0" smtClean="0">
                <a:latin typeface="Coolvetica Rg" pitchFamily="34" charset="0"/>
              </a:rPr>
              <a:t> </a:t>
            </a:r>
            <a:r>
              <a:rPr lang="en-US" sz="2600" dirty="0" err="1" smtClean="0">
                <a:latin typeface="Coolvetica Rg" pitchFamily="34" charset="0"/>
              </a:rPr>
              <a:t>dan</a:t>
            </a:r>
            <a:r>
              <a:rPr lang="en-US" sz="2600" dirty="0" smtClean="0">
                <a:latin typeface="Coolvetica Rg" pitchFamily="34" charset="0"/>
              </a:rPr>
              <a:t> </a:t>
            </a:r>
            <a:r>
              <a:rPr lang="en-US" sz="2600" dirty="0" err="1" smtClean="0">
                <a:latin typeface="Coolvetica Rg" pitchFamily="34" charset="0"/>
              </a:rPr>
              <a:t>mengalahkan</a:t>
            </a:r>
            <a:r>
              <a:rPr lang="en-US" sz="2600" dirty="0" smtClean="0">
                <a:latin typeface="Coolvetica Rg" pitchFamily="34" charset="0"/>
              </a:rPr>
              <a:t> </a:t>
            </a:r>
            <a:r>
              <a:rPr lang="en-US" sz="2600" dirty="0" err="1" smtClean="0">
                <a:latin typeface="Coolvetica Rg" pitchFamily="34" charset="0"/>
              </a:rPr>
              <a:t>Iblis</a:t>
            </a:r>
            <a:r>
              <a:rPr lang="en-US" sz="2600" dirty="0" smtClean="0">
                <a:latin typeface="Coolvetica Rg" pitchFamily="34" charset="0"/>
              </a:rPr>
              <a:t> </a:t>
            </a:r>
            <a:r>
              <a:rPr lang="en-US" sz="2600" dirty="0" err="1" smtClean="0">
                <a:latin typeface="Coolvetica Rg" pitchFamily="34" charset="0"/>
              </a:rPr>
              <a:t>dalam</a:t>
            </a:r>
            <a:r>
              <a:rPr lang="en-US" sz="2600" dirty="0" smtClean="0">
                <a:latin typeface="Coolvetica Rg" pitchFamily="34" charset="0"/>
              </a:rPr>
              <a:t> </a:t>
            </a:r>
            <a:r>
              <a:rPr lang="en-US" sz="2600" dirty="0" err="1" smtClean="0">
                <a:latin typeface="Coolvetica Rg" pitchFamily="34" charset="0"/>
              </a:rPr>
              <a:t>pertempuran</a:t>
            </a:r>
            <a:r>
              <a:rPr lang="en-US" sz="2600" dirty="0" smtClean="0">
                <a:latin typeface="Coolvetica Rg" pitchFamily="34" charset="0"/>
              </a:rPr>
              <a:t> </a:t>
            </a:r>
            <a:r>
              <a:rPr lang="en-US" sz="2600" dirty="0" err="1" smtClean="0">
                <a:latin typeface="Coolvetica Rg" pitchFamily="34" charset="0"/>
              </a:rPr>
              <a:t>tunggal</a:t>
            </a:r>
            <a:r>
              <a:rPr lang="en-US" sz="2600" dirty="0" smtClean="0">
                <a:latin typeface="Coolvetica Rg" pitchFamily="34" charset="0"/>
              </a:rPr>
              <a:t> </a:t>
            </a:r>
            <a:r>
              <a:rPr lang="en-US" sz="2600" dirty="0" err="1" smtClean="0">
                <a:latin typeface="Coolvetica Rg" pitchFamily="34" charset="0"/>
              </a:rPr>
              <a:t>dan</a:t>
            </a:r>
            <a:r>
              <a:rPr lang="en-US" sz="2600" dirty="0" smtClean="0">
                <a:latin typeface="Coolvetica Rg" pitchFamily="34" charset="0"/>
              </a:rPr>
              <a:t> </a:t>
            </a:r>
            <a:r>
              <a:rPr lang="en-US" sz="2600" dirty="0" err="1" smtClean="0">
                <a:latin typeface="Coolvetica Rg" pitchFamily="34" charset="0"/>
              </a:rPr>
              <a:t>membebaskan</a:t>
            </a:r>
            <a:r>
              <a:rPr lang="en-US" sz="2600" dirty="0" smtClean="0">
                <a:latin typeface="Coolvetica Rg" pitchFamily="34" charset="0"/>
              </a:rPr>
              <a:t> </a:t>
            </a:r>
            <a:r>
              <a:rPr lang="en-US" sz="2600" dirty="0" err="1" smtClean="0">
                <a:latin typeface="Coolvetica Rg" pitchFamily="34" charset="0"/>
              </a:rPr>
              <a:t>kita</a:t>
            </a:r>
            <a:r>
              <a:rPr lang="en-US" sz="2600" dirty="0" smtClean="0">
                <a:latin typeface="Coolvetica Rg" pitchFamily="34" charset="0"/>
              </a:rPr>
              <a:t> </a:t>
            </a:r>
            <a:r>
              <a:rPr lang="en-US" sz="2600" dirty="0" err="1" smtClean="0">
                <a:latin typeface="Coolvetica Rg" pitchFamily="34" charset="0"/>
              </a:rPr>
              <a:t>dari</a:t>
            </a:r>
            <a:r>
              <a:rPr lang="en-US" sz="2600" dirty="0" smtClean="0">
                <a:latin typeface="Coolvetica Rg" pitchFamily="34" charset="0"/>
              </a:rPr>
              <a:t> </a:t>
            </a:r>
            <a:r>
              <a:rPr lang="en-US" sz="2600" dirty="0" err="1" smtClean="0">
                <a:latin typeface="Coolvetica Rg" pitchFamily="34" charset="0"/>
              </a:rPr>
              <a:t>perbudakan</a:t>
            </a:r>
            <a:r>
              <a:rPr lang="en-US" sz="2600" dirty="0" smtClean="0">
                <a:latin typeface="Coolvetica Rg" pitchFamily="34" charset="0"/>
              </a:rPr>
              <a:t>.</a:t>
            </a:r>
            <a:endParaRPr lang="en-US" sz="2600" dirty="0">
              <a:latin typeface="Coolvetica Rg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2206" y="1587102"/>
            <a:ext cx="6726057" cy="230832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Daud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berperan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sebagai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pemenang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Israel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ketika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ia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menyelamatkan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saudara-saudaranya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dari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perbudakan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dengan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mengalahkan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Goliat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karena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pemenang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pertempuran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akan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memperbudak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orang-orang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dari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pihak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lain [1 Samuel 17].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879" y="1412776"/>
            <a:ext cx="2011601" cy="2404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92" y="4365104"/>
            <a:ext cx="2303902" cy="20281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9034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28206"/>
            <a:ext cx="5614183" cy="3169146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Yesaya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49:25 </a:t>
            </a:r>
          </a:p>
          <a:p>
            <a:pPr marL="0" indent="0">
              <a:buNone/>
            </a:pP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Sungguh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beginilah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firman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TUHAN: "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Tawanan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pahlawan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pun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dapat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direbut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kembali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dan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jarahan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orang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gagah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dapat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lolos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sebab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Aku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sendiri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akan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melawan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orang yang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melawan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engkau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dan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Aku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sendiri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akan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menyelamatkan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anak-anakmu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".</a:t>
            </a:r>
            <a:endParaRPr lang="en-US" sz="2400" dirty="0">
              <a:solidFill>
                <a:srgbClr val="FFFF00"/>
              </a:solidFill>
              <a:latin typeface="Eras Demi ITC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71800" y="381218"/>
            <a:ext cx="62646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/>
              <a:t>Pemulihan</a:t>
            </a:r>
            <a:r>
              <a:rPr lang="en-US" sz="3200" dirty="0" smtClean="0"/>
              <a:t> </a:t>
            </a:r>
            <a:r>
              <a:rPr lang="en-US" sz="3200" dirty="0" err="1" smtClean="0"/>
              <a:t>lengkap</a:t>
            </a:r>
            <a:r>
              <a:rPr lang="en-US" sz="3200" dirty="0" smtClean="0"/>
              <a:t> </a:t>
            </a:r>
            <a:r>
              <a:rPr lang="en-US" sz="3200" dirty="0" err="1" smtClean="0"/>
              <a:t>pemerintahan</a:t>
            </a:r>
            <a:r>
              <a:rPr lang="en-US" sz="3200" dirty="0" smtClean="0"/>
              <a:t> Allah </a:t>
            </a:r>
            <a:r>
              <a:rPr lang="en-US" sz="3200" dirty="0" err="1" smtClean="0"/>
              <a:t>atas</a:t>
            </a:r>
            <a:r>
              <a:rPr lang="en-US" sz="3200" dirty="0" smtClean="0"/>
              <a:t> </a:t>
            </a:r>
            <a:r>
              <a:rPr lang="en-US" sz="3200" dirty="0" err="1" smtClean="0"/>
              <a:t>umat-Nya</a:t>
            </a:r>
            <a:r>
              <a:rPr lang="en-US" sz="3200" dirty="0" smtClean="0"/>
              <a:t> </a:t>
            </a:r>
            <a:r>
              <a:rPr lang="en-US" sz="3200" dirty="0" err="1" smtClean="0"/>
              <a:t>datang</a:t>
            </a:r>
            <a:r>
              <a:rPr lang="en-US" sz="3200" dirty="0" smtClean="0"/>
              <a:t> </a:t>
            </a:r>
            <a:r>
              <a:rPr lang="en-US" sz="3200" dirty="0" err="1" smtClean="0"/>
              <a:t>bersama</a:t>
            </a:r>
            <a:r>
              <a:rPr lang="en-US" sz="3200" dirty="0" smtClean="0"/>
              <a:t> </a:t>
            </a:r>
            <a:r>
              <a:rPr lang="en-US" sz="3200" dirty="0" err="1" smtClean="0"/>
              <a:t>Yesus</a:t>
            </a:r>
            <a:r>
              <a:rPr lang="en-US" sz="3200" dirty="0" smtClean="0"/>
              <a:t>. </a:t>
            </a:r>
            <a:r>
              <a:rPr lang="en-US" sz="3200" dirty="0" err="1" smtClean="0">
                <a:latin typeface="Eras Demi ITC" pitchFamily="34" charset="0"/>
              </a:rPr>
              <a:t>Sebagai</a:t>
            </a:r>
            <a:r>
              <a:rPr lang="en-US" sz="3200" dirty="0" smtClean="0">
                <a:latin typeface="Eras Demi ITC" pitchFamily="34" charset="0"/>
              </a:rPr>
              <a:t> Raja </a:t>
            </a:r>
            <a:r>
              <a:rPr lang="en-US" sz="3200" dirty="0" err="1" smtClean="0">
                <a:latin typeface="Eras Demi ITC" pitchFamily="34" charset="0"/>
              </a:rPr>
              <a:t>kita</a:t>
            </a:r>
            <a:r>
              <a:rPr lang="en-US" sz="3200" dirty="0" smtClean="0">
                <a:latin typeface="Eras Demi ITC" pitchFamily="34" charset="0"/>
              </a:rPr>
              <a:t>, </a:t>
            </a:r>
            <a:r>
              <a:rPr lang="en-US" sz="3200" dirty="0" err="1" smtClean="0">
                <a:latin typeface="Eras Demi ITC" pitchFamily="34" charset="0"/>
              </a:rPr>
              <a:t>Yesus</a:t>
            </a:r>
            <a:r>
              <a:rPr lang="en-US" sz="3200" dirty="0" smtClean="0">
                <a:latin typeface="Eras Demi ITC" pitchFamily="34" charset="0"/>
              </a:rPr>
              <a:t> </a:t>
            </a:r>
            <a:r>
              <a:rPr lang="en-US" sz="3200" dirty="0" err="1" smtClean="0">
                <a:latin typeface="Eras Demi ITC" pitchFamily="34" charset="0"/>
              </a:rPr>
              <a:t>memimpin</a:t>
            </a:r>
            <a:r>
              <a:rPr lang="en-US" sz="3200" dirty="0" smtClean="0">
                <a:latin typeface="Eras Demi ITC" pitchFamily="34" charset="0"/>
              </a:rPr>
              <a:t> </a:t>
            </a:r>
            <a:r>
              <a:rPr lang="en-US" sz="3200" dirty="0" err="1" smtClean="0">
                <a:latin typeface="Eras Demi ITC" pitchFamily="34" charset="0"/>
              </a:rPr>
              <a:t>kita</a:t>
            </a:r>
            <a:r>
              <a:rPr lang="en-US" sz="3200" dirty="0" smtClean="0">
                <a:latin typeface="Eras Demi ITC" pitchFamily="34" charset="0"/>
              </a:rPr>
              <a:t> </a:t>
            </a:r>
            <a:r>
              <a:rPr lang="en-US" sz="3200" dirty="0" err="1" smtClean="0">
                <a:latin typeface="Eras Demi ITC" pitchFamily="34" charset="0"/>
              </a:rPr>
              <a:t>dalam</a:t>
            </a:r>
            <a:r>
              <a:rPr lang="en-US" sz="3200" dirty="0" smtClean="0">
                <a:latin typeface="Eras Demi ITC" pitchFamily="34" charset="0"/>
              </a:rPr>
              <a:t> </a:t>
            </a:r>
            <a:r>
              <a:rPr lang="en-US" sz="3200" dirty="0" err="1" smtClean="0">
                <a:latin typeface="Eras Demi ITC" pitchFamily="34" charset="0"/>
              </a:rPr>
              <a:t>pertempuran</a:t>
            </a:r>
            <a:r>
              <a:rPr lang="en-US" sz="3200" dirty="0" smtClean="0">
                <a:latin typeface="Eras Demi ITC" pitchFamily="34" charset="0"/>
              </a:rPr>
              <a:t> </a:t>
            </a:r>
            <a:r>
              <a:rPr lang="en-US" sz="3200" dirty="0" err="1" smtClean="0">
                <a:latin typeface="Eras Demi ITC" pitchFamily="34" charset="0"/>
              </a:rPr>
              <a:t>melawan</a:t>
            </a:r>
            <a:r>
              <a:rPr lang="en-US" sz="3200" dirty="0" smtClean="0">
                <a:latin typeface="Eras Demi ITC" pitchFamily="34" charset="0"/>
              </a:rPr>
              <a:t> </a:t>
            </a:r>
            <a:r>
              <a:rPr lang="en-US" sz="3200" dirty="0" err="1" smtClean="0">
                <a:latin typeface="Eras Demi ITC" pitchFamily="34" charset="0"/>
              </a:rPr>
              <a:t>musuh</a:t>
            </a:r>
            <a:r>
              <a:rPr lang="en-US" sz="3200" dirty="0" smtClean="0">
                <a:latin typeface="Eras Demi ITC" pitchFamily="34" charset="0"/>
              </a:rPr>
              <a:t>. 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5" t="6546" r="7655" b="17455"/>
          <a:stretch/>
        </p:blipFill>
        <p:spPr bwMode="auto">
          <a:xfrm>
            <a:off x="5889920" y="3645024"/>
            <a:ext cx="2998012" cy="2391544"/>
          </a:xfrm>
          <a:prstGeom prst="teardrop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7" r="41457" b="6190"/>
          <a:stretch/>
        </p:blipFill>
        <p:spPr bwMode="auto">
          <a:xfrm>
            <a:off x="347234" y="283183"/>
            <a:ext cx="2210753" cy="2685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69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7784" y="3435927"/>
            <a:ext cx="6347048" cy="3057203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Kita </a:t>
            </a:r>
            <a:r>
              <a:rPr lang="en-US" sz="2800" dirty="0" err="1" smtClean="0"/>
              <a:t>akan</a:t>
            </a:r>
            <a:r>
              <a:rPr lang="en-US" sz="2800" dirty="0" smtClean="0"/>
              <a:t> </a:t>
            </a:r>
            <a:r>
              <a:rPr lang="en-US" sz="2800" dirty="0" err="1" smtClean="0"/>
              <a:t>menang</a:t>
            </a:r>
            <a:r>
              <a:rPr lang="en-US" sz="2800" dirty="0" smtClean="0"/>
              <a:t> </a:t>
            </a:r>
            <a:r>
              <a:rPr lang="en-US" sz="2800" dirty="0" err="1" smtClean="0"/>
              <a:t>dalam</a:t>
            </a:r>
            <a:r>
              <a:rPr lang="en-US" sz="2800" dirty="0" smtClean="0"/>
              <a:t> </a:t>
            </a:r>
            <a:r>
              <a:rPr lang="en-US" sz="2800" dirty="0" err="1" smtClean="0"/>
              <a:t>pergumuluan</a:t>
            </a:r>
            <a:r>
              <a:rPr lang="en-US" sz="2800" dirty="0" smtClean="0"/>
              <a:t> </a:t>
            </a:r>
            <a:r>
              <a:rPr lang="en-US" sz="2800" dirty="0" err="1" smtClean="0"/>
              <a:t>kita</a:t>
            </a:r>
            <a:r>
              <a:rPr lang="en-US" sz="2800" dirty="0" smtClean="0"/>
              <a:t> </a:t>
            </a:r>
            <a:r>
              <a:rPr lang="en-US" sz="2800" dirty="0" err="1" smtClean="0"/>
              <a:t>setiap</a:t>
            </a:r>
            <a:r>
              <a:rPr lang="en-US" sz="2800" dirty="0" smtClean="0"/>
              <a:t> </a:t>
            </a:r>
            <a:r>
              <a:rPr lang="en-US" sz="2800" dirty="0" err="1" smtClean="0"/>
              <a:t>hari</a:t>
            </a:r>
            <a:r>
              <a:rPr lang="en-US" sz="2800" dirty="0" smtClean="0"/>
              <a:t> </a:t>
            </a:r>
            <a:r>
              <a:rPr lang="en-US" sz="2800" dirty="0" err="1" smtClean="0"/>
              <a:t>dengan</a:t>
            </a:r>
            <a:r>
              <a:rPr lang="en-US" sz="2800" dirty="0" smtClean="0"/>
              <a:t> </a:t>
            </a:r>
            <a:r>
              <a:rPr lang="en-US" sz="2800" dirty="0" err="1" smtClean="0"/>
              <a:t>diri</a:t>
            </a:r>
            <a:r>
              <a:rPr lang="en-US" sz="2800" dirty="0" smtClean="0"/>
              <a:t> </a:t>
            </a:r>
            <a:r>
              <a:rPr lang="en-US" sz="2800" dirty="0" err="1" smtClean="0"/>
              <a:t>sendiri</a:t>
            </a:r>
            <a:r>
              <a:rPr lang="en-US" sz="2800" dirty="0" smtClean="0"/>
              <a:t>, </a:t>
            </a:r>
            <a:r>
              <a:rPr lang="en-US" sz="2800" dirty="0" err="1" smtClean="0"/>
              <a:t>dengan</a:t>
            </a:r>
            <a:r>
              <a:rPr lang="en-US" sz="2800" dirty="0" smtClean="0"/>
              <a:t> </a:t>
            </a:r>
            <a:r>
              <a:rPr lang="en-US" sz="2800" dirty="0" err="1" smtClean="0"/>
              <a:t>pencobaan</a:t>
            </a:r>
            <a:r>
              <a:rPr lang="en-US" sz="2800" dirty="0" smtClean="0"/>
              <a:t> yang </a:t>
            </a:r>
            <a:r>
              <a:rPr lang="en-US" sz="2800" dirty="0" err="1" smtClean="0"/>
              <a:t>datang</a:t>
            </a:r>
            <a:r>
              <a:rPr lang="en-US" sz="2800" dirty="0" smtClean="0"/>
              <a:t> </a:t>
            </a:r>
            <a:r>
              <a:rPr lang="en-US" sz="2800" dirty="0" err="1" smtClean="0"/>
              <a:t>dan</a:t>
            </a:r>
            <a:r>
              <a:rPr lang="en-US" sz="2800" dirty="0" smtClean="0"/>
              <a:t> lain </a:t>
            </a:r>
            <a:r>
              <a:rPr lang="en-US" sz="2800" dirty="0" err="1" smtClean="0"/>
              <a:t>sebagainya</a:t>
            </a:r>
            <a:r>
              <a:rPr lang="en-US" sz="2800" dirty="0" smtClean="0"/>
              <a:t> </a:t>
            </a:r>
            <a:r>
              <a:rPr lang="en-US" sz="2800" dirty="0" err="1" smtClean="0"/>
              <a:t>apabila</a:t>
            </a:r>
            <a:r>
              <a:rPr lang="en-US" sz="2800" dirty="0" smtClean="0"/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kita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mengenakan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seluruh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perlengkapan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senjata</a:t>
            </a:r>
            <a:r>
              <a:rPr lang="en-US" sz="2800" dirty="0" smtClean="0">
                <a:latin typeface="Gill Sans Ultra Bold Condensed" pitchFamily="34" charset="0"/>
              </a:rPr>
              <a:t> Allah </a:t>
            </a:r>
            <a:r>
              <a:rPr lang="en-US" sz="2800" dirty="0" err="1" smtClean="0">
                <a:latin typeface="Gill Sans Ultra Bold Condensed" pitchFamily="34" charset="0"/>
              </a:rPr>
              <a:t>dan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berperang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bersama</a:t>
            </a:r>
            <a:r>
              <a:rPr lang="en-US" sz="2800" dirty="0" smtClean="0">
                <a:latin typeface="Gill Sans Ultra Bold Condensed" pitchFamily="34" charset="0"/>
              </a:rPr>
              <a:t> di </a:t>
            </a:r>
            <a:r>
              <a:rPr lang="en-US" sz="2800" dirty="0" err="1" smtClean="0">
                <a:latin typeface="Gill Sans Ultra Bold Condensed" pitchFamily="34" charset="0"/>
              </a:rPr>
              <a:t>belakang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pemenang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kita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yaitu</a:t>
            </a:r>
            <a:r>
              <a:rPr lang="en-US" sz="2800" dirty="0" smtClean="0">
                <a:latin typeface="Gill Sans Ultra Bold Condensed" pitchFamily="34" charset="0"/>
              </a:rPr>
              <a:t> Allah </a:t>
            </a:r>
            <a:r>
              <a:rPr lang="en-US" sz="2800" dirty="0" err="1" smtClean="0">
                <a:latin typeface="Gill Sans Ultra Bold Condensed" pitchFamily="34" charset="0"/>
              </a:rPr>
              <a:t>sendiri</a:t>
            </a:r>
            <a:r>
              <a:rPr lang="en-US" sz="2800" dirty="0" smtClean="0">
                <a:latin typeface="Gill Sans Ultra Bold Condensed" pitchFamily="34" charset="0"/>
              </a:rPr>
              <a:t>.</a:t>
            </a:r>
            <a:endParaRPr lang="en-US" sz="2800" dirty="0">
              <a:latin typeface="Gill Sans Ultra Bold Condens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374367"/>
            <a:ext cx="64087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Eras Bold ITC" pitchFamily="34" charset="0"/>
              </a:rPr>
              <a:t>Efesus</a:t>
            </a:r>
            <a:r>
              <a:rPr lang="en-US" sz="2400" dirty="0" smtClean="0">
                <a:latin typeface="Eras Bold ITC" pitchFamily="34" charset="0"/>
              </a:rPr>
              <a:t> 6:10-18</a:t>
            </a:r>
            <a:r>
              <a:rPr lang="en-US" sz="2400" dirty="0" smtClean="0"/>
              <a:t> </a:t>
            </a:r>
            <a:r>
              <a:rPr lang="en-US" sz="2400" dirty="0" err="1" smtClean="0"/>
              <a:t>menjelaskan</a:t>
            </a:r>
            <a:r>
              <a:rPr lang="en-US" sz="2400" dirty="0" smtClean="0"/>
              <a:t> </a:t>
            </a:r>
            <a:r>
              <a:rPr lang="en-US" sz="2400" dirty="0" err="1" smtClean="0"/>
              <a:t>bahwa</a:t>
            </a:r>
            <a:r>
              <a:rPr lang="en-US" sz="2400" dirty="0" smtClean="0"/>
              <a:t> </a:t>
            </a:r>
            <a:r>
              <a:rPr lang="en-US" sz="2400" dirty="0" err="1" smtClean="0"/>
              <a:t>kita</a:t>
            </a:r>
            <a:r>
              <a:rPr lang="en-US" sz="2400" dirty="0" smtClean="0"/>
              <a:t> </a:t>
            </a:r>
            <a:r>
              <a:rPr lang="en-US" sz="2400" dirty="0" err="1" smtClean="0"/>
              <a:t>sedang</a:t>
            </a:r>
            <a:r>
              <a:rPr lang="en-US" sz="2400" dirty="0" smtClean="0"/>
              <a:t> </a:t>
            </a:r>
            <a:r>
              <a:rPr lang="en-US" sz="2400" dirty="0" err="1" smtClean="0"/>
              <a:t>berperang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Iblis</a:t>
            </a:r>
            <a:r>
              <a:rPr lang="en-US" sz="2400" dirty="0" smtClean="0"/>
              <a:t>, </a:t>
            </a:r>
            <a:r>
              <a:rPr lang="en-US" sz="2400" dirty="0" err="1" smtClean="0"/>
              <a:t>namun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kita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tidak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sendirian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menghadapi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musuh</a:t>
            </a:r>
            <a:r>
              <a:rPr lang="en-US" sz="2400" dirty="0" smtClean="0"/>
              <a:t>, </a:t>
            </a:r>
            <a:r>
              <a:rPr lang="en-US" sz="2400" dirty="0" smtClean="0">
                <a:latin typeface="Eras Bold ITC" pitchFamily="34" charset="0"/>
              </a:rPr>
              <a:t>Allah </a:t>
            </a:r>
            <a:r>
              <a:rPr lang="en-US" sz="2400" dirty="0" err="1" smtClean="0">
                <a:latin typeface="Eras Bold ITC" pitchFamily="34" charset="0"/>
              </a:rPr>
              <a:t>adalah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pemenang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kita</a:t>
            </a:r>
            <a:r>
              <a:rPr lang="en-US" sz="2400" dirty="0" smtClean="0"/>
              <a:t>,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Dia</a:t>
            </a:r>
            <a:r>
              <a:rPr lang="en-US" sz="2400" dirty="0" smtClean="0"/>
              <a:t> </a:t>
            </a:r>
            <a:r>
              <a:rPr lang="en-US" sz="2400" dirty="0" err="1" smtClean="0"/>
              <a:t>pergi</a:t>
            </a:r>
            <a:r>
              <a:rPr lang="en-US" sz="2400" dirty="0" smtClean="0"/>
              <a:t> </a:t>
            </a:r>
            <a:r>
              <a:rPr lang="en-US" sz="2400" dirty="0" err="1" smtClean="0"/>
              <a:t>berperang</a:t>
            </a:r>
            <a:r>
              <a:rPr lang="en-US" sz="2400" dirty="0" smtClean="0"/>
              <a:t> di </a:t>
            </a:r>
            <a:r>
              <a:rPr lang="en-US" sz="2400" dirty="0" err="1" smtClean="0"/>
              <a:t>hadapan</a:t>
            </a:r>
            <a:r>
              <a:rPr lang="en-US" sz="2400" dirty="0" smtClean="0"/>
              <a:t> </a:t>
            </a:r>
            <a:r>
              <a:rPr lang="en-US" sz="2400" dirty="0" err="1" smtClean="0"/>
              <a:t>kita</a:t>
            </a:r>
            <a:r>
              <a:rPr lang="en-US" sz="2400" dirty="0" smtClean="0"/>
              <a:t>. </a:t>
            </a:r>
            <a:r>
              <a:rPr lang="en-US" sz="2400" dirty="0" err="1" smtClean="0">
                <a:latin typeface="Eras Demi ITC" pitchFamily="34" charset="0"/>
              </a:rPr>
              <a:t>Karena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kita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adalah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bagian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dari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tentara-Nya</a:t>
            </a:r>
            <a:r>
              <a:rPr lang="en-US" sz="2400" dirty="0" smtClean="0">
                <a:latin typeface="Eras Demi ITC" pitchFamily="34" charset="0"/>
              </a:rPr>
              <a:t>; </a:t>
            </a:r>
            <a:r>
              <a:rPr lang="en-US" sz="2400" dirty="0" err="1" smtClean="0">
                <a:latin typeface="Eras Demi ITC" pitchFamily="34" charset="0"/>
              </a:rPr>
              <a:t>maka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kita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harus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menggunakan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perlengkapan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senjata-Nya</a:t>
            </a:r>
            <a:r>
              <a:rPr lang="en-US" sz="2400" dirty="0" smtClean="0">
                <a:latin typeface="Eras Demi ITC" pitchFamily="34" charset="0"/>
              </a:rPr>
              <a:t>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2323460" cy="2323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1" r="32255"/>
          <a:stretch/>
        </p:blipFill>
        <p:spPr bwMode="auto">
          <a:xfrm>
            <a:off x="6681115" y="515112"/>
            <a:ext cx="2433394" cy="23961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924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4"/>
          <a:stretch/>
        </p:blipFill>
        <p:spPr bwMode="auto">
          <a:xfrm>
            <a:off x="-17258" y="0"/>
            <a:ext cx="916125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6728" y="620688"/>
            <a:ext cx="5277272" cy="11430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Efesus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6:11</a:t>
            </a:r>
            <a:endParaRPr lang="en-US" dirty="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0330" y="2204864"/>
            <a:ext cx="4339453" cy="420933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  <a:latin typeface="Gill Sans Ultra Bold Condensed" pitchFamily="34" charset="0"/>
              </a:rPr>
              <a:t>"</a:t>
            </a:r>
            <a:r>
              <a:rPr lang="en-US" dirty="0" err="1" smtClean="0">
                <a:solidFill>
                  <a:srgbClr val="FFFF00"/>
                </a:solidFill>
                <a:latin typeface="Gill Sans Ultra Bold Condensed" pitchFamily="34" charset="0"/>
              </a:rPr>
              <a:t>Kenakanlah</a:t>
            </a:r>
            <a:r>
              <a:rPr lang="en-US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 Condensed" pitchFamily="34" charset="0"/>
              </a:rPr>
              <a:t>seluruh</a:t>
            </a:r>
            <a:r>
              <a:rPr lang="en-US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 Condensed" pitchFamily="34" charset="0"/>
              </a:rPr>
              <a:t>perlengkapan</a:t>
            </a:r>
            <a:r>
              <a:rPr lang="en-US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 Condensed" pitchFamily="34" charset="0"/>
              </a:rPr>
              <a:t>senjata</a:t>
            </a:r>
            <a:r>
              <a:rPr lang="en-US" dirty="0" smtClean="0">
                <a:solidFill>
                  <a:srgbClr val="FFFF00"/>
                </a:solidFill>
                <a:latin typeface="Gill Sans Ultra Bold Condensed" pitchFamily="34" charset="0"/>
              </a:rPr>
              <a:t> Allah, </a:t>
            </a:r>
            <a:r>
              <a:rPr lang="en-US" dirty="0" err="1" smtClean="0">
                <a:solidFill>
                  <a:srgbClr val="FFFF00"/>
                </a:solidFill>
                <a:latin typeface="Gill Sans Ultra Bold Condensed" pitchFamily="34" charset="0"/>
              </a:rPr>
              <a:t>supaya</a:t>
            </a:r>
            <a:r>
              <a:rPr lang="en-US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 Condensed" pitchFamily="34" charset="0"/>
              </a:rPr>
              <a:t>kamu</a:t>
            </a:r>
            <a:r>
              <a:rPr lang="en-US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 Condensed" pitchFamily="34" charset="0"/>
              </a:rPr>
              <a:t>dapat</a:t>
            </a:r>
            <a:r>
              <a:rPr lang="en-US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 Condensed" pitchFamily="34" charset="0"/>
              </a:rPr>
              <a:t>bertahan</a:t>
            </a:r>
            <a:r>
              <a:rPr lang="en-US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 Condensed" pitchFamily="34" charset="0"/>
              </a:rPr>
              <a:t>melawan</a:t>
            </a:r>
            <a:r>
              <a:rPr lang="en-US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 Condensed" pitchFamily="34" charset="0"/>
              </a:rPr>
              <a:t>tipu</a:t>
            </a:r>
            <a:r>
              <a:rPr lang="en-US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 Condensed" pitchFamily="34" charset="0"/>
              </a:rPr>
              <a:t>muslihat</a:t>
            </a:r>
            <a:r>
              <a:rPr lang="en-US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ill Sans Ultra Bold Condensed" pitchFamily="34" charset="0"/>
              </a:rPr>
              <a:t>Iblis</a:t>
            </a:r>
            <a:r>
              <a:rPr lang="en-US" dirty="0" smtClean="0">
                <a:solidFill>
                  <a:srgbClr val="FFFF00"/>
                </a:solidFill>
                <a:latin typeface="Gill Sans Ultra Bold Condensed" pitchFamily="34" charset="0"/>
              </a:rPr>
              <a:t>".</a:t>
            </a:r>
            <a:endParaRPr lang="en-US" dirty="0">
              <a:solidFill>
                <a:srgbClr val="FFFF00"/>
              </a:solidFill>
              <a:latin typeface="Gill Sans Ultra 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040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6336704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YESUS ADALAH IMAM BESAR KITA</a:t>
            </a:r>
            <a:r>
              <a:rPr lang="en-US" sz="3200" dirty="0" smtClean="0">
                <a:latin typeface="Impact" pitchFamily="34" charset="0"/>
              </a:rPr>
              <a:t/>
            </a:r>
            <a:br>
              <a:rPr lang="en-US" sz="3200" dirty="0" smtClean="0">
                <a:latin typeface="Impact" pitchFamily="34" charset="0"/>
              </a:rPr>
            </a:b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Rabu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, 05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Januari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9924" y="1763104"/>
            <a:ext cx="5148038" cy="1737969"/>
          </a:xfrm>
          <a:solidFill>
            <a:schemeClr val="accent2">
              <a:lumMod val="5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Ibrani</a:t>
            </a:r>
            <a:r>
              <a:rPr lang="en-US" dirty="0" smtClean="0">
                <a:solidFill>
                  <a:schemeClr val="bg1"/>
                </a:solidFill>
              </a:rPr>
              <a:t> 5-7 </a:t>
            </a:r>
            <a:r>
              <a:rPr lang="en-US" dirty="0" err="1" smtClean="0">
                <a:solidFill>
                  <a:schemeClr val="bg1"/>
                </a:solidFill>
              </a:rPr>
              <a:t>memperkenalkan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ROBOLD" pitchFamily="2" charset="0"/>
              </a:rPr>
              <a:t>Yesus</a:t>
            </a:r>
            <a:r>
              <a:rPr lang="en-US" dirty="0" smtClean="0">
                <a:solidFill>
                  <a:schemeClr val="bg1"/>
                </a:solidFill>
                <a:latin typeface="GROBOLD" pitchFamily="2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GROBOLD" pitchFamily="2" charset="0"/>
              </a:rPr>
              <a:t>sebagai</a:t>
            </a:r>
            <a:r>
              <a:rPr lang="en-US" dirty="0" smtClean="0">
                <a:solidFill>
                  <a:schemeClr val="bg1"/>
                </a:solidFill>
                <a:latin typeface="GROBOLD" pitchFamily="2" charset="0"/>
              </a:rPr>
              <a:t> IMAM BESAR.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614" y="3789040"/>
            <a:ext cx="2974975" cy="393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6071" y="3817187"/>
            <a:ext cx="59766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Hal </a:t>
            </a:r>
            <a:r>
              <a:rPr lang="en-US" sz="2800" dirty="0" err="1" smtClean="0"/>
              <a:t>ini</a:t>
            </a:r>
            <a:r>
              <a:rPr lang="en-US" sz="2800" dirty="0" smtClean="0"/>
              <a:t> </a:t>
            </a:r>
            <a:r>
              <a:rPr lang="en-US" sz="2800" dirty="0" err="1" smtClean="0"/>
              <a:t>sesuai</a:t>
            </a:r>
            <a:r>
              <a:rPr lang="en-US" sz="2800" dirty="0" smtClean="0"/>
              <a:t> </a:t>
            </a:r>
            <a:r>
              <a:rPr lang="en-US" sz="2800" dirty="0" err="1" smtClean="0"/>
              <a:t>dengan</a:t>
            </a:r>
            <a:r>
              <a:rPr lang="en-US" sz="2800" dirty="0" smtClean="0"/>
              <a:t> </a:t>
            </a:r>
            <a:r>
              <a:rPr lang="en-US" sz="2800" dirty="0" err="1" smtClean="0"/>
              <a:t>janji</a:t>
            </a:r>
            <a:r>
              <a:rPr lang="en-US" sz="2800" dirty="0" smtClean="0"/>
              <a:t> yang Allah </a:t>
            </a:r>
            <a:r>
              <a:rPr lang="en-US" sz="2800" dirty="0" err="1" smtClean="0"/>
              <a:t>buat</a:t>
            </a:r>
            <a:r>
              <a:rPr lang="en-US" sz="2800" dirty="0" smtClean="0"/>
              <a:t> </a:t>
            </a:r>
            <a:r>
              <a:rPr lang="en-US" sz="2800" dirty="0" err="1" smtClean="0"/>
              <a:t>kepada</a:t>
            </a:r>
            <a:r>
              <a:rPr lang="en-US" sz="2800" dirty="0" smtClean="0"/>
              <a:t> raja </a:t>
            </a:r>
            <a:r>
              <a:rPr lang="en-US" sz="2800" dirty="0" err="1" smtClean="0"/>
              <a:t>keturunan</a:t>
            </a:r>
            <a:r>
              <a:rPr lang="en-US" sz="2800" dirty="0" smtClean="0"/>
              <a:t> </a:t>
            </a:r>
            <a:r>
              <a:rPr lang="en-US" sz="2800" dirty="0" err="1" smtClean="0"/>
              <a:t>Daud</a:t>
            </a:r>
            <a:r>
              <a:rPr lang="en-US" sz="2800" dirty="0" smtClean="0"/>
              <a:t> yang </a:t>
            </a:r>
            <a:r>
              <a:rPr lang="en-US" sz="2800" dirty="0" err="1" smtClean="0"/>
              <a:t>dijanjikan</a:t>
            </a:r>
            <a:r>
              <a:rPr lang="en-US" sz="2800" dirty="0" smtClean="0"/>
              <a:t>, </a:t>
            </a:r>
            <a:r>
              <a:rPr lang="en-US" sz="2800" dirty="0" err="1" smtClean="0"/>
              <a:t>bahwa</a:t>
            </a:r>
            <a:r>
              <a:rPr lang="en-US" sz="2800" dirty="0" smtClean="0"/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Dia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akan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menjadi</a:t>
            </a:r>
            <a:r>
              <a:rPr lang="en-US" sz="2800" dirty="0" smtClean="0">
                <a:latin typeface="Gill Sans Ultra Bold Condensed" pitchFamily="34" charset="0"/>
              </a:rPr>
              <a:t> "imam </a:t>
            </a:r>
            <a:r>
              <a:rPr lang="en-US" sz="2800" dirty="0" err="1" smtClean="0">
                <a:latin typeface="Gill Sans Ultra Bold Condensed" pitchFamily="34" charset="0"/>
              </a:rPr>
              <a:t>untuk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selama-lamanya</a:t>
            </a:r>
            <a:r>
              <a:rPr lang="en-US" sz="2800" dirty="0" smtClean="0">
                <a:latin typeface="Gill Sans Ultra Bold Condensed" pitchFamily="34" charset="0"/>
              </a:rPr>
              <a:t>, </a:t>
            </a:r>
            <a:r>
              <a:rPr lang="en-US" sz="2800" dirty="0" err="1" smtClean="0">
                <a:latin typeface="Gill Sans Ultra Bold Condensed" pitchFamily="34" charset="0"/>
              </a:rPr>
              <a:t>menurut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peraturan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Melkisedek</a:t>
            </a:r>
            <a:r>
              <a:rPr lang="en-US" sz="2800" dirty="0" smtClean="0">
                <a:latin typeface="Gill Sans Ultra Bold Condensed" pitchFamily="34" charset="0"/>
              </a:rPr>
              <a:t>" </a:t>
            </a:r>
            <a:r>
              <a:rPr lang="en-US" sz="2800" dirty="0" smtClean="0"/>
              <a:t>[</a:t>
            </a:r>
            <a:r>
              <a:rPr lang="en-US" sz="2800" dirty="0" err="1" smtClean="0"/>
              <a:t>Mazmur</a:t>
            </a:r>
            <a:r>
              <a:rPr lang="en-US" sz="2800" dirty="0" smtClean="0"/>
              <a:t> 110: 4, </a:t>
            </a:r>
            <a:r>
              <a:rPr lang="en-US" sz="2800" dirty="0" err="1" smtClean="0"/>
              <a:t>Ibr</a:t>
            </a:r>
            <a:r>
              <a:rPr lang="en-US" sz="2800" dirty="0" smtClean="0"/>
              <a:t>. 5: 5, 6].</a:t>
            </a:r>
            <a:endParaRPr lang="en-US" sz="2800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61"/>
          <a:stretch/>
        </p:blipFill>
        <p:spPr bwMode="auto">
          <a:xfrm>
            <a:off x="396071" y="1700808"/>
            <a:ext cx="3024229" cy="18684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6932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778098"/>
          </a:xfrm>
        </p:spPr>
        <p:txBody>
          <a:bodyPr>
            <a:no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Apakah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FUNGSI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seorang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imam?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Imamat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1:1-9, 10:8-11,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Bilangan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6:22-26,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Maleakhi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2:7,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Ibrani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5:1-4.</a:t>
            </a:r>
            <a:endParaRPr lang="en-US" sz="2400" dirty="0">
              <a:solidFill>
                <a:schemeClr val="bg1"/>
              </a:solidFill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5616624"/>
          </a:xfrm>
          <a:solidFill>
            <a:schemeClr val="bg1">
              <a:alpha val="81000"/>
            </a:schemeClr>
          </a:solidFill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Coolvetica Rg" pitchFamily="34" charset="0"/>
              </a:rPr>
              <a:t>IMAM </a:t>
            </a:r>
            <a:r>
              <a:rPr lang="en-US" dirty="0" err="1" smtClean="0">
                <a:latin typeface="Coolvetica Rg" pitchFamily="34" charset="0"/>
              </a:rPr>
              <a:t>diangkat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atas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nama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manusia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untuk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mewakili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mereka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dan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mengantarai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hubungan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mereka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dengan</a:t>
            </a:r>
            <a:r>
              <a:rPr lang="en-US" dirty="0" smtClean="0">
                <a:latin typeface="Coolvetica Rg" pitchFamily="34" charset="0"/>
              </a:rPr>
              <a:t> Allah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hal-hal</a:t>
            </a:r>
            <a:r>
              <a:rPr lang="en-US" dirty="0" smtClean="0"/>
              <a:t> yang </a:t>
            </a:r>
            <a:r>
              <a:rPr lang="en-US" dirty="0" err="1" smtClean="0"/>
              <a:t>berkaitan</a:t>
            </a:r>
            <a:r>
              <a:rPr lang="en-US" dirty="0" smtClean="0"/>
              <a:t> </a:t>
            </a:r>
            <a:r>
              <a:rPr lang="en-US" dirty="0" err="1" smtClean="0"/>
              <a:t>dengan-Nya</a:t>
            </a:r>
            <a:r>
              <a:rPr lang="en-US" dirty="0" smtClean="0"/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Britannic Bold" pitchFamily="34" charset="0"/>
              </a:rPr>
              <a:t>IMAM </a:t>
            </a:r>
            <a:r>
              <a:rPr lang="en-US" dirty="0" err="1" smtClean="0">
                <a:latin typeface="Britannic Bold" pitchFamily="34" charset="0"/>
              </a:rPr>
              <a:t>adalah</a:t>
            </a:r>
            <a:r>
              <a:rPr lang="en-US" dirty="0" smtClean="0">
                <a:latin typeface="Britannic Bold" pitchFamily="34" charset="0"/>
              </a:rPr>
              <a:t> </a:t>
            </a:r>
            <a:r>
              <a:rPr lang="en-US" dirty="0" err="1" smtClean="0">
                <a:latin typeface="Britannic Bold" pitchFamily="34" charset="0"/>
              </a:rPr>
              <a:t>seorang</a:t>
            </a:r>
            <a:r>
              <a:rPr lang="en-US" dirty="0" smtClean="0">
                <a:latin typeface="Britannic Bold" pitchFamily="34" charset="0"/>
              </a:rPr>
              <a:t> </a:t>
            </a:r>
            <a:r>
              <a:rPr lang="en-US" dirty="0" err="1" smtClean="0">
                <a:latin typeface="Britannic Bold" pitchFamily="34" charset="0"/>
              </a:rPr>
              <a:t>perantara</a:t>
            </a:r>
            <a:r>
              <a:rPr lang="en-US" dirty="0" smtClean="0">
                <a:latin typeface="Britannic Bold" pitchFamily="34" charset="0"/>
              </a:rPr>
              <a:t>.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berlaku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setiap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/>
              <a:t>keimamatan</a:t>
            </a:r>
            <a:r>
              <a:rPr lang="en-US" dirty="0" smtClean="0"/>
              <a:t>, </a:t>
            </a:r>
            <a:r>
              <a:rPr lang="en-US" dirty="0" err="1" smtClean="0"/>
              <a:t>baik</a:t>
            </a:r>
            <a:r>
              <a:rPr lang="en-US" dirty="0" smtClean="0"/>
              <a:t> </a:t>
            </a:r>
            <a:r>
              <a:rPr lang="en-US" dirty="0" err="1" smtClean="0"/>
              <a:t>Yahudi</a:t>
            </a:r>
            <a:r>
              <a:rPr lang="en-US" dirty="0" smtClean="0"/>
              <a:t>, </a:t>
            </a:r>
            <a:r>
              <a:rPr lang="en-US" dirty="0" err="1" smtClean="0"/>
              <a:t>Yunani</a:t>
            </a:r>
            <a:r>
              <a:rPr lang="en-US" dirty="0" smtClean="0"/>
              <a:t>, </a:t>
            </a:r>
            <a:r>
              <a:rPr lang="en-US" dirty="0" err="1" smtClean="0"/>
              <a:t>Romawi</a:t>
            </a:r>
            <a:r>
              <a:rPr lang="en-US" dirty="0" smtClean="0"/>
              <a:t>,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lainnya</a:t>
            </a:r>
            <a:r>
              <a:rPr lang="en-US" dirty="0" smtClean="0"/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Eras Bold ITC" pitchFamily="34" charset="0"/>
              </a:rPr>
              <a:t>IMAM </a:t>
            </a:r>
            <a:r>
              <a:rPr lang="en-US" dirty="0" err="1" smtClean="0">
                <a:latin typeface="Eras Bold ITC" pitchFamily="34" charset="0"/>
              </a:rPr>
              <a:t>memungkinkan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kita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berhubungan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dengan</a:t>
            </a:r>
            <a:r>
              <a:rPr lang="en-US" dirty="0" smtClean="0">
                <a:latin typeface="Eras Bold ITC" pitchFamily="34" charset="0"/>
              </a:rPr>
              <a:t> Allah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semua</a:t>
            </a:r>
            <a:r>
              <a:rPr lang="en-US" dirty="0" smtClean="0"/>
              <a:t> yang </a:t>
            </a:r>
            <a:r>
              <a:rPr lang="en-US" dirty="0" err="1" smtClean="0"/>
              <a:t>dilakukan</a:t>
            </a:r>
            <a:r>
              <a:rPr lang="en-US" dirty="0" smtClean="0"/>
              <a:t> imam </a:t>
            </a:r>
            <a:r>
              <a:rPr lang="en-US" dirty="0" err="1" smtClean="0"/>
              <a:t>bertujuan</a:t>
            </a:r>
            <a:r>
              <a:rPr lang="en-US" dirty="0" smtClean="0"/>
              <a:t> </a:t>
            </a:r>
            <a:r>
              <a:rPr lang="en-US" dirty="0" err="1" smtClean="0"/>
              <a:t>memfasilitasi</a:t>
            </a:r>
            <a:r>
              <a:rPr lang="en-US" dirty="0" smtClean="0"/>
              <a:t> </a:t>
            </a:r>
            <a:r>
              <a:rPr lang="en-US" dirty="0" err="1" smtClean="0"/>
              <a:t>hubungan</a:t>
            </a:r>
            <a:r>
              <a:rPr lang="en-US" dirty="0" smtClean="0"/>
              <a:t> </a:t>
            </a:r>
            <a:r>
              <a:rPr lang="en-US" dirty="0" err="1" smtClean="0"/>
              <a:t>antara</a:t>
            </a:r>
            <a:r>
              <a:rPr lang="en-US" dirty="0" smtClean="0"/>
              <a:t> </a:t>
            </a:r>
            <a:r>
              <a:rPr lang="en-US" dirty="0" err="1" smtClean="0"/>
              <a:t>kita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Allah.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Berlin Sans FB Demi" pitchFamily="34" charset="0"/>
              </a:rPr>
              <a:t>IMAM </a:t>
            </a:r>
            <a:r>
              <a:rPr lang="en-US" dirty="0" err="1" smtClean="0">
                <a:latin typeface="Berlin Sans FB Demi" pitchFamily="34" charset="0"/>
              </a:rPr>
              <a:t>mempersembahkan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korban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atas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nama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manusia</a:t>
            </a:r>
            <a:r>
              <a:rPr lang="en-US" dirty="0" smtClean="0"/>
              <a:t>. Orang-orang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mempersembahkan</a:t>
            </a:r>
            <a:r>
              <a:rPr lang="en-US" dirty="0" smtClean="0"/>
              <a:t> </a:t>
            </a:r>
            <a:r>
              <a:rPr lang="en-US" dirty="0" err="1" smtClean="0"/>
              <a:t>korban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Allah </a:t>
            </a:r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pribadi</a:t>
            </a:r>
            <a:r>
              <a:rPr lang="en-US" dirty="0" smtClean="0"/>
              <a:t>. Imam </a:t>
            </a:r>
            <a:r>
              <a:rPr lang="en-US" dirty="0" err="1" smtClean="0"/>
              <a:t>tahu</a:t>
            </a:r>
            <a:r>
              <a:rPr lang="en-US" dirty="0" smtClean="0"/>
              <a:t> </a:t>
            </a:r>
            <a:r>
              <a:rPr lang="en-US" dirty="0" err="1" smtClean="0"/>
              <a:t>bagaimana</a:t>
            </a:r>
            <a:r>
              <a:rPr lang="en-US" dirty="0" smtClean="0"/>
              <a:t> </a:t>
            </a:r>
            <a:r>
              <a:rPr lang="en-US" dirty="0" err="1" smtClean="0"/>
              <a:t>kita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mempersembahkan</a:t>
            </a:r>
            <a:r>
              <a:rPr lang="en-US" dirty="0" smtClean="0"/>
              <a:t> </a:t>
            </a:r>
            <a:r>
              <a:rPr lang="en-US" dirty="0" err="1" smtClean="0"/>
              <a:t>korban</a:t>
            </a:r>
            <a:r>
              <a:rPr lang="en-US" dirty="0" smtClean="0"/>
              <a:t> yang "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diterima</a:t>
            </a:r>
            <a:r>
              <a:rPr lang="en-US" dirty="0" smtClean="0"/>
              <a:t>" </a:t>
            </a:r>
            <a:r>
              <a:rPr lang="en-US" dirty="0" err="1" smtClean="0"/>
              <a:t>sehingga</a:t>
            </a:r>
            <a:r>
              <a:rPr lang="en-US" dirty="0" smtClean="0"/>
              <a:t> </a:t>
            </a:r>
            <a:r>
              <a:rPr lang="en-US" dirty="0" err="1" smtClean="0"/>
              <a:t>pemberian</a:t>
            </a:r>
            <a:r>
              <a:rPr lang="en-US" dirty="0" smtClean="0"/>
              <a:t> </a:t>
            </a:r>
            <a:r>
              <a:rPr lang="en-US" dirty="0" err="1" smtClean="0"/>
              <a:t>kita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diterima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Allah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memberikan</a:t>
            </a:r>
            <a:r>
              <a:rPr lang="en-US" dirty="0" smtClean="0"/>
              <a:t> </a:t>
            </a:r>
            <a:r>
              <a:rPr lang="en-US" dirty="0" err="1" smtClean="0"/>
              <a:t>pembersihan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pengampunan</a:t>
            </a:r>
            <a:r>
              <a:rPr lang="en-US" dirty="0" smtClean="0"/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Britannic Bold" pitchFamily="34" charset="0"/>
              </a:rPr>
              <a:t>IMAM </a:t>
            </a:r>
            <a:r>
              <a:rPr lang="en-US" dirty="0" err="1" smtClean="0">
                <a:latin typeface="Britannic Bold" pitchFamily="34" charset="0"/>
              </a:rPr>
              <a:t>juga</a:t>
            </a:r>
            <a:r>
              <a:rPr lang="en-US" dirty="0" smtClean="0">
                <a:latin typeface="Britannic Bold" pitchFamily="34" charset="0"/>
              </a:rPr>
              <a:t> </a:t>
            </a:r>
            <a:r>
              <a:rPr lang="en-US" dirty="0" err="1" smtClean="0">
                <a:latin typeface="Britannic Bold" pitchFamily="34" charset="0"/>
              </a:rPr>
              <a:t>mengajarkan</a:t>
            </a:r>
            <a:r>
              <a:rPr lang="en-US" dirty="0" smtClean="0">
                <a:latin typeface="Britannic Bold" pitchFamily="34" charset="0"/>
              </a:rPr>
              <a:t> </a:t>
            </a:r>
            <a:r>
              <a:rPr lang="en-US" dirty="0" err="1" smtClean="0">
                <a:latin typeface="Britannic Bold" pitchFamily="34" charset="0"/>
              </a:rPr>
              <a:t>hukum</a:t>
            </a:r>
            <a:r>
              <a:rPr lang="en-US" dirty="0" smtClean="0">
                <a:latin typeface="Britannic Bold" pitchFamily="34" charset="0"/>
              </a:rPr>
              <a:t> Allah </a:t>
            </a:r>
            <a:r>
              <a:rPr lang="en-US" dirty="0" err="1" smtClean="0">
                <a:latin typeface="Britannic Bold" pitchFamily="34" charset="0"/>
              </a:rPr>
              <a:t>kepada</a:t>
            </a:r>
            <a:r>
              <a:rPr lang="en-US" dirty="0" smtClean="0">
                <a:latin typeface="Britannic Bold" pitchFamily="34" charset="0"/>
              </a:rPr>
              <a:t> orang-orang</a:t>
            </a:r>
            <a:r>
              <a:rPr lang="en-US" dirty="0" smtClean="0"/>
              <a:t>. </a:t>
            </a:r>
            <a:r>
              <a:rPr lang="en-US" dirty="0" err="1" smtClean="0"/>
              <a:t>Mereka</a:t>
            </a:r>
            <a:r>
              <a:rPr lang="en-US" dirty="0" smtClean="0"/>
              <a:t> </a:t>
            </a:r>
            <a:r>
              <a:rPr lang="en-US" dirty="0" err="1" smtClean="0"/>
              <a:t>ahli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perintah</a:t>
            </a:r>
            <a:r>
              <a:rPr lang="en-US" dirty="0" smtClean="0"/>
              <a:t> Allah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bertanggung</a:t>
            </a:r>
            <a:r>
              <a:rPr lang="en-US" dirty="0" smtClean="0"/>
              <a:t> </a:t>
            </a:r>
            <a:r>
              <a:rPr lang="en-US" dirty="0" err="1" smtClean="0"/>
              <a:t>jawab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menjelaskan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menerapkannya</a:t>
            </a:r>
            <a:r>
              <a:rPr lang="en-US" dirty="0" smtClean="0"/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Gill Sans Ultra Bold Condensed" pitchFamily="34" charset="0"/>
              </a:rPr>
              <a:t>IMAM </a:t>
            </a:r>
            <a:r>
              <a:rPr lang="en-US" dirty="0" err="1" smtClean="0">
                <a:latin typeface="Gill Sans Ultra Bold Condensed" pitchFamily="34" charset="0"/>
              </a:rPr>
              <a:t>juga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memiliki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tanggung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jawab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memberkati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dalam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nama</a:t>
            </a:r>
            <a:r>
              <a:rPr lang="en-US" dirty="0" smtClean="0">
                <a:latin typeface="Gill Sans Ultra Bold Condensed" pitchFamily="34" charset="0"/>
              </a:rPr>
              <a:t> YHWH. </a:t>
            </a:r>
            <a:r>
              <a:rPr lang="en-US" dirty="0" err="1" smtClean="0"/>
              <a:t>Melalui</a:t>
            </a:r>
            <a:r>
              <a:rPr lang="en-US" dirty="0" smtClean="0"/>
              <a:t> </a:t>
            </a:r>
            <a:r>
              <a:rPr lang="en-US" dirty="0" err="1" smtClean="0"/>
              <a:t>mereka</a:t>
            </a:r>
            <a:r>
              <a:rPr lang="en-US" dirty="0" smtClean="0"/>
              <a:t>, Allah </a:t>
            </a:r>
            <a:r>
              <a:rPr lang="en-US" dirty="0" err="1" smtClean="0"/>
              <a:t>mengantarai</a:t>
            </a:r>
            <a:r>
              <a:rPr lang="en-US" dirty="0" smtClean="0"/>
              <a:t> </a:t>
            </a:r>
            <a:r>
              <a:rPr lang="en-US" dirty="0" err="1" smtClean="0"/>
              <a:t>kemauan</a:t>
            </a:r>
            <a:r>
              <a:rPr lang="en-US" dirty="0" smtClean="0"/>
              <a:t> </a:t>
            </a:r>
            <a:r>
              <a:rPr lang="en-US" dirty="0" err="1" smtClean="0"/>
              <a:t>baik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tujuan</a:t>
            </a:r>
            <a:r>
              <a:rPr lang="en-US" dirty="0" smtClean="0"/>
              <a:t> </a:t>
            </a:r>
            <a:r>
              <a:rPr lang="en-US" dirty="0" err="1" smtClean="0"/>
              <a:t>kemurahan-Nya</a:t>
            </a:r>
            <a:r>
              <a:rPr lang="en-US" dirty="0" smtClean="0"/>
              <a:t> </a:t>
            </a:r>
            <a:r>
              <a:rPr lang="en-US" dirty="0" err="1" smtClean="0"/>
              <a:t>bagi</a:t>
            </a:r>
            <a:r>
              <a:rPr lang="en-US" dirty="0" smtClean="0"/>
              <a:t> orang-orang.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727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5776" y="3717032"/>
            <a:ext cx="6347048" cy="30243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err="1" smtClean="0">
                <a:solidFill>
                  <a:schemeClr val="bg1"/>
                </a:solidFill>
              </a:rPr>
              <a:t>Seperti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halnya</a:t>
            </a:r>
            <a:r>
              <a:rPr lang="en-US" sz="2800" dirty="0" smtClean="0">
                <a:solidFill>
                  <a:schemeClr val="bg1"/>
                </a:solidFill>
              </a:rPr>
              <a:t> Imam </a:t>
            </a:r>
            <a:r>
              <a:rPr lang="en-US" sz="2800" dirty="0" err="1" smtClean="0">
                <a:solidFill>
                  <a:schemeClr val="bg1"/>
                </a:solidFill>
              </a:rPr>
              <a:t>bisa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mendekati</a:t>
            </a:r>
            <a:r>
              <a:rPr lang="en-US" sz="2800" dirty="0" smtClean="0">
                <a:solidFill>
                  <a:schemeClr val="bg1"/>
                </a:solidFill>
              </a:rPr>
              <a:t> Allah di </a:t>
            </a:r>
            <a:r>
              <a:rPr lang="en-US" sz="2800" dirty="0" err="1" smtClean="0">
                <a:solidFill>
                  <a:schemeClr val="bg1"/>
                </a:solidFill>
              </a:rPr>
              <a:t>tempat</a:t>
            </a:r>
            <a:r>
              <a:rPr lang="en-US" sz="2800" dirty="0" smtClean="0">
                <a:solidFill>
                  <a:schemeClr val="bg1"/>
                </a:solidFill>
              </a:rPr>
              <a:t> kudus, </a:t>
            </a:r>
            <a:r>
              <a:rPr lang="en-US" sz="2800" dirty="0" err="1">
                <a:solidFill>
                  <a:schemeClr val="bg1"/>
                </a:solidFill>
              </a:rPr>
              <a:t>s</a:t>
            </a:r>
            <a:r>
              <a:rPr lang="en-US" sz="2800" dirty="0" err="1" smtClean="0">
                <a:solidFill>
                  <a:schemeClr val="bg1"/>
                </a:solidFill>
              </a:rPr>
              <a:t>ekarang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ini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kita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dapat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mendekati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Allah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melalui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doa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dengan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keyakinan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[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Ibr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. 4:14- 16;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Ibr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. 10: 19- 23]. </a:t>
            </a:r>
            <a:r>
              <a:rPr lang="en-US" sz="2800" dirty="0" err="1" smtClean="0">
                <a:solidFill>
                  <a:schemeClr val="bg1"/>
                </a:solidFill>
              </a:rPr>
              <a:t>Namun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</a:rPr>
              <a:t>ada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tanggung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jawab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penting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dibalik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peran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kita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sebagai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imamat</a:t>
            </a:r>
            <a:r>
              <a:rPr lang="en-US" sz="2800" dirty="0" smtClean="0">
                <a:solidFill>
                  <a:schemeClr val="bg1"/>
                </a:solidFill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</a:rPr>
              <a:t>rajani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7544" y="426101"/>
            <a:ext cx="6048672" cy="30469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1 </a:t>
            </a:r>
            <a:r>
              <a:rPr lang="en-US" sz="3200" dirty="0" err="1" smtClean="0">
                <a:solidFill>
                  <a:srgbClr val="002060"/>
                </a:solidFill>
              </a:rPr>
              <a:t>Petrus</a:t>
            </a:r>
            <a:r>
              <a:rPr lang="en-US" sz="3200" dirty="0" smtClean="0">
                <a:solidFill>
                  <a:srgbClr val="002060"/>
                </a:solidFill>
              </a:rPr>
              <a:t> 2:9 </a:t>
            </a:r>
            <a:r>
              <a:rPr lang="en-US" sz="3200" dirty="0" err="1" smtClean="0">
                <a:solidFill>
                  <a:srgbClr val="002060"/>
                </a:solidFill>
              </a:rPr>
              <a:t>menjelaskan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bahwa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kita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adalah</a:t>
            </a:r>
            <a:r>
              <a:rPr lang="en-US" sz="3200" dirty="0" smtClean="0">
                <a:solidFill>
                  <a:srgbClr val="002060"/>
                </a:solidFill>
              </a:rPr>
              <a:t> orang yang </a:t>
            </a:r>
            <a:r>
              <a:rPr lang="en-US" sz="3200" dirty="0" err="1" smtClean="0">
                <a:solidFill>
                  <a:srgbClr val="002060"/>
                </a:solidFill>
              </a:rPr>
              <a:t>percaya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kepada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Yesus</a:t>
            </a:r>
            <a:r>
              <a:rPr lang="en-US" sz="3200" dirty="0" smtClean="0">
                <a:solidFill>
                  <a:srgbClr val="002060"/>
                </a:solidFill>
              </a:rPr>
              <a:t> yang </a:t>
            </a:r>
            <a:r>
              <a:rPr lang="en-US" sz="3200" dirty="0" err="1" smtClean="0">
                <a:solidFill>
                  <a:srgbClr val="002060"/>
                </a:solidFill>
              </a:rPr>
              <a:t>disebut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Eras Bold ITC" pitchFamily="34" charset="0"/>
              </a:rPr>
              <a:t>"</a:t>
            </a:r>
            <a:r>
              <a:rPr lang="en-US" sz="3200" dirty="0" err="1" smtClean="0">
                <a:solidFill>
                  <a:srgbClr val="002060"/>
                </a:solidFill>
                <a:latin typeface="Eras Bold ITC" pitchFamily="34" charset="0"/>
              </a:rPr>
              <a:t>imamat</a:t>
            </a:r>
            <a:r>
              <a:rPr lang="en-US" sz="3200" dirty="0" smtClean="0">
                <a:solidFill>
                  <a:srgbClr val="002060"/>
                </a:solidFill>
                <a:latin typeface="Eras Bold ITC" pitchFamily="34" charset="0"/>
              </a:rPr>
              <a:t> yang </a:t>
            </a:r>
            <a:r>
              <a:rPr lang="en-US" sz="3200" dirty="0" err="1" smtClean="0">
                <a:solidFill>
                  <a:srgbClr val="002060"/>
                </a:solidFill>
                <a:latin typeface="Eras Bold ITC" pitchFamily="34" charset="0"/>
              </a:rPr>
              <a:t>rajani</a:t>
            </a:r>
            <a:r>
              <a:rPr lang="en-US" sz="3200" dirty="0" smtClean="0">
                <a:solidFill>
                  <a:srgbClr val="002060"/>
                </a:solidFill>
                <a:latin typeface="Eras Bold ITC" pitchFamily="34" charset="0"/>
              </a:rPr>
              <a:t>"</a:t>
            </a:r>
            <a:r>
              <a:rPr lang="en-US" sz="3200" dirty="0" smtClean="0">
                <a:solidFill>
                  <a:srgbClr val="002060"/>
                </a:solidFill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</a:rPr>
              <a:t>Peran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ini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menyiratkan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hak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istimewa</a:t>
            </a:r>
            <a:r>
              <a:rPr lang="en-US" sz="3200" dirty="0" smtClean="0">
                <a:solidFill>
                  <a:srgbClr val="002060"/>
                </a:solidFill>
              </a:rPr>
              <a:t> yang </a:t>
            </a:r>
            <a:r>
              <a:rPr lang="en-US" sz="3200" dirty="0" err="1" smtClean="0">
                <a:solidFill>
                  <a:srgbClr val="002060"/>
                </a:solidFill>
              </a:rPr>
              <a:t>luar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biasa</a:t>
            </a:r>
            <a:r>
              <a:rPr lang="en-US" sz="3200" dirty="0" smtClean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58"/>
          <a:stretch/>
        </p:blipFill>
        <p:spPr bwMode="auto">
          <a:xfrm>
            <a:off x="251520" y="4077072"/>
            <a:ext cx="2157620" cy="24697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3" r="25097"/>
          <a:stretch/>
        </p:blipFill>
        <p:spPr bwMode="auto">
          <a:xfrm>
            <a:off x="6730064" y="548680"/>
            <a:ext cx="2191866" cy="30804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2669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50106"/>
          </a:xfrm>
          <a:solidFill>
            <a:schemeClr val="bg1">
              <a:alpha val="71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Eras Bold ITC" pitchFamily="34" charset="0"/>
              </a:rPr>
              <a:t>Apakah</a:t>
            </a:r>
            <a:r>
              <a:rPr lang="en-US" sz="3200" dirty="0" smtClean="0">
                <a:latin typeface="Eras Bold ITC" pitchFamily="34" charset="0"/>
              </a:rPr>
              <a:t> </a:t>
            </a:r>
            <a:r>
              <a:rPr lang="en-US" sz="3200" dirty="0" err="1" smtClean="0">
                <a:latin typeface="Eras Bold ITC" pitchFamily="34" charset="0"/>
              </a:rPr>
              <a:t>tanggungjawab</a:t>
            </a:r>
            <a:r>
              <a:rPr lang="en-US" sz="3200" dirty="0" smtClean="0">
                <a:latin typeface="Eras Bold ITC" pitchFamily="34" charset="0"/>
              </a:rPr>
              <a:t> </a:t>
            </a:r>
            <a:r>
              <a:rPr lang="en-US" sz="3200" dirty="0" err="1" smtClean="0">
                <a:latin typeface="Eras Bold ITC" pitchFamily="34" charset="0"/>
              </a:rPr>
              <a:t>tersebut</a:t>
            </a:r>
            <a:r>
              <a:rPr lang="en-US" sz="3200" dirty="0" smtClean="0">
                <a:latin typeface="Eras Bold ITC" pitchFamily="34" charset="0"/>
              </a:rPr>
              <a:t>?</a:t>
            </a:r>
            <a:endParaRPr lang="en-US" sz="3200" dirty="0"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413" y="4797152"/>
            <a:ext cx="7416824" cy="1584176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juga</a:t>
            </a:r>
            <a:r>
              <a:rPr lang="en-US" dirty="0" smtClean="0"/>
              <a:t> </a:t>
            </a:r>
            <a:r>
              <a:rPr lang="en-US" dirty="0" err="1" smtClean="0"/>
              <a:t>ingin</a:t>
            </a:r>
            <a:r>
              <a:rPr lang="en-US" dirty="0" smtClean="0"/>
              <a:t> agar </a:t>
            </a:r>
            <a:r>
              <a:rPr lang="en-US" dirty="0" err="1" smtClean="0"/>
              <a:t>kita</a:t>
            </a:r>
            <a:r>
              <a:rPr lang="en-US" dirty="0" smtClean="0"/>
              <a:t> </a:t>
            </a:r>
            <a:r>
              <a:rPr lang="en-US" dirty="0" err="1" smtClean="0">
                <a:latin typeface="GROBOLD" pitchFamily="2" charset="0"/>
              </a:rPr>
              <a:t>mempersembahkan</a:t>
            </a:r>
            <a:r>
              <a:rPr lang="en-US" dirty="0" smtClean="0"/>
              <a:t> </a:t>
            </a:r>
            <a:r>
              <a:rPr lang="en-US" dirty="0" err="1" smtClean="0"/>
              <a:t>korban</a:t>
            </a:r>
            <a:r>
              <a:rPr lang="en-US" dirty="0" smtClean="0"/>
              <a:t> </a:t>
            </a:r>
            <a:r>
              <a:rPr lang="en-US" dirty="0" err="1" smtClean="0"/>
              <a:t>pujian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perbuatan</a:t>
            </a:r>
            <a:r>
              <a:rPr lang="en-US" dirty="0" smtClean="0"/>
              <a:t> </a:t>
            </a:r>
            <a:r>
              <a:rPr lang="en-US" dirty="0" err="1" smtClean="0"/>
              <a:t>baik</a:t>
            </a:r>
            <a:r>
              <a:rPr lang="en-US" dirty="0" smtClean="0"/>
              <a:t>, yang </a:t>
            </a:r>
            <a:r>
              <a:rPr lang="en-US" dirty="0" err="1" smtClean="0"/>
              <a:t>menyenangkan</a:t>
            </a:r>
            <a:r>
              <a:rPr lang="en-US" dirty="0" smtClean="0"/>
              <a:t> Dia.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73413" y="1340768"/>
            <a:ext cx="7416824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 smtClean="0"/>
              <a:t>Kita </a:t>
            </a:r>
            <a:r>
              <a:rPr lang="en-US" sz="3200" dirty="0" err="1" smtClean="0"/>
              <a:t>harus</a:t>
            </a:r>
            <a:r>
              <a:rPr lang="en-US" sz="3200" dirty="0" smtClean="0"/>
              <a:t> </a:t>
            </a:r>
            <a:r>
              <a:rPr lang="en-US" sz="3200" dirty="0" err="1" smtClean="0">
                <a:latin typeface="Gill Sans Ultra Bold Condensed" pitchFamily="34" charset="0"/>
              </a:rPr>
              <a:t>bekerja</a:t>
            </a:r>
            <a:r>
              <a:rPr lang="en-US" sz="3200" dirty="0" smtClean="0"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latin typeface="Gill Sans Ultra Bold Condensed" pitchFamily="34" charset="0"/>
              </a:rPr>
              <a:t>sama</a:t>
            </a:r>
            <a:r>
              <a:rPr lang="en-US" sz="3200" dirty="0" smtClean="0">
                <a:latin typeface="Gill Sans Ultra Bold Condensed" pitchFamily="34" charset="0"/>
              </a:rPr>
              <a:t> </a:t>
            </a:r>
            <a:r>
              <a:rPr lang="en-US" sz="3200" dirty="0" err="1" smtClean="0"/>
              <a:t>dengan</a:t>
            </a:r>
            <a:r>
              <a:rPr lang="en-US" sz="3200" dirty="0" smtClean="0"/>
              <a:t> Allah </a:t>
            </a:r>
            <a:r>
              <a:rPr lang="en-US" sz="3200" dirty="0" err="1" smtClean="0"/>
              <a:t>dalam</a:t>
            </a:r>
            <a:r>
              <a:rPr lang="en-US" sz="3200" dirty="0" smtClean="0"/>
              <a:t> </a:t>
            </a:r>
            <a:r>
              <a:rPr lang="en-US" sz="3200" dirty="0" err="1" smtClean="0"/>
              <a:t>pekerjaan-Nya</a:t>
            </a:r>
            <a:r>
              <a:rPr lang="en-US" sz="3200" dirty="0" smtClean="0"/>
              <a:t> </a:t>
            </a:r>
            <a:r>
              <a:rPr lang="en-US" sz="3200" dirty="0" err="1" smtClean="0"/>
              <a:t>menyelamatkan</a:t>
            </a:r>
            <a:r>
              <a:rPr lang="en-US" sz="3200" dirty="0" smtClean="0"/>
              <a:t> </a:t>
            </a:r>
            <a:r>
              <a:rPr lang="en-US" sz="3200" dirty="0" err="1" smtClean="0"/>
              <a:t>dunia</a:t>
            </a:r>
            <a:r>
              <a:rPr lang="en-US" sz="3200" dirty="0" smtClean="0"/>
              <a:t>. 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3413" y="3068960"/>
            <a:ext cx="7416824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 err="1" smtClean="0"/>
              <a:t>Dia</a:t>
            </a:r>
            <a:r>
              <a:rPr lang="en-US" sz="3200" dirty="0" smtClean="0"/>
              <a:t> </a:t>
            </a:r>
            <a:r>
              <a:rPr lang="en-US" sz="3200" dirty="0" err="1" smtClean="0"/>
              <a:t>ingin</a:t>
            </a:r>
            <a:r>
              <a:rPr lang="en-US" sz="3200" dirty="0" smtClean="0"/>
              <a:t> agar </a:t>
            </a:r>
            <a:r>
              <a:rPr lang="en-US" sz="3200" dirty="0" err="1" smtClean="0"/>
              <a:t>kita</a:t>
            </a:r>
            <a:r>
              <a:rPr lang="en-US" sz="3200" dirty="0" smtClean="0"/>
              <a:t> </a:t>
            </a:r>
            <a:r>
              <a:rPr lang="en-US" sz="3200" dirty="0" err="1" smtClean="0">
                <a:latin typeface="Eras Bold ITC" pitchFamily="34" charset="0"/>
              </a:rPr>
              <a:t>mengajar</a:t>
            </a:r>
            <a:r>
              <a:rPr lang="en-US" sz="3200" dirty="0" smtClean="0"/>
              <a:t> </a:t>
            </a:r>
            <a:r>
              <a:rPr lang="en-US" sz="3200" dirty="0" err="1" smtClean="0"/>
              <a:t>dan</a:t>
            </a:r>
            <a:r>
              <a:rPr lang="en-US" sz="3200" dirty="0" smtClean="0"/>
              <a:t> </a:t>
            </a:r>
            <a:r>
              <a:rPr lang="en-US" sz="3200" dirty="0" err="1" smtClean="0">
                <a:latin typeface="Eras Bold ITC" pitchFamily="34" charset="0"/>
              </a:rPr>
              <a:t>menjelaskan</a:t>
            </a:r>
            <a:r>
              <a:rPr lang="en-US" sz="3200" dirty="0" smtClean="0"/>
              <a:t> </a:t>
            </a:r>
            <a:r>
              <a:rPr lang="en-US" sz="3200" dirty="0" err="1" smtClean="0"/>
              <a:t>hukum</a:t>
            </a:r>
            <a:r>
              <a:rPr lang="en-US" sz="3200" dirty="0" smtClean="0"/>
              <a:t> </a:t>
            </a:r>
            <a:r>
              <a:rPr lang="en-US" sz="3200" dirty="0" err="1" smtClean="0"/>
              <a:t>dan</a:t>
            </a:r>
            <a:r>
              <a:rPr lang="en-US" sz="3200" dirty="0" smtClean="0"/>
              <a:t> </a:t>
            </a:r>
            <a:r>
              <a:rPr lang="en-US" sz="3200" dirty="0" err="1" smtClean="0"/>
              <a:t>peraturan</a:t>
            </a:r>
            <a:r>
              <a:rPr lang="en-US" sz="3200" dirty="0" smtClean="0"/>
              <a:t> Allah </a:t>
            </a:r>
            <a:r>
              <a:rPr lang="en-US" sz="3200" dirty="0" err="1" smtClean="0"/>
              <a:t>kepada</a:t>
            </a:r>
            <a:r>
              <a:rPr lang="en-US" sz="3200" dirty="0" smtClean="0"/>
              <a:t> orang lain.   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98560"/>
            <a:ext cx="8223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6752"/>
            <a:ext cx="8223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59" y="5085184"/>
            <a:ext cx="8223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233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merican Signs" pitchFamily="2" charset="0"/>
              </a:rPr>
              <a:t>IBRANI 8:1</a:t>
            </a:r>
            <a:endParaRPr lang="en-US" dirty="0">
              <a:solidFill>
                <a:schemeClr val="bg1"/>
              </a:solidFill>
              <a:latin typeface="American Signs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88840"/>
            <a:ext cx="6275040" cy="3240360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Eras Bold ITC" pitchFamily="34" charset="0"/>
              </a:rPr>
              <a:t>“</a:t>
            </a:r>
            <a:r>
              <a:rPr lang="en-US" dirty="0" err="1" smtClean="0">
                <a:latin typeface="Eras Bold ITC" pitchFamily="34" charset="0"/>
              </a:rPr>
              <a:t>Inti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segala</a:t>
            </a:r>
            <a:r>
              <a:rPr lang="en-US" dirty="0" smtClean="0">
                <a:latin typeface="Eras Bold ITC" pitchFamily="34" charset="0"/>
              </a:rPr>
              <a:t> yang </a:t>
            </a:r>
            <a:r>
              <a:rPr lang="en-US" dirty="0" err="1" smtClean="0">
                <a:latin typeface="Eras Bold ITC" pitchFamily="34" charset="0"/>
              </a:rPr>
              <a:t>kita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bicarakan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itu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ialah</a:t>
            </a:r>
            <a:r>
              <a:rPr lang="en-US" dirty="0" smtClean="0">
                <a:latin typeface="Eras Bold ITC" pitchFamily="34" charset="0"/>
              </a:rPr>
              <a:t> : </a:t>
            </a:r>
            <a:r>
              <a:rPr lang="en-US" dirty="0" err="1" smtClean="0">
                <a:latin typeface="Eras Bold ITC" pitchFamily="34" charset="0"/>
              </a:rPr>
              <a:t>kita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mempunyai</a:t>
            </a:r>
            <a:r>
              <a:rPr lang="en-US" dirty="0" smtClean="0">
                <a:latin typeface="Eras Bold ITC" pitchFamily="34" charset="0"/>
              </a:rPr>
              <a:t> Imam </a:t>
            </a:r>
            <a:r>
              <a:rPr lang="en-US" dirty="0" err="1" smtClean="0">
                <a:latin typeface="Eras Bold ITC" pitchFamily="34" charset="0"/>
              </a:rPr>
              <a:t>Besar</a:t>
            </a:r>
            <a:r>
              <a:rPr lang="en-US" dirty="0" smtClean="0">
                <a:latin typeface="Eras Bold ITC" pitchFamily="34" charset="0"/>
              </a:rPr>
              <a:t> yang </a:t>
            </a:r>
            <a:r>
              <a:rPr lang="en-US" dirty="0" err="1" smtClean="0">
                <a:latin typeface="Eras Bold ITC" pitchFamily="34" charset="0"/>
              </a:rPr>
              <a:t>demikian</a:t>
            </a:r>
            <a:r>
              <a:rPr lang="en-US" dirty="0" smtClean="0">
                <a:latin typeface="Eras Bold ITC" pitchFamily="34" charset="0"/>
              </a:rPr>
              <a:t>, yang </a:t>
            </a:r>
            <a:r>
              <a:rPr lang="en-US" dirty="0" err="1" smtClean="0">
                <a:latin typeface="Eras Bold ITC" pitchFamily="34" charset="0"/>
              </a:rPr>
              <a:t>duduk</a:t>
            </a:r>
            <a:r>
              <a:rPr lang="en-US" dirty="0" smtClean="0">
                <a:latin typeface="Eras Bold ITC" pitchFamily="34" charset="0"/>
              </a:rPr>
              <a:t> di </a:t>
            </a:r>
            <a:r>
              <a:rPr lang="en-US" dirty="0" err="1" smtClean="0">
                <a:latin typeface="Eras Bold ITC" pitchFamily="34" charset="0"/>
              </a:rPr>
              <a:t>sebelah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kanan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takhta</a:t>
            </a:r>
            <a:r>
              <a:rPr lang="en-US" dirty="0" smtClean="0">
                <a:latin typeface="Eras Bold ITC" pitchFamily="34" charset="0"/>
              </a:rPr>
              <a:t> Yang </a:t>
            </a:r>
            <a:r>
              <a:rPr lang="en-US" dirty="0" err="1" smtClean="0">
                <a:latin typeface="Eras Bold ITC" pitchFamily="34" charset="0"/>
              </a:rPr>
              <a:t>Mahabesar</a:t>
            </a:r>
            <a:r>
              <a:rPr lang="en-US" dirty="0" smtClean="0">
                <a:latin typeface="Eras Bold ITC" pitchFamily="34" charset="0"/>
              </a:rPr>
              <a:t> di </a:t>
            </a:r>
            <a:r>
              <a:rPr lang="en-US" dirty="0" err="1" smtClean="0">
                <a:latin typeface="Eras Bold ITC" pitchFamily="34" charset="0"/>
              </a:rPr>
              <a:t>sorga</a:t>
            </a:r>
            <a:r>
              <a:rPr lang="en-US" dirty="0" smtClean="0">
                <a:latin typeface="Eras Bold ITC" pitchFamily="34" charset="0"/>
              </a:rPr>
              <a:t>”.</a:t>
            </a:r>
            <a:endParaRPr lang="en-US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95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r="4372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3265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GROBOLD" pitchFamily="2" charset="0"/>
              </a:rPr>
              <a:t>1 </a:t>
            </a:r>
            <a:r>
              <a:rPr lang="en-US" dirty="0" err="1" smtClean="0">
                <a:latin typeface="GROBOLD" pitchFamily="2" charset="0"/>
              </a:rPr>
              <a:t>Petrus</a:t>
            </a:r>
            <a:r>
              <a:rPr lang="en-US" dirty="0" smtClean="0">
                <a:latin typeface="GROBOLD" pitchFamily="2" charset="0"/>
              </a:rPr>
              <a:t> 2:9</a:t>
            </a:r>
            <a:endParaRPr lang="en-US" dirty="0">
              <a:latin typeface="GROBOLD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1700808"/>
            <a:ext cx="6480720" cy="4709119"/>
          </a:xfrm>
          <a:solidFill>
            <a:schemeClr val="bg1">
              <a:alpha val="54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Berlin Sans FB Demi" pitchFamily="34" charset="0"/>
              </a:rPr>
              <a:t>"</a:t>
            </a:r>
            <a:r>
              <a:rPr lang="en-US" dirty="0" err="1" smtClean="0">
                <a:latin typeface="Berlin Sans FB Demi" pitchFamily="34" charset="0"/>
              </a:rPr>
              <a:t>Tetapi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kamulah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bangsa</a:t>
            </a:r>
            <a:r>
              <a:rPr lang="en-US" dirty="0" smtClean="0">
                <a:latin typeface="Berlin Sans FB Demi" pitchFamily="34" charset="0"/>
              </a:rPr>
              <a:t> yang </a:t>
            </a:r>
            <a:r>
              <a:rPr lang="en-US" dirty="0" err="1" smtClean="0">
                <a:latin typeface="Berlin Sans FB Demi" pitchFamily="34" charset="0"/>
              </a:rPr>
              <a:t>terpilih</a:t>
            </a:r>
            <a:r>
              <a:rPr lang="en-US" dirty="0" smtClean="0">
                <a:latin typeface="Berlin Sans FB Demi" pitchFamily="34" charset="0"/>
              </a:rPr>
              <a:t>, </a:t>
            </a:r>
            <a:r>
              <a:rPr lang="en-US" dirty="0" err="1" smtClean="0">
                <a:latin typeface="Berlin Sans FB Demi" pitchFamily="34" charset="0"/>
              </a:rPr>
              <a:t>imamat</a:t>
            </a:r>
            <a:r>
              <a:rPr lang="en-US" dirty="0" smtClean="0">
                <a:latin typeface="Berlin Sans FB Demi" pitchFamily="34" charset="0"/>
              </a:rPr>
              <a:t> yang </a:t>
            </a:r>
            <a:r>
              <a:rPr lang="en-US" dirty="0" err="1" smtClean="0">
                <a:latin typeface="Berlin Sans FB Demi" pitchFamily="34" charset="0"/>
              </a:rPr>
              <a:t>rajani</a:t>
            </a:r>
            <a:r>
              <a:rPr lang="en-US" dirty="0" smtClean="0">
                <a:latin typeface="Berlin Sans FB Demi" pitchFamily="34" charset="0"/>
              </a:rPr>
              <a:t>, </a:t>
            </a:r>
            <a:r>
              <a:rPr lang="en-US" dirty="0" err="1" smtClean="0">
                <a:latin typeface="Berlin Sans FB Demi" pitchFamily="34" charset="0"/>
              </a:rPr>
              <a:t>bangsa</a:t>
            </a:r>
            <a:r>
              <a:rPr lang="en-US" dirty="0" smtClean="0">
                <a:latin typeface="Berlin Sans FB Demi" pitchFamily="34" charset="0"/>
              </a:rPr>
              <a:t> yang kudus, </a:t>
            </a:r>
            <a:r>
              <a:rPr lang="en-US" dirty="0" err="1" smtClean="0">
                <a:latin typeface="Berlin Sans FB Demi" pitchFamily="34" charset="0"/>
              </a:rPr>
              <a:t>umat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kepunyaan</a:t>
            </a:r>
            <a:r>
              <a:rPr lang="en-US" dirty="0" smtClean="0">
                <a:latin typeface="Berlin Sans FB Demi" pitchFamily="34" charset="0"/>
              </a:rPr>
              <a:t> Allah </a:t>
            </a:r>
            <a:r>
              <a:rPr lang="en-US" dirty="0" err="1" smtClean="0">
                <a:latin typeface="Berlin Sans FB Demi" pitchFamily="34" charset="0"/>
              </a:rPr>
              <a:t>sendiri</a:t>
            </a:r>
            <a:r>
              <a:rPr lang="en-US" dirty="0" smtClean="0">
                <a:latin typeface="Berlin Sans FB Demi" pitchFamily="34" charset="0"/>
              </a:rPr>
              <a:t>, </a:t>
            </a:r>
            <a:r>
              <a:rPr lang="en-US" dirty="0" err="1" smtClean="0">
                <a:latin typeface="Berlin Sans FB Demi" pitchFamily="34" charset="0"/>
              </a:rPr>
              <a:t>supaya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kamu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memberitakan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perbuatan-perbuatan</a:t>
            </a:r>
            <a:r>
              <a:rPr lang="en-US" dirty="0" smtClean="0">
                <a:latin typeface="Berlin Sans FB Demi" pitchFamily="34" charset="0"/>
              </a:rPr>
              <a:t> yang </a:t>
            </a:r>
            <a:r>
              <a:rPr lang="en-US" dirty="0" err="1" smtClean="0">
                <a:latin typeface="Berlin Sans FB Demi" pitchFamily="34" charset="0"/>
              </a:rPr>
              <a:t>besar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dari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Dia</a:t>
            </a:r>
            <a:r>
              <a:rPr lang="en-US" dirty="0" smtClean="0">
                <a:latin typeface="Berlin Sans FB Demi" pitchFamily="34" charset="0"/>
              </a:rPr>
              <a:t>, yang </a:t>
            </a:r>
            <a:r>
              <a:rPr lang="en-US" dirty="0" err="1" smtClean="0">
                <a:latin typeface="Berlin Sans FB Demi" pitchFamily="34" charset="0"/>
              </a:rPr>
              <a:t>telah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memanggil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kamu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keluar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dari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kegelapan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kepada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terang-Nya</a:t>
            </a:r>
            <a:r>
              <a:rPr lang="en-US" dirty="0" smtClean="0">
                <a:latin typeface="Berlin Sans FB Demi" pitchFamily="34" charset="0"/>
              </a:rPr>
              <a:t> yang </a:t>
            </a:r>
            <a:r>
              <a:rPr lang="en-US" dirty="0" err="1" smtClean="0">
                <a:latin typeface="Berlin Sans FB Demi" pitchFamily="34" charset="0"/>
              </a:rPr>
              <a:t>ajaib</a:t>
            </a:r>
            <a:r>
              <a:rPr lang="en-US" dirty="0" smtClean="0">
                <a:latin typeface="Berlin Sans FB Demi" pitchFamily="34" charset="0"/>
              </a:rPr>
              <a:t>".</a:t>
            </a:r>
            <a:endParaRPr lang="en-US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58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0"/>
            <a:ext cx="855576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800" dirty="0" smtClean="0">
                <a:solidFill>
                  <a:srgbClr val="FFFF00"/>
                </a:solidFill>
                <a:latin typeface="Impact" pitchFamily="34" charset="0"/>
              </a:rPr>
              <a:t>YESUS </a:t>
            </a:r>
            <a:r>
              <a:rPr lang="sv-SE" sz="2800" dirty="0">
                <a:solidFill>
                  <a:srgbClr val="FFFF00"/>
                </a:solidFill>
                <a:latin typeface="Impact" pitchFamily="34" charset="0"/>
              </a:rPr>
              <a:t>MENGANTARAI PERJANJIAN YANG LEBIH </a:t>
            </a:r>
            <a:r>
              <a:rPr lang="sv-SE" sz="2800" dirty="0" smtClean="0">
                <a:solidFill>
                  <a:srgbClr val="FFFF00"/>
                </a:solidFill>
                <a:latin typeface="Impact" pitchFamily="34" charset="0"/>
              </a:rPr>
              <a:t>BAIK</a:t>
            </a:r>
            <a:r>
              <a:rPr lang="sv-SE" sz="2800" dirty="0" smtClean="0"/>
              <a:t/>
            </a:r>
            <a:br>
              <a:rPr lang="sv-SE" sz="2800" dirty="0" smtClean="0"/>
            </a:br>
            <a:r>
              <a:rPr lang="sv-SE" sz="2800" dirty="0">
                <a:solidFill>
                  <a:schemeClr val="bg1"/>
                </a:solidFill>
                <a:latin typeface="Bernard MT Condensed" pitchFamily="18" charset="0"/>
              </a:rPr>
              <a:t>Kamis, 06 Januari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9654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err="1">
                <a:latin typeface="Eras Bold ITC" pitchFamily="34" charset="0"/>
              </a:rPr>
              <a:t>Ibrani</a:t>
            </a:r>
            <a:r>
              <a:rPr lang="en-US" dirty="0">
                <a:latin typeface="Eras Bold ITC" pitchFamily="34" charset="0"/>
              </a:rPr>
              <a:t> 8-10 </a:t>
            </a:r>
            <a:r>
              <a:rPr lang="en-US" dirty="0" err="1">
                <a:latin typeface="Eras Bold ITC" pitchFamily="34" charset="0"/>
              </a:rPr>
              <a:t>memberikan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gambaran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akan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pekerjaan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Yesus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sebagai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Perantara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sebuah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perjanjian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baru</a:t>
            </a:r>
            <a:r>
              <a:rPr lang="en-US" dirty="0" smtClean="0">
                <a:latin typeface="Eras Bold ITC" pitchFamily="34" charset="0"/>
              </a:rPr>
              <a:t>.</a:t>
            </a:r>
          </a:p>
          <a:p>
            <a:pPr marL="0" indent="0">
              <a:buNone/>
            </a:pPr>
            <a:endParaRPr lang="en-US" dirty="0" smtClean="0">
              <a:latin typeface="Eras Bold ITC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Bahnschrift SemiBold Condensed" pitchFamily="34" charset="0"/>
              </a:rPr>
              <a:t>TRADISI </a:t>
            </a:r>
            <a:r>
              <a:rPr lang="en-US" dirty="0">
                <a:latin typeface="Bahnschrift SemiBold Condensed" pitchFamily="34" charset="0"/>
              </a:rPr>
              <a:t>di </a:t>
            </a:r>
            <a:r>
              <a:rPr lang="en-US" dirty="0" err="1">
                <a:latin typeface="Bahnschrift SemiBold Condensed" pitchFamily="34" charset="0"/>
              </a:rPr>
              <a:t>Perjanjian</a:t>
            </a:r>
            <a:r>
              <a:rPr lang="en-US" dirty="0">
                <a:latin typeface="Bahnschrift SemiBold Condensed" pitchFamily="34" charset="0"/>
              </a:rPr>
              <a:t> Lama </a:t>
            </a:r>
            <a:r>
              <a:rPr lang="en-US" dirty="0" err="1">
                <a:latin typeface="Bahnschrift SemiBold Condensed" pitchFamily="34" charset="0"/>
              </a:rPr>
              <a:t>dirancang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untuk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menggambarkan</a:t>
            </a:r>
            <a:r>
              <a:rPr lang="en-US" dirty="0">
                <a:latin typeface="Bahnschrift SemiBold Condensed" pitchFamily="34" charset="0"/>
              </a:rPr>
              <a:t>, </a:t>
            </a:r>
            <a:r>
              <a:rPr lang="en-US" dirty="0" err="1">
                <a:latin typeface="Bahnschrift SemiBold Condensed" pitchFamily="34" charset="0"/>
              </a:rPr>
              <a:t>untuk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mengilustrasikan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pekerjaan</a:t>
            </a:r>
            <a:r>
              <a:rPr lang="en-US" dirty="0">
                <a:latin typeface="Bahnschrift SemiBold Condensed" pitchFamily="34" charset="0"/>
              </a:rPr>
              <a:t> yang </a:t>
            </a:r>
            <a:r>
              <a:rPr lang="en-US" dirty="0" err="1">
                <a:latin typeface="Bahnschrift SemiBold Condensed" pitchFamily="34" charset="0"/>
              </a:rPr>
              <a:t>akan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Yesus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lakukan</a:t>
            </a:r>
            <a:r>
              <a:rPr lang="en-US" dirty="0">
                <a:latin typeface="Bahnschrift SemiBold Condensed" pitchFamily="34" charset="0"/>
              </a:rPr>
              <a:t> di </a:t>
            </a:r>
            <a:r>
              <a:rPr lang="en-US" dirty="0" err="1">
                <a:latin typeface="Bahnschrift SemiBold Condensed" pitchFamily="34" charset="0"/>
              </a:rPr>
              <a:t>masa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depan</a:t>
            </a:r>
            <a:r>
              <a:rPr lang="en-US" dirty="0">
                <a:latin typeface="Bahnschrift SemiBold Condensed" pitchFamily="34" charset="0"/>
              </a:rPr>
              <a:t>.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Bahnschrift SemiBold Condensed" pitchFamily="34" charset="0"/>
              </a:rPr>
              <a:t>PARA </a:t>
            </a:r>
            <a:r>
              <a:rPr lang="en-US" dirty="0">
                <a:latin typeface="Bahnschrift SemiBold Condensed" pitchFamily="34" charset="0"/>
              </a:rPr>
              <a:t>IMAM </a:t>
            </a:r>
            <a:r>
              <a:rPr lang="en-US" dirty="0" err="1">
                <a:latin typeface="Bahnschrift SemiBold Condensed" pitchFamily="34" charset="0"/>
              </a:rPr>
              <a:t>menggambarkan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Yesus</a:t>
            </a:r>
            <a:r>
              <a:rPr lang="en-US" dirty="0">
                <a:latin typeface="Bahnschrift SemiBold Condensed" pitchFamily="34" charset="0"/>
              </a:rPr>
              <a:t>, </a:t>
            </a:r>
            <a:r>
              <a:rPr lang="en-US" dirty="0" err="1">
                <a:latin typeface="Bahnschrift SemiBold Condensed" pitchFamily="34" charset="0"/>
              </a:rPr>
              <a:t>tetapi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mereka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fana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dan</a:t>
            </a:r>
            <a:r>
              <a:rPr lang="en-US" dirty="0">
                <a:latin typeface="Bahnschrift SemiBold Condensed" pitchFamily="34" charset="0"/>
              </a:rPr>
              <a:t> orang </a:t>
            </a:r>
            <a:r>
              <a:rPr lang="en-US" dirty="0" err="1">
                <a:latin typeface="Bahnschrift SemiBold Condensed" pitchFamily="34" charset="0"/>
              </a:rPr>
              <a:t>berdosa</a:t>
            </a:r>
            <a:r>
              <a:rPr lang="en-US" dirty="0">
                <a:latin typeface="Bahnschrift SemiBold Condensed" pitchFamily="34" charset="0"/>
              </a:rPr>
              <a:t>. </a:t>
            </a:r>
            <a:r>
              <a:rPr lang="en-US" dirty="0" err="1">
                <a:latin typeface="Bahnschrift SemiBold Condensed" pitchFamily="34" charset="0"/>
              </a:rPr>
              <a:t>Mereka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tidak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dapat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memberikan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kesempurnaan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seperti</a:t>
            </a:r>
            <a:r>
              <a:rPr lang="en-US" dirty="0">
                <a:latin typeface="Bahnschrift SemiBold Condensed" pitchFamily="34" charset="0"/>
              </a:rPr>
              <a:t> yang </a:t>
            </a:r>
            <a:r>
              <a:rPr lang="en-US" dirty="0" err="1">
                <a:latin typeface="Bahnschrift SemiBold Condensed" pitchFamily="34" charset="0"/>
              </a:rPr>
              <a:t>Yesus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lakukan</a:t>
            </a:r>
            <a:r>
              <a:rPr lang="en-US" dirty="0">
                <a:latin typeface="Bahnschrift SemiBold Condensed" pitchFamily="34" charset="0"/>
              </a:rPr>
              <a:t>. Dan </a:t>
            </a:r>
            <a:r>
              <a:rPr lang="en-US" dirty="0" err="1">
                <a:latin typeface="Bahnschrift SemiBold Condensed" pitchFamily="34" charset="0"/>
              </a:rPr>
              <a:t>mereka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melayani</a:t>
            </a:r>
            <a:r>
              <a:rPr lang="en-US" dirty="0">
                <a:latin typeface="Bahnschrift SemiBold Condensed" pitchFamily="34" charset="0"/>
              </a:rPr>
              <a:t> di </a:t>
            </a:r>
            <a:r>
              <a:rPr lang="en-US" dirty="0" err="1">
                <a:latin typeface="Bahnschrift SemiBold Condensed" pitchFamily="34" charset="0"/>
              </a:rPr>
              <a:t>tempat</a:t>
            </a:r>
            <a:r>
              <a:rPr lang="en-US" dirty="0">
                <a:latin typeface="Bahnschrift SemiBold Condensed" pitchFamily="34" charset="0"/>
              </a:rPr>
              <a:t> kudus yang </a:t>
            </a:r>
            <a:r>
              <a:rPr lang="en-US" dirty="0" err="1">
                <a:latin typeface="Bahnschrift SemiBold Condensed" pitchFamily="34" charset="0"/>
              </a:rPr>
              <a:t>merupakan</a:t>
            </a:r>
            <a:r>
              <a:rPr lang="en-US" dirty="0">
                <a:latin typeface="Bahnschrift SemiBold Condensed" pitchFamily="34" charset="0"/>
              </a:rPr>
              <a:t> "</a:t>
            </a:r>
            <a:r>
              <a:rPr lang="en-US" dirty="0" err="1">
                <a:latin typeface="Bahnschrift SemiBold Condensed" pitchFamily="34" charset="0"/>
              </a:rPr>
              <a:t>gambaran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bayangan</a:t>
            </a:r>
            <a:r>
              <a:rPr lang="en-US" dirty="0">
                <a:latin typeface="Bahnschrift SemiBold Condensed" pitchFamily="34" charset="0"/>
              </a:rPr>
              <a:t>" (</a:t>
            </a:r>
            <a:r>
              <a:rPr lang="en-US" dirty="0" err="1" smtClean="0">
                <a:latin typeface="Bahnschrift SemiBold Condensed" pitchFamily="34" charset="0"/>
              </a:rPr>
              <a:t>Ibrani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>
                <a:latin typeface="Bahnschrift SemiBold Condensed" pitchFamily="34" charset="0"/>
              </a:rPr>
              <a:t>8: 5) </a:t>
            </a:r>
            <a:r>
              <a:rPr lang="en-US" dirty="0" err="1">
                <a:latin typeface="Bahnschrift SemiBold Condensed" pitchFamily="34" charset="0"/>
              </a:rPr>
              <a:t>dari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tempat</a:t>
            </a:r>
            <a:r>
              <a:rPr lang="en-US" dirty="0">
                <a:latin typeface="Bahnschrift SemiBold Condensed" pitchFamily="34" charset="0"/>
              </a:rPr>
              <a:t> kudus </a:t>
            </a:r>
            <a:r>
              <a:rPr lang="en-US" dirty="0" err="1" smtClean="0">
                <a:latin typeface="Bahnschrift SemiBold Condensed" pitchFamily="34" charset="0"/>
              </a:rPr>
              <a:t>surgawi</a:t>
            </a:r>
            <a:r>
              <a:rPr lang="en-US" dirty="0" smtClean="0">
                <a:latin typeface="Bahnschrift SemiBold Condensed" pitchFamily="34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Bahnschrift SemiBold Condensed" pitchFamily="34" charset="0"/>
              </a:rPr>
              <a:t>YESUS </a:t>
            </a:r>
            <a:r>
              <a:rPr lang="en-US" dirty="0" err="1">
                <a:latin typeface="Bahnschrift SemiBold Condensed" pitchFamily="34" charset="0"/>
              </a:rPr>
              <a:t>melayani</a:t>
            </a:r>
            <a:r>
              <a:rPr lang="en-US" dirty="0">
                <a:latin typeface="Bahnschrift SemiBold Condensed" pitchFamily="34" charset="0"/>
              </a:rPr>
              <a:t> di </a:t>
            </a:r>
            <a:r>
              <a:rPr lang="en-US" dirty="0" err="1">
                <a:latin typeface="Bahnschrift SemiBold Condensed" pitchFamily="34" charset="0"/>
              </a:rPr>
              <a:t>tempat</a:t>
            </a:r>
            <a:r>
              <a:rPr lang="en-US" dirty="0">
                <a:latin typeface="Bahnschrift SemiBold Condensed" pitchFamily="34" charset="0"/>
              </a:rPr>
              <a:t> kudus yang </a:t>
            </a:r>
            <a:r>
              <a:rPr lang="en-US" dirty="0" err="1">
                <a:latin typeface="Bahnschrift SemiBold Condensed" pitchFamily="34" charset="0"/>
              </a:rPr>
              <a:t>benar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memberi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kita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akses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kepada</a:t>
            </a:r>
            <a:r>
              <a:rPr lang="en-US" dirty="0">
                <a:latin typeface="Bahnschrift SemiBold Condensed" pitchFamily="34" charset="0"/>
              </a:rPr>
              <a:t> Allah.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Bahnschrift SemiBold Condensed" pitchFamily="34" charset="0"/>
              </a:rPr>
              <a:t>PENGORBANAN </a:t>
            </a:r>
            <a:r>
              <a:rPr lang="en-US" dirty="0">
                <a:latin typeface="Bahnschrift SemiBold Condensed" pitchFamily="34" charset="0"/>
              </a:rPr>
              <a:t>HEWAN </a:t>
            </a:r>
            <a:r>
              <a:rPr lang="en-US" dirty="0" err="1">
                <a:latin typeface="Bahnschrift SemiBold Condensed" pitchFamily="34" charset="0"/>
              </a:rPr>
              <a:t>menggambarkan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kematian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Yesus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sebagai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korban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untuk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kita</a:t>
            </a:r>
            <a:r>
              <a:rPr lang="en-US" dirty="0">
                <a:latin typeface="Bahnschrift SemiBold Condensed" pitchFamily="34" charset="0"/>
              </a:rPr>
              <a:t>, </a:t>
            </a:r>
            <a:r>
              <a:rPr lang="en-US" dirty="0" err="1">
                <a:latin typeface="Bahnschrift SemiBold Condensed" pitchFamily="34" charset="0"/>
              </a:rPr>
              <a:t>tetapi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darah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hewan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tidak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dapat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membersihkan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hati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nurani</a:t>
            </a:r>
            <a:r>
              <a:rPr lang="en-US" dirty="0">
                <a:latin typeface="Bahnschrift SemiBold Condensed" pitchFamily="34" charset="0"/>
              </a:rPr>
              <a:t>. </a:t>
            </a:r>
            <a:r>
              <a:rPr lang="en-US" dirty="0" err="1">
                <a:latin typeface="Bahnschrift SemiBold Condensed" pitchFamily="34" charset="0"/>
              </a:rPr>
              <a:t>Darah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Yesuslah</a:t>
            </a:r>
            <a:r>
              <a:rPr lang="en-US" dirty="0">
                <a:latin typeface="Bahnschrift SemiBold Condensed" pitchFamily="34" charset="0"/>
              </a:rPr>
              <a:t> yang </a:t>
            </a:r>
            <a:r>
              <a:rPr lang="en-US" dirty="0" err="1">
                <a:latin typeface="Bahnschrift SemiBold Condensed" pitchFamily="34" charset="0"/>
              </a:rPr>
              <a:t>memurnikan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hati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nurani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kita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sehingga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kita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dapat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mendekati</a:t>
            </a:r>
            <a:r>
              <a:rPr lang="en-US" dirty="0">
                <a:latin typeface="Bahnschrift SemiBold Condensed" pitchFamily="34" charset="0"/>
              </a:rPr>
              <a:t> Allah </a:t>
            </a:r>
            <a:r>
              <a:rPr lang="en-US" dirty="0" err="1">
                <a:latin typeface="Bahnschrift SemiBold Condensed" pitchFamily="34" charset="0"/>
              </a:rPr>
              <a:t>dengan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keberanian</a:t>
            </a:r>
            <a:r>
              <a:rPr lang="en-US" dirty="0">
                <a:latin typeface="Bahnschrift SemiBold Condensed" pitchFamily="34" charset="0"/>
              </a:rPr>
              <a:t> [</a:t>
            </a:r>
            <a:r>
              <a:rPr lang="en-US" dirty="0" err="1" smtClean="0">
                <a:latin typeface="Bahnschrift SemiBold Condensed" pitchFamily="34" charset="0"/>
              </a:rPr>
              <a:t>Ibrani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>
                <a:latin typeface="Bahnschrift SemiBold Condensed" pitchFamily="34" charset="0"/>
              </a:rPr>
              <a:t>10: 19- 22].</a:t>
            </a:r>
          </a:p>
        </p:txBody>
      </p:sp>
    </p:spTree>
    <p:extLst>
      <p:ext uri="{BB962C8B-B14F-4D97-AF65-F5344CB8AC3E}">
        <p14:creationId xmlns:p14="http://schemas.microsoft.com/office/powerpoint/2010/main" val="171357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002060">
              <a:alpha val="80000"/>
            </a:srgbClr>
          </a:solidFill>
        </p:spPr>
        <p:txBody>
          <a:bodyPr>
            <a:normAutofit/>
          </a:bodyPr>
          <a:lstStyle/>
          <a:p>
            <a:r>
              <a:rPr lang="sv-SE" sz="2800" dirty="0">
                <a:solidFill>
                  <a:schemeClr val="bg1"/>
                </a:solidFill>
                <a:latin typeface="Berlin Sans FB Demi" pitchFamily="34" charset="0"/>
              </a:rPr>
              <a:t>Ibrani 8:8-12 menjelaskan tentang janji Allah di dalam perjanjian baru, yaitu:</a:t>
            </a:r>
            <a:endParaRPr lang="en-US" sz="2800" dirty="0">
              <a:solidFill>
                <a:schemeClr val="bg1"/>
              </a:solidFill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496944" cy="4925144"/>
          </a:xfrm>
          <a:solidFill>
            <a:schemeClr val="bg1">
              <a:alpha val="87000"/>
            </a:schemeClr>
          </a:solidFill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C00000"/>
                </a:solidFill>
                <a:latin typeface="Bahnschrift SemiBold Condensed" pitchFamily="34" charset="0"/>
              </a:rPr>
              <a:t>Bapa</a:t>
            </a:r>
            <a:r>
              <a:rPr lang="en-US" dirty="0" smtClean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meresmikan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perjanjian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baru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yang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akan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menyelesaikan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apa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yang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hanya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bisa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diantisipasi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oleh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perjanjian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lama.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Perjanjian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baru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memberikan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apa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yang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hanya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bisa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dilakukan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oleh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imam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manusia-Ilahi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 yang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sempurna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Bahnschrift SemiBold Condensed" pitchFamily="34" charset="0"/>
              </a:rPr>
              <a:t>kekal</a:t>
            </a:r>
            <a:r>
              <a:rPr lang="en-US" dirty="0">
                <a:solidFill>
                  <a:srgbClr val="C00000"/>
                </a:solidFill>
                <a:latin typeface="Bahnschrift SemiBold Condensed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002060"/>
                </a:solidFill>
                <a:latin typeface="Bahnschrift SemiBold Condensed" pitchFamily="34" charset="0"/>
              </a:rPr>
              <a:t>Yesus</a:t>
            </a:r>
            <a:r>
              <a:rPr lang="en-US" dirty="0">
                <a:solidFill>
                  <a:srgbClr val="002060"/>
                </a:solidFill>
                <a:latin typeface="Bahnschrift SemiBold Condensed" pitchFamily="34" charset="0"/>
              </a:rPr>
              <a:t>, Imam </a:t>
            </a:r>
            <a:r>
              <a:rPr lang="en-US" dirty="0" err="1">
                <a:solidFill>
                  <a:srgbClr val="002060"/>
                </a:solidFill>
                <a:latin typeface="Bahnschrift SemiBold Condensed" pitchFamily="34" charset="0"/>
              </a:rPr>
              <a:t>Besar</a:t>
            </a:r>
            <a:r>
              <a:rPr lang="en-US" dirty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ahnschrift SemiBold Condensed" pitchFamily="34" charset="0"/>
              </a:rPr>
              <a:t>kita</a:t>
            </a:r>
            <a:r>
              <a:rPr lang="en-US" dirty="0">
                <a:solidFill>
                  <a:srgbClr val="002060"/>
                </a:solidFill>
                <a:latin typeface="Bahnschrift SemiBold Condensed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Bahnschrift SemiBold Condensed" pitchFamily="34" charset="0"/>
              </a:rPr>
              <a:t>tidak</a:t>
            </a:r>
            <a:r>
              <a:rPr lang="en-US" dirty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ahnschrift SemiBold Condensed" pitchFamily="34" charset="0"/>
              </a:rPr>
              <a:t>hanya</a:t>
            </a:r>
            <a:r>
              <a:rPr lang="en-US" dirty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ahnschrift SemiBold Condensed" pitchFamily="34" charset="0"/>
              </a:rPr>
              <a:t>menjelaskan</a:t>
            </a:r>
            <a:r>
              <a:rPr lang="en-US" dirty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ahnschrift SemiBold Condensed" pitchFamily="34" charset="0"/>
              </a:rPr>
              <a:t>hukum</a:t>
            </a:r>
            <a:r>
              <a:rPr lang="en-US" dirty="0">
                <a:solidFill>
                  <a:srgbClr val="002060"/>
                </a:solidFill>
                <a:latin typeface="Bahnschrift SemiBold Condensed" pitchFamily="34" charset="0"/>
              </a:rPr>
              <a:t> Allah </a:t>
            </a:r>
            <a:r>
              <a:rPr lang="en-US" dirty="0" err="1">
                <a:solidFill>
                  <a:srgbClr val="002060"/>
                </a:solidFill>
                <a:latin typeface="Bahnschrift SemiBold Condensed" pitchFamily="34" charset="0"/>
              </a:rPr>
              <a:t>tetapi</a:t>
            </a:r>
            <a:r>
              <a:rPr lang="en-US" dirty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ahnschrift SemiBold Condensed" pitchFamily="34" charset="0"/>
              </a:rPr>
              <a:t>menanamkan</a:t>
            </a:r>
            <a:r>
              <a:rPr lang="en-US" dirty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ahnschrift SemiBold Condensed" pitchFamily="34" charset="0"/>
              </a:rPr>
              <a:t>hukum</a:t>
            </a:r>
            <a:r>
              <a:rPr lang="en-US" dirty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ahnschrift SemiBold Condensed" pitchFamily="34" charset="0"/>
              </a:rPr>
              <a:t>itu</a:t>
            </a:r>
            <a:r>
              <a:rPr lang="en-US" dirty="0">
                <a:solidFill>
                  <a:srgbClr val="002060"/>
                </a:solidFill>
                <a:latin typeface="Bahnschrift SemiBold Condensed" pitchFamily="34" charset="0"/>
              </a:rPr>
              <a:t> di </a:t>
            </a:r>
            <a:r>
              <a:rPr lang="en-US" dirty="0" err="1">
                <a:solidFill>
                  <a:srgbClr val="002060"/>
                </a:solidFill>
                <a:latin typeface="Bahnschrift SemiBold Condensed" pitchFamily="34" charset="0"/>
              </a:rPr>
              <a:t>dalam</a:t>
            </a:r>
            <a:r>
              <a:rPr lang="en-US" dirty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ahnschrift SemiBold Condensed" pitchFamily="34" charset="0"/>
              </a:rPr>
              <a:t>hati</a:t>
            </a:r>
            <a:r>
              <a:rPr lang="en-US" dirty="0">
                <a:solidFill>
                  <a:srgbClr val="002060"/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ahnschrift SemiBold Condensed" pitchFamily="34" charset="0"/>
              </a:rPr>
              <a:t>kita</a:t>
            </a:r>
            <a:r>
              <a:rPr lang="en-US" dirty="0">
                <a:solidFill>
                  <a:srgbClr val="002060"/>
                </a:solidFill>
                <a:latin typeface="Bahnschrift SemiBold Condensed" pitchFamily="34" charset="0"/>
              </a:rPr>
              <a:t>.  </a:t>
            </a:r>
            <a:endParaRPr lang="en-US" dirty="0" smtClean="0">
              <a:solidFill>
                <a:srgbClr val="002060"/>
              </a:solidFill>
              <a:latin typeface="Bahnschrift SemiBold Condensed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  <a:latin typeface="Bahnschrift SemiBold Condensed" pitchFamily="34" charset="0"/>
              </a:rPr>
              <a:t>Yesus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Bahnschrift SemiBold Condensed" pitchFamily="34" charset="0"/>
              </a:rPr>
              <a:t>, Imam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Bahnschrift SemiBold Condensed" pitchFamily="34" charset="0"/>
              </a:rPr>
              <a:t>Besar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Bahnschrift SemiBold Condensed" pitchFamily="34" charset="0"/>
              </a:rPr>
              <a:t>kita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Bahnschrift SemiBold Condensed" pitchFamily="34" charset="0"/>
              </a:rPr>
              <a:t>,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Bahnschrift SemiBold Condensed" pitchFamily="34" charset="0"/>
              </a:rPr>
              <a:t>menawarkan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Bahnschrift SemiBold Condensed" pitchFamily="34" charset="0"/>
              </a:rPr>
              <a:t>pengorbanan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Bahnschrift SemiBold Condensed" pitchFamily="34" charset="0"/>
              </a:rPr>
              <a:t> yang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Bahnschrift SemiBold Condensed" pitchFamily="34" charset="0"/>
              </a:rPr>
              <a:t>membawa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Bahnschrift SemiBold Condensed" pitchFamily="34" charset="0"/>
              </a:rPr>
              <a:t>pengampunan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Bahnschrift SemiBold Condensed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Yesus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, Imam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Besar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kita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membersihkan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dan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mengubah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kita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.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Dia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mengubah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hati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kita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dari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batu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menjadi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daging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 [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Yehezkiel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36: 26].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Dia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benar-benar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menciptakan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kita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lagi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 [2 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Korintus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Bahnschrift SemiBold Condensed" pitchFamily="34" charset="0"/>
              </a:rPr>
              <a:t>5: 17].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Yesus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, Imam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Besar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kita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memberkati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kita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dengan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cara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 yang paling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luar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biasa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dengan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memberi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kita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akses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ke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hadirat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Bapa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sendiri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ahnschrift SemiBold Condens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5331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548680"/>
            <a:ext cx="6048672" cy="5976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Perjanjian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Lama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menunjuk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pada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masa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depan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pada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pekerjaan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Yesus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. </a:t>
            </a:r>
            <a:r>
              <a:rPr lang="en-US" dirty="0" err="1"/>
              <a:t>Tetapi</a:t>
            </a:r>
            <a:r>
              <a:rPr lang="en-US" dirty="0"/>
              <a:t> </a:t>
            </a:r>
            <a:r>
              <a:rPr lang="en-US" dirty="0" err="1"/>
              <a:t>setelah</a:t>
            </a:r>
            <a:r>
              <a:rPr lang="en-US" dirty="0"/>
              <a:t> </a:t>
            </a:r>
            <a:r>
              <a:rPr lang="en-US" dirty="0" err="1"/>
              <a:t>Yesus</a:t>
            </a:r>
            <a:r>
              <a:rPr lang="en-US" dirty="0"/>
              <a:t> </a:t>
            </a:r>
            <a:r>
              <a:rPr lang="en-US" dirty="0" err="1"/>
              <a:t>menggenapinya</a:t>
            </a:r>
            <a:r>
              <a:rPr lang="en-US" dirty="0"/>
              <a:t>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simbol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bayangan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 smtClean="0"/>
              <a:t>sudah</a:t>
            </a:r>
            <a:r>
              <a:rPr lang="en-US" dirty="0" smtClean="0"/>
              <a:t> </a:t>
            </a:r>
            <a:r>
              <a:rPr lang="en-US" dirty="0" err="1"/>
              <a:t>berakhir</a:t>
            </a:r>
            <a:r>
              <a:rPr lang="en-US" dirty="0"/>
              <a:t> </a:t>
            </a:r>
            <a:r>
              <a:rPr lang="en-US" dirty="0" err="1"/>
              <a:t>fungsinya</a:t>
            </a:r>
            <a:r>
              <a:rPr lang="en-US" dirty="0"/>
              <a:t>, </a:t>
            </a:r>
            <a:r>
              <a:rPr lang="en-US" dirty="0" err="1"/>
              <a:t>sayangnya</a:t>
            </a:r>
            <a:r>
              <a:rPr lang="en-US" dirty="0"/>
              <a:t> </a:t>
            </a:r>
            <a:r>
              <a:rPr lang="en-US" dirty="0" err="1"/>
              <a:t>sebagian</a:t>
            </a:r>
            <a:r>
              <a:rPr lang="en-US" dirty="0"/>
              <a:t> </a:t>
            </a:r>
            <a:r>
              <a:rPr lang="en-US" dirty="0" err="1"/>
              <a:t>manusia</a:t>
            </a:r>
            <a:r>
              <a:rPr lang="en-US" dirty="0"/>
              <a:t> </a:t>
            </a:r>
            <a:r>
              <a:rPr lang="en-US" dirty="0" err="1"/>
              <a:t>masih</a:t>
            </a:r>
            <a:r>
              <a:rPr lang="en-US" dirty="0"/>
              <a:t> </a:t>
            </a:r>
            <a:r>
              <a:rPr lang="en-US" dirty="0" err="1"/>
              <a:t>berpegang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 smtClean="0"/>
              <a:t>simbol-simbol</a:t>
            </a:r>
            <a:r>
              <a:rPr lang="en-US" dirty="0" smtClean="0"/>
              <a:t> </a:t>
            </a:r>
            <a:r>
              <a:rPr lang="en-US" dirty="0" err="1" smtClean="0"/>
              <a:t>tersebut</a:t>
            </a:r>
            <a:r>
              <a:rPr lang="en-US" dirty="0" smtClean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akibatnya</a:t>
            </a:r>
            <a:r>
              <a:rPr lang="en-US" dirty="0"/>
              <a:t> </a:t>
            </a:r>
            <a:r>
              <a:rPr lang="en-US" dirty="0" err="1" smtClean="0">
                <a:solidFill>
                  <a:srgbClr val="002060"/>
                </a:solidFill>
                <a:latin typeface="Eras Bold ITC" pitchFamily="34" charset="0"/>
              </a:rPr>
              <a:t>mereka</a:t>
            </a:r>
            <a:r>
              <a:rPr lang="en-US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kehilangan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manfaat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luar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biasa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Eras Bold ITC" pitchFamily="34" charset="0"/>
              </a:rPr>
              <a:t>yang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ditawarkan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Yesus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oleh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pelayanan-Nya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3" r="15479"/>
          <a:stretch/>
        </p:blipFill>
        <p:spPr bwMode="auto">
          <a:xfrm>
            <a:off x="6110847" y="1772816"/>
            <a:ext cx="3134021" cy="34539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581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Impact" pitchFamily="34" charset="0"/>
              </a:rPr>
              <a:t>Ellen G. </a:t>
            </a:r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White, Alfa </a:t>
            </a:r>
            <a:r>
              <a:rPr lang="en-US" sz="3200" dirty="0" err="1">
                <a:solidFill>
                  <a:srgbClr val="FFFF00"/>
                </a:solidFill>
                <a:latin typeface="Impact" pitchFamily="34" charset="0"/>
              </a:rPr>
              <a:t>dan</a:t>
            </a:r>
            <a:r>
              <a:rPr lang="en-US" sz="3200" dirty="0">
                <a:solidFill>
                  <a:srgbClr val="FFFF00"/>
                </a:solidFill>
                <a:latin typeface="Impact" pitchFamily="34" charset="0"/>
              </a:rPr>
              <a:t> Omega, </a:t>
            </a:r>
            <a:r>
              <a:rPr lang="en-US" sz="3200" dirty="0" err="1">
                <a:solidFill>
                  <a:srgbClr val="FFFF00"/>
                </a:solidFill>
                <a:latin typeface="Impact" pitchFamily="34" charset="0"/>
              </a:rPr>
              <a:t>jld</a:t>
            </a:r>
            <a:r>
              <a:rPr lang="en-US" sz="3200" dirty="0">
                <a:solidFill>
                  <a:srgbClr val="FFFF00"/>
                </a:solidFill>
                <a:latin typeface="Impact" pitchFamily="34" charset="0"/>
              </a:rPr>
              <a:t>. 5, </a:t>
            </a:r>
            <a:r>
              <a:rPr lang="en-US" sz="3200" dirty="0" err="1">
                <a:solidFill>
                  <a:srgbClr val="FFFF00"/>
                </a:solidFill>
                <a:latin typeface="Impact" pitchFamily="34" charset="0"/>
              </a:rPr>
              <a:t>hlm</a:t>
            </a:r>
            <a:r>
              <a:rPr lang="en-US" sz="3200" dirty="0">
                <a:solidFill>
                  <a:srgbClr val="FFFF00"/>
                </a:solidFill>
                <a:latin typeface="Impact" pitchFamily="34" charset="0"/>
              </a:rPr>
              <a:t>. 165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6457994" cy="5112568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700" dirty="0" smtClean="0"/>
              <a:t>"</a:t>
            </a:r>
            <a:r>
              <a:rPr lang="en-US" sz="2700" dirty="0" err="1">
                <a:latin typeface="Eras Bold ITC" pitchFamily="34" charset="0"/>
              </a:rPr>
              <a:t>Kristuslah</a:t>
            </a:r>
            <a:r>
              <a:rPr lang="en-US" sz="2700" dirty="0">
                <a:latin typeface="Eras Bold ITC" pitchFamily="34" charset="0"/>
              </a:rPr>
              <a:t> </a:t>
            </a:r>
            <a:r>
              <a:rPr lang="en-US" sz="2700" dirty="0" err="1">
                <a:latin typeface="Eras Bold ITC" pitchFamily="34" charset="0"/>
              </a:rPr>
              <a:t>dasar</a:t>
            </a:r>
            <a:r>
              <a:rPr lang="en-US" sz="2700" dirty="0">
                <a:latin typeface="Eras Bold ITC" pitchFamily="34" charset="0"/>
              </a:rPr>
              <a:t> </a:t>
            </a:r>
            <a:r>
              <a:rPr lang="en-US" sz="2700" dirty="0" err="1">
                <a:latin typeface="Eras Bold ITC" pitchFamily="34" charset="0"/>
              </a:rPr>
              <a:t>dan</a:t>
            </a:r>
            <a:r>
              <a:rPr lang="en-US" sz="2700" dirty="0">
                <a:latin typeface="Eras Bold ITC" pitchFamily="34" charset="0"/>
              </a:rPr>
              <a:t> </a:t>
            </a:r>
            <a:r>
              <a:rPr lang="en-US" sz="2700" dirty="0" err="1">
                <a:latin typeface="Eras Bold ITC" pitchFamily="34" charset="0"/>
              </a:rPr>
              <a:t>hidup</a:t>
            </a:r>
            <a:r>
              <a:rPr lang="en-US" sz="2700" dirty="0">
                <a:latin typeface="Eras Bold ITC" pitchFamily="34" charset="0"/>
              </a:rPr>
              <a:t> Bait </a:t>
            </a:r>
            <a:r>
              <a:rPr lang="en-US" sz="2700" dirty="0" err="1">
                <a:latin typeface="Eras Bold ITC" pitchFamily="34" charset="0"/>
              </a:rPr>
              <a:t>Suci</a:t>
            </a:r>
            <a:r>
              <a:rPr lang="en-US" sz="2700" dirty="0">
                <a:latin typeface="Eras Bold ITC" pitchFamily="34" charset="0"/>
              </a:rPr>
              <a:t> </a:t>
            </a:r>
            <a:r>
              <a:rPr lang="en-US" sz="2700" dirty="0" err="1">
                <a:latin typeface="Eras Bold ITC" pitchFamily="34" charset="0"/>
              </a:rPr>
              <a:t>itu</a:t>
            </a:r>
            <a:r>
              <a:rPr lang="en-US" sz="2700" dirty="0"/>
              <a:t>. </a:t>
            </a:r>
            <a:r>
              <a:rPr lang="en-US" sz="2700" dirty="0" err="1"/>
              <a:t>Segala</a:t>
            </a:r>
            <a:r>
              <a:rPr lang="en-US" sz="2700" dirty="0"/>
              <a:t> </a:t>
            </a:r>
            <a:r>
              <a:rPr lang="en-US" sz="2700" dirty="0" err="1"/>
              <a:t>upacaranya</a:t>
            </a:r>
            <a:r>
              <a:rPr lang="en-US" sz="2700" dirty="0"/>
              <a:t> </a:t>
            </a:r>
            <a:r>
              <a:rPr lang="en-US" sz="2700" dirty="0" err="1"/>
              <a:t>melambangkan</a:t>
            </a:r>
            <a:r>
              <a:rPr lang="en-US" sz="2700" dirty="0"/>
              <a:t> </a:t>
            </a:r>
            <a:r>
              <a:rPr lang="en-US" sz="2700" dirty="0" err="1"/>
              <a:t>korban</a:t>
            </a:r>
            <a:r>
              <a:rPr lang="en-US" sz="2700" dirty="0"/>
              <a:t> </a:t>
            </a:r>
            <a:r>
              <a:rPr lang="en-US" sz="2700" dirty="0" err="1"/>
              <a:t>Anak</a:t>
            </a:r>
            <a:r>
              <a:rPr lang="en-US" sz="2700" dirty="0"/>
              <a:t> Allah. </a:t>
            </a:r>
            <a:r>
              <a:rPr lang="en-US" sz="2700" dirty="0" err="1">
                <a:solidFill>
                  <a:srgbClr val="C00000"/>
                </a:solidFill>
                <a:latin typeface="Gill Sans Ultra Bold Condensed" pitchFamily="34" charset="0"/>
              </a:rPr>
              <a:t>Keimamatan</a:t>
            </a:r>
            <a:r>
              <a:rPr lang="en-US" sz="27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Gill Sans Ultra Bold Condensed" pitchFamily="34" charset="0"/>
              </a:rPr>
              <a:t>sudah</a:t>
            </a:r>
            <a:r>
              <a:rPr lang="en-US" sz="27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Gill Sans Ultra Bold Condensed" pitchFamily="34" charset="0"/>
              </a:rPr>
              <a:t>diadakan</a:t>
            </a:r>
            <a:r>
              <a:rPr lang="en-US" sz="27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Gill Sans Ultra Bold Condensed" pitchFamily="34" charset="0"/>
              </a:rPr>
              <a:t>untuk</a:t>
            </a:r>
            <a:r>
              <a:rPr lang="en-US" sz="27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Gill Sans Ultra Bold Condensed" pitchFamily="34" charset="0"/>
              </a:rPr>
              <a:t>membayangkan</a:t>
            </a:r>
            <a:r>
              <a:rPr lang="en-US" sz="27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Gill Sans Ultra Bold Condensed" pitchFamily="34" charset="0"/>
              </a:rPr>
              <a:t>sifat</a:t>
            </a:r>
            <a:r>
              <a:rPr lang="en-US" sz="27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Gill Sans Ultra Bold Condensed" pitchFamily="34" charset="0"/>
              </a:rPr>
              <a:t>pengantaraan</a:t>
            </a:r>
            <a:r>
              <a:rPr lang="en-US" sz="27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Gill Sans Ultra Bold Condensed" pitchFamily="34" charset="0"/>
              </a:rPr>
              <a:t>dan</a:t>
            </a:r>
            <a:r>
              <a:rPr lang="en-US" sz="27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Gill Sans Ultra Bold Condensed" pitchFamily="34" charset="0"/>
              </a:rPr>
              <a:t>pekerjaan</a:t>
            </a:r>
            <a:r>
              <a:rPr lang="en-US" sz="27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Gill Sans Ultra Bold Condensed" pitchFamily="34" charset="0"/>
              </a:rPr>
              <a:t>Kristus</a:t>
            </a:r>
            <a:r>
              <a:rPr lang="en-US" sz="2700" dirty="0">
                <a:solidFill>
                  <a:srgbClr val="C00000"/>
                </a:solidFill>
                <a:latin typeface="Gill Sans Ultra Bold Condensed" pitchFamily="34" charset="0"/>
              </a:rPr>
              <a:t>. </a:t>
            </a:r>
            <a:r>
              <a:rPr lang="en-US" sz="2700" dirty="0" err="1"/>
              <a:t>Seluruh</a:t>
            </a:r>
            <a:r>
              <a:rPr lang="en-US" sz="2700" dirty="0"/>
              <a:t> </a:t>
            </a:r>
            <a:r>
              <a:rPr lang="en-US" sz="2700" dirty="0" err="1"/>
              <a:t>rencana</a:t>
            </a:r>
            <a:r>
              <a:rPr lang="en-US" sz="2700" dirty="0"/>
              <a:t> </a:t>
            </a:r>
            <a:r>
              <a:rPr lang="en-US" sz="2700" dirty="0" err="1"/>
              <a:t>perbaktian</a:t>
            </a:r>
            <a:r>
              <a:rPr lang="en-US" sz="2700" dirty="0"/>
              <a:t> </a:t>
            </a:r>
            <a:r>
              <a:rPr lang="en-US" sz="2700" dirty="0" err="1"/>
              <a:t>korban-korban</a:t>
            </a:r>
            <a:r>
              <a:rPr lang="en-US" sz="2700" dirty="0"/>
              <a:t> </a:t>
            </a:r>
            <a:r>
              <a:rPr lang="en-US" sz="2700" dirty="0" err="1"/>
              <a:t>adalah</a:t>
            </a:r>
            <a:r>
              <a:rPr lang="en-US" sz="2700" dirty="0"/>
              <a:t> </a:t>
            </a:r>
            <a:r>
              <a:rPr lang="en-US" sz="2700" dirty="0" err="1"/>
              <a:t>bayangan</a:t>
            </a:r>
            <a:r>
              <a:rPr lang="en-US" sz="2700" dirty="0"/>
              <a:t> </a:t>
            </a:r>
            <a:r>
              <a:rPr lang="en-US" sz="2700" dirty="0" err="1"/>
              <a:t>kematian</a:t>
            </a:r>
            <a:r>
              <a:rPr lang="en-US" sz="2700" dirty="0"/>
              <a:t> </a:t>
            </a:r>
            <a:r>
              <a:rPr lang="en-US" sz="2700" dirty="0" err="1"/>
              <a:t>Juruselamat</a:t>
            </a:r>
            <a:r>
              <a:rPr lang="en-US" sz="2700" dirty="0"/>
              <a:t> </a:t>
            </a:r>
            <a:r>
              <a:rPr lang="en-US" sz="2700" dirty="0" err="1"/>
              <a:t>untuk</a:t>
            </a:r>
            <a:r>
              <a:rPr lang="en-US" sz="2700" dirty="0"/>
              <a:t> </a:t>
            </a:r>
            <a:r>
              <a:rPr lang="en-US" sz="2700" dirty="0" err="1"/>
              <a:t>menebus</a:t>
            </a:r>
            <a:r>
              <a:rPr lang="en-US" sz="2700" dirty="0"/>
              <a:t> </a:t>
            </a:r>
            <a:r>
              <a:rPr lang="en-US" sz="2700" dirty="0" err="1"/>
              <a:t>dunia</a:t>
            </a:r>
            <a:r>
              <a:rPr lang="en-US" sz="2700" dirty="0"/>
              <a:t> </a:t>
            </a:r>
            <a:r>
              <a:rPr lang="en-US" sz="2700" dirty="0" err="1"/>
              <a:t>ini</a:t>
            </a:r>
            <a:r>
              <a:rPr lang="en-US" sz="2700" dirty="0"/>
              <a:t>. </a:t>
            </a:r>
            <a:r>
              <a:rPr lang="en-US" sz="2700" dirty="0" err="1"/>
              <a:t>Tidak</a:t>
            </a:r>
            <a:r>
              <a:rPr lang="en-US" sz="2700" dirty="0"/>
              <a:t> </a:t>
            </a:r>
            <a:r>
              <a:rPr lang="en-US" sz="2700" dirty="0" err="1"/>
              <a:t>akan</a:t>
            </a:r>
            <a:r>
              <a:rPr lang="en-US" sz="2700" dirty="0"/>
              <a:t> </a:t>
            </a:r>
            <a:r>
              <a:rPr lang="en-US" sz="2700" dirty="0" err="1"/>
              <a:t>ada</a:t>
            </a:r>
            <a:r>
              <a:rPr lang="en-US" sz="2700" dirty="0"/>
              <a:t> </a:t>
            </a:r>
            <a:r>
              <a:rPr lang="en-US" sz="2700" dirty="0" err="1"/>
              <a:t>lagi</a:t>
            </a:r>
            <a:r>
              <a:rPr lang="en-US" sz="2700" dirty="0"/>
              <a:t> </a:t>
            </a:r>
            <a:r>
              <a:rPr lang="en-US" sz="2700" dirty="0" err="1"/>
              <a:t>khasiat</a:t>
            </a:r>
            <a:r>
              <a:rPr lang="en-US" sz="2700" dirty="0"/>
              <a:t> </a:t>
            </a:r>
            <a:r>
              <a:rPr lang="en-US" sz="2700" dirty="0" err="1"/>
              <a:t>dalam</a:t>
            </a:r>
            <a:r>
              <a:rPr lang="en-US" sz="2700" dirty="0"/>
              <a:t> </a:t>
            </a:r>
            <a:r>
              <a:rPr lang="en-US" sz="2700" dirty="0" err="1"/>
              <a:t>semua</a:t>
            </a:r>
            <a:r>
              <a:rPr lang="en-US" sz="2700" dirty="0"/>
              <a:t> </a:t>
            </a:r>
            <a:r>
              <a:rPr lang="en-US" sz="2700" dirty="0" err="1"/>
              <a:t>persembahan</a:t>
            </a:r>
            <a:r>
              <a:rPr lang="en-US" sz="2700" dirty="0"/>
              <a:t> </a:t>
            </a:r>
            <a:r>
              <a:rPr lang="en-US" sz="2700" dirty="0" err="1"/>
              <a:t>ini</a:t>
            </a:r>
            <a:r>
              <a:rPr lang="en-US" sz="2700" dirty="0"/>
              <a:t> </a:t>
            </a:r>
            <a:r>
              <a:rPr lang="en-US" sz="2700" dirty="0" err="1"/>
              <a:t>apabila</a:t>
            </a:r>
            <a:r>
              <a:rPr lang="en-US" sz="2700" dirty="0"/>
              <a:t> </a:t>
            </a:r>
            <a:r>
              <a:rPr lang="en-US" sz="2700" dirty="0" err="1"/>
              <a:t>peristiwa</a:t>
            </a:r>
            <a:r>
              <a:rPr lang="en-US" sz="2700" dirty="0"/>
              <a:t> </a:t>
            </a:r>
            <a:r>
              <a:rPr lang="en-US" sz="2700" dirty="0" err="1"/>
              <a:t>besar</a:t>
            </a:r>
            <a:r>
              <a:rPr lang="en-US" sz="2700" dirty="0"/>
              <a:t> </a:t>
            </a:r>
            <a:r>
              <a:rPr lang="en-US" sz="2700" dirty="0" err="1"/>
              <a:t>ke</a:t>
            </a:r>
            <a:r>
              <a:rPr lang="en-US" sz="2700" dirty="0"/>
              <a:t> </a:t>
            </a:r>
            <a:r>
              <a:rPr lang="en-US" sz="2700" dirty="0" err="1"/>
              <a:t>arah</a:t>
            </a:r>
            <a:r>
              <a:rPr lang="en-US" sz="2700" dirty="0"/>
              <a:t> </a:t>
            </a:r>
            <a:r>
              <a:rPr lang="en-US" sz="2700" dirty="0" err="1"/>
              <a:t>mana</a:t>
            </a:r>
            <a:r>
              <a:rPr lang="en-US" sz="2700" dirty="0"/>
              <a:t> </a:t>
            </a:r>
            <a:r>
              <a:rPr lang="en-US" sz="2700" dirty="0" err="1"/>
              <a:t>semuanya</a:t>
            </a:r>
            <a:r>
              <a:rPr lang="en-US" sz="2700" dirty="0"/>
              <a:t> </a:t>
            </a:r>
            <a:r>
              <a:rPr lang="en-US" sz="2700" dirty="0" err="1"/>
              <a:t>itu</a:t>
            </a:r>
            <a:r>
              <a:rPr lang="en-US" sz="2700" dirty="0"/>
              <a:t> </a:t>
            </a:r>
            <a:r>
              <a:rPr lang="en-US" sz="2700" dirty="0" err="1"/>
              <a:t>telah</a:t>
            </a:r>
            <a:r>
              <a:rPr lang="en-US" sz="2700" dirty="0"/>
              <a:t> </a:t>
            </a:r>
            <a:r>
              <a:rPr lang="en-US" sz="2700" dirty="0" err="1"/>
              <a:t>menunjuk</a:t>
            </a:r>
            <a:r>
              <a:rPr lang="en-US" sz="2700" dirty="0"/>
              <a:t> </a:t>
            </a:r>
            <a:r>
              <a:rPr lang="en-US" sz="2700" dirty="0" err="1"/>
              <a:t>berabad-abad</a:t>
            </a:r>
            <a:r>
              <a:rPr lang="en-US" sz="2700" dirty="0"/>
              <a:t> </a:t>
            </a:r>
            <a:r>
              <a:rPr lang="en-US" sz="2700" dirty="0" err="1"/>
              <a:t>lamanya</a:t>
            </a:r>
            <a:r>
              <a:rPr lang="en-US" sz="2700" dirty="0"/>
              <a:t> </a:t>
            </a:r>
            <a:r>
              <a:rPr lang="en-US" sz="2700" dirty="0" err="1"/>
              <a:t>sudah</a:t>
            </a:r>
            <a:r>
              <a:rPr lang="en-US" sz="2700" dirty="0"/>
              <a:t> </a:t>
            </a:r>
            <a:r>
              <a:rPr lang="en-US" sz="2700" dirty="0" err="1" smtClean="0"/>
              <a:t>digenapkan</a:t>
            </a:r>
            <a:r>
              <a:rPr lang="en-US" sz="2700" dirty="0" smtClean="0"/>
              <a:t>”.</a:t>
            </a:r>
            <a:endParaRPr lang="en-US" sz="27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514" y="2060848"/>
            <a:ext cx="2326982" cy="310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729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71175" cy="6976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580309" y="980729"/>
            <a:ext cx="7344816" cy="1008112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200" dirty="0" smtClean="0">
                <a:solidFill>
                  <a:srgbClr val="FFFF00"/>
                </a:solidFill>
                <a:latin typeface="Eras Demi ITC" pitchFamily="34" charset="0"/>
              </a:rPr>
              <a:t>Kita </a:t>
            </a:r>
            <a:r>
              <a:rPr lang="en-US" sz="2200" dirty="0" err="1" smtClean="0">
                <a:solidFill>
                  <a:srgbClr val="FFFF00"/>
                </a:solidFill>
                <a:latin typeface="Eras Demi ITC" pitchFamily="34" charset="0"/>
              </a:rPr>
              <a:t>aman</a:t>
            </a:r>
            <a:r>
              <a:rPr lang="en-US" sz="22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Eras Demi ITC" pitchFamily="34" charset="0"/>
              </a:rPr>
              <a:t>bersama</a:t>
            </a:r>
            <a:r>
              <a:rPr lang="en-US" sz="22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Eras Demi ITC" pitchFamily="34" charset="0"/>
              </a:rPr>
              <a:t>Yesus</a:t>
            </a:r>
            <a:r>
              <a:rPr lang="en-US" sz="22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Eras Demi ITC" pitchFamily="34" charset="0"/>
              </a:rPr>
              <a:t>walau</a:t>
            </a:r>
            <a:r>
              <a:rPr lang="en-US" sz="2200" dirty="0" smtClean="0">
                <a:solidFill>
                  <a:srgbClr val="FFFF00"/>
                </a:solidFill>
                <a:latin typeface="Eras Demi ITC" pitchFamily="34" charset="0"/>
              </a:rPr>
              <a:t> di </a:t>
            </a:r>
            <a:r>
              <a:rPr lang="en-US" sz="2200" dirty="0" err="1" smtClean="0">
                <a:solidFill>
                  <a:srgbClr val="FFFF00"/>
                </a:solidFill>
                <a:latin typeface="Eras Demi ITC" pitchFamily="34" charset="0"/>
              </a:rPr>
              <a:t>tengah</a:t>
            </a:r>
            <a:r>
              <a:rPr lang="en-US" sz="22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Eras Demi ITC" pitchFamily="34" charset="0"/>
              </a:rPr>
              <a:t>badai</a:t>
            </a:r>
            <a:r>
              <a:rPr lang="en-US" sz="22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Eras Demi ITC" pitchFamily="34" charset="0"/>
              </a:rPr>
              <a:t>pencobaan</a:t>
            </a:r>
            <a:r>
              <a:rPr lang="en-US" sz="2200" dirty="0" smtClean="0">
                <a:solidFill>
                  <a:srgbClr val="FFFF00"/>
                </a:solidFill>
                <a:latin typeface="Eras Demi ITC" pitchFamily="34" charset="0"/>
              </a:rPr>
              <a:t> yang </a:t>
            </a:r>
            <a:r>
              <a:rPr lang="en-US" sz="2200" dirty="0" err="1" smtClean="0">
                <a:solidFill>
                  <a:srgbClr val="FFFF00"/>
                </a:solidFill>
                <a:latin typeface="Eras Demi ITC" pitchFamily="34" charset="0"/>
              </a:rPr>
              <a:t>melanda</a:t>
            </a:r>
            <a:r>
              <a:rPr lang="en-US" sz="22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sebab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smtClean="0">
                <a:solidFill>
                  <a:srgbClr val="FFFF00"/>
                </a:solidFill>
                <a:latin typeface="GROBOLD" pitchFamily="2" charset="0"/>
              </a:rPr>
              <a:t>YESUS </a:t>
            </a:r>
            <a:r>
              <a:rPr lang="en-US" sz="2200" dirty="0" err="1" smtClean="0">
                <a:solidFill>
                  <a:srgbClr val="FFFF00"/>
                </a:solidFill>
                <a:latin typeface="GROBOLD" pitchFamily="2" charset="0"/>
              </a:rPr>
              <a:t>adalah</a:t>
            </a:r>
            <a:r>
              <a:rPr lang="en-US" sz="2200" dirty="0" smtClean="0">
                <a:solidFill>
                  <a:srgbClr val="FFFF00"/>
                </a:solidFill>
                <a:latin typeface="GROBOLD" pitchFamily="2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GROBOLD" pitchFamily="2" charset="0"/>
              </a:rPr>
              <a:t>penguasa</a:t>
            </a:r>
            <a:r>
              <a:rPr lang="en-US" sz="2200" dirty="0" smtClean="0">
                <a:solidFill>
                  <a:srgbClr val="FFFF00"/>
                </a:solidFill>
                <a:latin typeface="GROBOLD" pitchFamily="2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GROBOLD" pitchFamily="2" charset="0"/>
              </a:rPr>
              <a:t>alam</a:t>
            </a:r>
            <a:r>
              <a:rPr lang="en-US" sz="2200" dirty="0" smtClean="0">
                <a:solidFill>
                  <a:srgbClr val="FFFF00"/>
                </a:solidFill>
                <a:latin typeface="GROBOLD" pitchFamily="2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GROBOLD" pitchFamily="2" charset="0"/>
              </a:rPr>
              <a:t>semesta</a:t>
            </a:r>
            <a:r>
              <a:rPr lang="en-US" sz="2200" dirty="0" smtClean="0">
                <a:solidFill>
                  <a:srgbClr val="FFFF00"/>
                </a:solidFill>
                <a:latin typeface="GROBOLD" pitchFamily="2" charset="0"/>
              </a:rPr>
              <a:t>.</a:t>
            </a:r>
            <a:endParaRPr lang="en-US" sz="2200" dirty="0">
              <a:solidFill>
                <a:srgbClr val="FFFF00"/>
              </a:solidFill>
              <a:latin typeface="GROBOLD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99455" y="2204864"/>
            <a:ext cx="7325669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Britannic Bold" pitchFamily="34" charset="0"/>
              </a:rPr>
              <a:t>YESUS </a:t>
            </a:r>
            <a:r>
              <a:rPr lang="en-US" sz="2200" dirty="0" err="1" smtClean="0">
                <a:latin typeface="Britannic Bold" pitchFamily="34" charset="0"/>
              </a:rPr>
              <a:t>adalah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Perantara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karena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Dia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adalah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saluran</a:t>
            </a:r>
            <a:r>
              <a:rPr lang="en-US" sz="2200" dirty="0" smtClean="0">
                <a:latin typeface="Britannic Bold" pitchFamily="34" charset="0"/>
              </a:rPr>
              <a:t> yang </a:t>
            </a:r>
            <a:r>
              <a:rPr lang="en-US" sz="2200" dirty="0" err="1" smtClean="0">
                <a:latin typeface="Britannic Bold" pitchFamily="34" charset="0"/>
              </a:rPr>
              <a:t>melaluinya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berkat</a:t>
            </a:r>
            <a:r>
              <a:rPr lang="en-US" sz="2200" dirty="0" smtClean="0">
                <a:latin typeface="Britannic Bold" pitchFamily="34" charset="0"/>
              </a:rPr>
              <a:t> Allah </a:t>
            </a:r>
            <a:r>
              <a:rPr lang="en-US" sz="2200" dirty="0" err="1" smtClean="0">
                <a:latin typeface="Britannic Bold" pitchFamily="34" charset="0"/>
              </a:rPr>
              <a:t>mengalir</a:t>
            </a:r>
            <a:r>
              <a:rPr lang="en-US" sz="2200" dirty="0" smtClean="0">
                <a:latin typeface="Britannic Bold" pitchFamily="34" charset="0"/>
              </a:rPr>
              <a:t>.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80309" y="3140968"/>
            <a:ext cx="7344816" cy="10801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200" dirty="0" err="1" smtClean="0">
                <a:latin typeface="Eras Demi ITC" pitchFamily="34" charset="0"/>
              </a:rPr>
              <a:t>Yesus</a:t>
            </a:r>
            <a:r>
              <a:rPr lang="en-US" sz="2200" dirty="0" smtClean="0">
                <a:latin typeface="Eras Demi ITC" pitchFamily="34" charset="0"/>
              </a:rPr>
              <a:t> </a:t>
            </a:r>
            <a:r>
              <a:rPr lang="en-US" sz="2200" dirty="0" err="1" smtClean="0">
                <a:latin typeface="Eras Demi ITC" pitchFamily="34" charset="0"/>
              </a:rPr>
              <a:t>sebagai</a:t>
            </a:r>
            <a:r>
              <a:rPr lang="en-US" sz="2200" dirty="0" smtClean="0">
                <a:latin typeface="Eras Demi ITC" pitchFamily="34" charset="0"/>
              </a:rPr>
              <a:t> </a:t>
            </a:r>
            <a:r>
              <a:rPr lang="en-US" sz="2200" dirty="0" err="1" smtClean="0">
                <a:latin typeface="Eras Demi ITC" pitchFamily="34" charset="0"/>
              </a:rPr>
              <a:t>pemenang</a:t>
            </a:r>
            <a:r>
              <a:rPr lang="en-US" sz="2200" dirty="0" smtClean="0">
                <a:latin typeface="Eras Demi ITC" pitchFamily="34" charset="0"/>
              </a:rPr>
              <a:t>, </a:t>
            </a:r>
            <a:r>
              <a:rPr lang="en-US" sz="2200" dirty="0" err="1" smtClean="0">
                <a:latin typeface="Eras Demi ITC" pitchFamily="34" charset="0"/>
              </a:rPr>
              <a:t>karena</a:t>
            </a:r>
            <a:r>
              <a:rPr lang="en-US" sz="2200" dirty="0" smtClean="0">
                <a:latin typeface="Eras Demi ITC" pitchFamily="34" charset="0"/>
              </a:rPr>
              <a:t> </a:t>
            </a:r>
            <a:r>
              <a:rPr lang="en-US" sz="2200" dirty="0" err="1" smtClean="0">
                <a:latin typeface="Coolvetica Rg" pitchFamily="34" charset="0"/>
              </a:rPr>
              <a:t>Ia</a:t>
            </a:r>
            <a:r>
              <a:rPr lang="en-US" sz="2200" dirty="0" smtClean="0">
                <a:latin typeface="Coolvetica Rg" pitchFamily="34" charset="0"/>
              </a:rPr>
              <a:t> </a:t>
            </a:r>
            <a:r>
              <a:rPr lang="en-US" sz="2200" dirty="0" err="1" smtClean="0">
                <a:latin typeface="Coolvetica Rg" pitchFamily="34" charset="0"/>
              </a:rPr>
              <a:t>telah</a:t>
            </a:r>
            <a:r>
              <a:rPr lang="en-US" sz="2200" dirty="0" smtClean="0">
                <a:latin typeface="Coolvetica Rg" pitchFamily="34" charset="0"/>
              </a:rPr>
              <a:t> </a:t>
            </a:r>
            <a:r>
              <a:rPr lang="en-US" sz="2200" dirty="0" err="1" smtClean="0">
                <a:latin typeface="Coolvetica Rg" pitchFamily="34" charset="0"/>
              </a:rPr>
              <a:t>menghadapi</a:t>
            </a:r>
            <a:r>
              <a:rPr lang="en-US" sz="2200" dirty="0" smtClean="0">
                <a:latin typeface="Coolvetica Rg" pitchFamily="34" charset="0"/>
              </a:rPr>
              <a:t> </a:t>
            </a:r>
            <a:r>
              <a:rPr lang="en-US" sz="2200" dirty="0" err="1" smtClean="0">
                <a:latin typeface="Coolvetica Rg" pitchFamily="34" charset="0"/>
              </a:rPr>
              <a:t>dan</a:t>
            </a:r>
            <a:r>
              <a:rPr lang="en-US" sz="2200" dirty="0" smtClean="0">
                <a:latin typeface="Coolvetica Rg" pitchFamily="34" charset="0"/>
              </a:rPr>
              <a:t> </a:t>
            </a:r>
            <a:r>
              <a:rPr lang="en-US" sz="2200" dirty="0" err="1" smtClean="0">
                <a:latin typeface="Coolvetica Rg" pitchFamily="34" charset="0"/>
              </a:rPr>
              <a:t>mengalahkan</a:t>
            </a:r>
            <a:r>
              <a:rPr lang="en-US" sz="2200" dirty="0" smtClean="0">
                <a:latin typeface="Coolvetica Rg" pitchFamily="34" charset="0"/>
              </a:rPr>
              <a:t> </a:t>
            </a:r>
            <a:r>
              <a:rPr lang="en-US" sz="2200" dirty="0" err="1" smtClean="0">
                <a:latin typeface="Coolvetica Rg" pitchFamily="34" charset="0"/>
              </a:rPr>
              <a:t>Iblis</a:t>
            </a:r>
            <a:r>
              <a:rPr lang="en-US" sz="2200" dirty="0" smtClean="0">
                <a:latin typeface="Coolvetica Rg" pitchFamily="34" charset="0"/>
              </a:rPr>
              <a:t> </a:t>
            </a:r>
            <a:r>
              <a:rPr lang="en-US" sz="2200" dirty="0" err="1" smtClean="0">
                <a:latin typeface="Coolvetica Rg" pitchFamily="34" charset="0"/>
              </a:rPr>
              <a:t>dalam</a:t>
            </a:r>
            <a:r>
              <a:rPr lang="en-US" sz="2200" dirty="0" smtClean="0">
                <a:latin typeface="Coolvetica Rg" pitchFamily="34" charset="0"/>
              </a:rPr>
              <a:t> </a:t>
            </a:r>
            <a:r>
              <a:rPr lang="en-US" sz="2200" dirty="0" err="1" smtClean="0">
                <a:latin typeface="Coolvetica Rg" pitchFamily="34" charset="0"/>
              </a:rPr>
              <a:t>pertempuran</a:t>
            </a:r>
            <a:r>
              <a:rPr lang="en-US" sz="2200" dirty="0" smtClean="0">
                <a:latin typeface="Coolvetica Rg" pitchFamily="34" charset="0"/>
              </a:rPr>
              <a:t> </a:t>
            </a:r>
            <a:r>
              <a:rPr lang="en-US" sz="2200" dirty="0" err="1" smtClean="0">
                <a:latin typeface="Coolvetica Rg" pitchFamily="34" charset="0"/>
              </a:rPr>
              <a:t>tunggal</a:t>
            </a:r>
            <a:r>
              <a:rPr lang="en-US" sz="2200" dirty="0" smtClean="0">
                <a:latin typeface="Coolvetica Rg" pitchFamily="34" charset="0"/>
              </a:rPr>
              <a:t> </a:t>
            </a:r>
            <a:r>
              <a:rPr lang="en-US" sz="2200" dirty="0" err="1" smtClean="0">
                <a:latin typeface="Coolvetica Rg" pitchFamily="34" charset="0"/>
              </a:rPr>
              <a:t>dan</a:t>
            </a:r>
            <a:r>
              <a:rPr lang="en-US" sz="2200" dirty="0" smtClean="0">
                <a:latin typeface="Coolvetica Rg" pitchFamily="34" charset="0"/>
              </a:rPr>
              <a:t> </a:t>
            </a:r>
            <a:r>
              <a:rPr lang="en-US" sz="2200" dirty="0" err="1" smtClean="0">
                <a:latin typeface="Coolvetica Rg" pitchFamily="34" charset="0"/>
              </a:rPr>
              <a:t>membebaskan</a:t>
            </a:r>
            <a:r>
              <a:rPr lang="en-US" sz="2200" dirty="0" smtClean="0">
                <a:latin typeface="Coolvetica Rg" pitchFamily="34" charset="0"/>
              </a:rPr>
              <a:t> </a:t>
            </a:r>
            <a:r>
              <a:rPr lang="en-US" sz="2200" dirty="0" err="1" smtClean="0">
                <a:latin typeface="Coolvetica Rg" pitchFamily="34" charset="0"/>
              </a:rPr>
              <a:t>kita</a:t>
            </a:r>
            <a:r>
              <a:rPr lang="en-US" sz="2200" dirty="0" smtClean="0">
                <a:latin typeface="Coolvetica Rg" pitchFamily="34" charset="0"/>
              </a:rPr>
              <a:t> </a:t>
            </a:r>
            <a:r>
              <a:rPr lang="en-US" sz="2200" dirty="0" err="1" smtClean="0">
                <a:latin typeface="Coolvetica Rg" pitchFamily="34" charset="0"/>
              </a:rPr>
              <a:t>dari</a:t>
            </a:r>
            <a:r>
              <a:rPr lang="en-US" sz="2200" dirty="0" smtClean="0">
                <a:latin typeface="Coolvetica Rg" pitchFamily="34" charset="0"/>
              </a:rPr>
              <a:t> </a:t>
            </a:r>
            <a:r>
              <a:rPr lang="en-US" sz="2200" dirty="0" err="1" smtClean="0">
                <a:latin typeface="Coolvetica Rg" pitchFamily="34" charset="0"/>
              </a:rPr>
              <a:t>perbudakan</a:t>
            </a:r>
            <a:r>
              <a:rPr lang="en-US" sz="2200" dirty="0" smtClean="0">
                <a:latin typeface="Coolvetica Rg" pitchFamily="34" charset="0"/>
              </a:rPr>
              <a:t>.</a:t>
            </a:r>
            <a:endParaRPr lang="en-US" sz="2200" dirty="0">
              <a:latin typeface="Coolvetica Rg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612775" y="4365104"/>
            <a:ext cx="7303369" cy="10801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200" dirty="0" err="1" smtClean="0"/>
              <a:t>Seperti</a:t>
            </a:r>
            <a:r>
              <a:rPr lang="en-US" sz="2200" dirty="0" smtClean="0"/>
              <a:t> </a:t>
            </a:r>
            <a:r>
              <a:rPr lang="en-US" sz="2200" dirty="0" err="1" smtClean="0"/>
              <a:t>halnya</a:t>
            </a:r>
            <a:r>
              <a:rPr lang="en-US" sz="2200" dirty="0" smtClean="0"/>
              <a:t> Imam </a:t>
            </a:r>
            <a:r>
              <a:rPr lang="en-US" sz="2200" dirty="0" err="1" smtClean="0"/>
              <a:t>bisa</a:t>
            </a:r>
            <a:r>
              <a:rPr lang="en-US" sz="2200" dirty="0" smtClean="0"/>
              <a:t> </a:t>
            </a:r>
            <a:r>
              <a:rPr lang="en-US" sz="2200" dirty="0" err="1" smtClean="0"/>
              <a:t>mendekati</a:t>
            </a:r>
            <a:r>
              <a:rPr lang="en-US" sz="2200" dirty="0" smtClean="0"/>
              <a:t> Allah di </a:t>
            </a:r>
            <a:r>
              <a:rPr lang="en-US" sz="2200" dirty="0" err="1" smtClean="0"/>
              <a:t>tempat</a:t>
            </a:r>
            <a:r>
              <a:rPr lang="en-US" sz="2200" dirty="0" smtClean="0"/>
              <a:t> kudus, </a:t>
            </a:r>
            <a:r>
              <a:rPr lang="en-US" sz="2200" dirty="0" err="1" smtClean="0"/>
              <a:t>sekarang</a:t>
            </a:r>
            <a:r>
              <a:rPr lang="en-US" sz="2200" dirty="0" smtClean="0"/>
              <a:t> </a:t>
            </a:r>
            <a:r>
              <a:rPr lang="en-US" sz="2200" dirty="0" err="1" smtClean="0"/>
              <a:t>ini</a:t>
            </a:r>
            <a:r>
              <a:rPr lang="en-US" sz="2200" dirty="0" smtClean="0"/>
              <a:t>,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kita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dapat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mendekati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Allah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melalui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doa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dengan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keyakinan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.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574302" y="5589240"/>
            <a:ext cx="7335835" cy="11075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200" dirty="0" err="1" smtClean="0">
                <a:latin typeface="Impact" pitchFamily="34" charset="0"/>
              </a:rPr>
              <a:t>Kristuslah</a:t>
            </a:r>
            <a:r>
              <a:rPr lang="en-US" sz="2200" dirty="0" smtClean="0">
                <a:latin typeface="Impact" pitchFamily="34" charset="0"/>
              </a:rPr>
              <a:t> </a:t>
            </a:r>
            <a:r>
              <a:rPr lang="en-US" sz="2200" dirty="0" err="1" smtClean="0">
                <a:latin typeface="Impact" pitchFamily="34" charset="0"/>
              </a:rPr>
              <a:t>dasar</a:t>
            </a:r>
            <a:r>
              <a:rPr lang="en-US" sz="2200" dirty="0" smtClean="0">
                <a:latin typeface="Impact" pitchFamily="34" charset="0"/>
              </a:rPr>
              <a:t> </a:t>
            </a:r>
            <a:r>
              <a:rPr lang="en-US" sz="2200" dirty="0" err="1" smtClean="0">
                <a:latin typeface="Impact" pitchFamily="34" charset="0"/>
              </a:rPr>
              <a:t>dan</a:t>
            </a:r>
            <a:r>
              <a:rPr lang="en-US" sz="2200" dirty="0" smtClean="0">
                <a:latin typeface="Impact" pitchFamily="34" charset="0"/>
              </a:rPr>
              <a:t> </a:t>
            </a:r>
            <a:r>
              <a:rPr lang="en-US" sz="2200" dirty="0" err="1" smtClean="0">
                <a:latin typeface="Impact" pitchFamily="34" charset="0"/>
              </a:rPr>
              <a:t>hidup</a:t>
            </a:r>
            <a:r>
              <a:rPr lang="en-US" sz="2200" dirty="0" smtClean="0">
                <a:latin typeface="Impact" pitchFamily="34" charset="0"/>
              </a:rPr>
              <a:t> Bait </a:t>
            </a:r>
            <a:r>
              <a:rPr lang="en-US" sz="2200" dirty="0" err="1" smtClean="0">
                <a:latin typeface="Impact" pitchFamily="34" charset="0"/>
              </a:rPr>
              <a:t>Suci</a:t>
            </a:r>
            <a:r>
              <a:rPr lang="en-US" sz="2200" dirty="0" smtClean="0">
                <a:latin typeface="Impact" pitchFamily="34" charset="0"/>
              </a:rPr>
              <a:t> </a:t>
            </a:r>
            <a:r>
              <a:rPr lang="en-US" sz="2200" dirty="0" err="1" smtClean="0">
                <a:latin typeface="Impact" pitchFamily="34" charset="0"/>
              </a:rPr>
              <a:t>itu</a:t>
            </a:r>
            <a:r>
              <a:rPr lang="en-US" sz="2200" dirty="0" smtClean="0">
                <a:latin typeface="Impact" pitchFamily="34" charset="0"/>
              </a:rPr>
              <a:t>, </a:t>
            </a:r>
            <a:r>
              <a:rPr lang="en-US" sz="2200" dirty="0" err="1" smtClean="0"/>
              <a:t>dimana</a:t>
            </a:r>
            <a:r>
              <a:rPr lang="en-US" sz="2200" dirty="0" smtClean="0"/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Keimamatan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sudah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diadakan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untuk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membayangkan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sifat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pengantaraan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dan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pekerjaan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Kristus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.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2287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AF367B65-3EBA-450C-947F-9A6F4A4F76A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419872" y="894035"/>
            <a:ext cx="541094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b="1" dirty="0" err="1" smtClean="0"/>
              <a:t>Apakah</a:t>
            </a:r>
            <a:r>
              <a:rPr lang="en-US" sz="2400" b="1" dirty="0" smtClean="0"/>
              <a:t> </a:t>
            </a:r>
            <a:r>
              <a:rPr lang="en-US" sz="2400" b="1" dirty="0" err="1"/>
              <a:t>pekabaran</a:t>
            </a:r>
            <a:r>
              <a:rPr lang="en-US" sz="2400" b="1" dirty="0"/>
              <a:t> </a:t>
            </a:r>
            <a:r>
              <a:rPr lang="en-US" sz="2400" b="1" dirty="0" err="1"/>
              <a:t>utama</a:t>
            </a:r>
            <a:r>
              <a:rPr lang="en-US" sz="2400" b="1" dirty="0"/>
              <a:t> </a:t>
            </a:r>
            <a:r>
              <a:rPr lang="en-US" sz="2400" b="1" dirty="0" err="1"/>
              <a:t>kitab</a:t>
            </a:r>
            <a:r>
              <a:rPr lang="en-US" sz="2400" b="1" dirty="0"/>
              <a:t> </a:t>
            </a:r>
            <a:r>
              <a:rPr lang="en-US" sz="2400" b="1" dirty="0" err="1"/>
              <a:t>Ibrani</a:t>
            </a:r>
            <a:r>
              <a:rPr lang="en-US" sz="2400" b="1" dirty="0"/>
              <a:t>?</a:t>
            </a:r>
            <a:endParaRPr lang="es-ES" sz="2400" b="1" dirty="0"/>
          </a:p>
          <a:p>
            <a:pPr marL="0" indent="0">
              <a:spcBef>
                <a:spcPts val="600"/>
              </a:spcBef>
              <a:buNone/>
            </a:pPr>
            <a:endParaRPr lang="en-US" sz="2400" b="1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en-US" sz="2400" b="1" dirty="0" smtClean="0"/>
              <a:t>YESUS</a:t>
            </a:r>
            <a:r>
              <a:rPr lang="en-US" sz="2400" b="1" dirty="0"/>
              <a:t>. </a:t>
            </a:r>
            <a:r>
              <a:rPr lang="en-US" sz="2400" b="1" dirty="0" err="1" smtClean="0"/>
              <a:t>Ya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Yesus</a:t>
            </a:r>
            <a:r>
              <a:rPr lang="en-US" sz="2400" b="1" dirty="0" smtClean="0"/>
              <a:t> </a:t>
            </a:r>
            <a:r>
              <a:rPr lang="en-US" sz="2400" b="1" dirty="0" err="1"/>
              <a:t>adalah</a:t>
            </a:r>
            <a:r>
              <a:rPr lang="en-US" sz="2400" b="1" dirty="0"/>
              <a:t> </a:t>
            </a:r>
            <a:r>
              <a:rPr lang="en-US" sz="2400" b="1" dirty="0" err="1"/>
              <a:t>pokok</a:t>
            </a:r>
            <a:r>
              <a:rPr lang="en-US" sz="2400" b="1" dirty="0"/>
              <a:t> </a:t>
            </a:r>
            <a:r>
              <a:rPr lang="en-US" sz="2400" b="1" dirty="0" err="1"/>
              <a:t>bahasan</a:t>
            </a:r>
            <a:r>
              <a:rPr lang="en-US" sz="2400" b="1" dirty="0"/>
              <a:t> </a:t>
            </a:r>
            <a:r>
              <a:rPr lang="en-US" sz="2400" b="1" dirty="0" err="1"/>
              <a:t>utama</a:t>
            </a:r>
            <a:r>
              <a:rPr lang="en-US" sz="2400" b="1" dirty="0"/>
              <a:t> </a:t>
            </a:r>
            <a:r>
              <a:rPr lang="en-US" sz="2400" b="1" dirty="0" err="1"/>
              <a:t>kitab</a:t>
            </a:r>
            <a:r>
              <a:rPr lang="en-US" sz="2400" b="1" dirty="0"/>
              <a:t> </a:t>
            </a:r>
            <a:r>
              <a:rPr lang="en-US" sz="2400" b="1" dirty="0" err="1"/>
              <a:t>ini</a:t>
            </a:r>
            <a:r>
              <a:rPr lang="en-US" sz="2400" b="1" dirty="0"/>
              <a:t>.</a:t>
            </a:r>
            <a:endParaRPr lang="es-ES" sz="2400" b="1" dirty="0"/>
          </a:p>
          <a:p>
            <a:pPr marL="0" indent="0">
              <a:spcBef>
                <a:spcPts val="600"/>
              </a:spcBef>
              <a:buNone/>
            </a:pPr>
            <a:endParaRPr lang="en-US" sz="2400" b="1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en-US" sz="2400" b="1" dirty="0" err="1" smtClean="0"/>
              <a:t>Dia</a:t>
            </a:r>
            <a:r>
              <a:rPr lang="en-US" sz="2400" b="1" dirty="0" smtClean="0"/>
              <a:t> </a:t>
            </a:r>
            <a:r>
              <a:rPr lang="en-US" sz="2400" b="1" dirty="0" err="1"/>
              <a:t>memenuhi</a:t>
            </a:r>
            <a:r>
              <a:rPr lang="en-US" sz="2400" b="1" dirty="0"/>
              <a:t> </a:t>
            </a:r>
            <a:r>
              <a:rPr lang="en-US" sz="2400" b="1" dirty="0" err="1"/>
              <a:t>semua</a:t>
            </a:r>
            <a:r>
              <a:rPr lang="en-US" sz="2400" b="1" dirty="0"/>
              <a:t> </a:t>
            </a:r>
            <a:r>
              <a:rPr lang="en-US" sz="2400" b="1" dirty="0" err="1"/>
              <a:t>janji</a:t>
            </a:r>
            <a:r>
              <a:rPr lang="en-US" sz="2400" b="1" dirty="0"/>
              <a:t> yang </a:t>
            </a:r>
            <a:r>
              <a:rPr lang="en-US" sz="2400" b="1" dirty="0" err="1"/>
              <a:t>telah</a:t>
            </a:r>
            <a:r>
              <a:rPr lang="en-US" sz="2400" b="1" dirty="0"/>
              <a:t> Allah </a:t>
            </a:r>
            <a:r>
              <a:rPr lang="en-US" sz="2400" b="1" dirty="0" err="1"/>
              <a:t>buat</a:t>
            </a:r>
            <a:r>
              <a:rPr lang="en-US" sz="2400" b="1" dirty="0"/>
              <a:t> </a:t>
            </a:r>
            <a:r>
              <a:rPr lang="en-US" sz="2400" b="1" dirty="0" err="1"/>
              <a:t>dalam</a:t>
            </a:r>
            <a:r>
              <a:rPr lang="en-US" sz="2400" b="1" dirty="0"/>
              <a:t> </a:t>
            </a:r>
            <a:r>
              <a:rPr lang="en-US" sz="2400" b="1" dirty="0" err="1"/>
              <a:t>Perjanjian</a:t>
            </a:r>
            <a:r>
              <a:rPr lang="en-US" sz="2400" b="1" dirty="0"/>
              <a:t> Lama, </a:t>
            </a:r>
            <a:r>
              <a:rPr lang="en-US" sz="2400" b="1" dirty="0" err="1"/>
              <a:t>dan</a:t>
            </a:r>
            <a:r>
              <a:rPr lang="en-US" sz="2400" b="1" dirty="0"/>
              <a:t> </a:t>
            </a:r>
            <a:r>
              <a:rPr lang="en-US" sz="2400" b="1" dirty="0" err="1"/>
              <a:t>Dia</a:t>
            </a:r>
            <a:r>
              <a:rPr lang="en-US" sz="2400" b="1" dirty="0"/>
              <a:t> </a:t>
            </a:r>
            <a:r>
              <a:rPr lang="en-US" sz="2400" b="1" dirty="0" err="1"/>
              <a:t>mewakili</a:t>
            </a:r>
            <a:r>
              <a:rPr lang="en-US" sz="2400" b="1" dirty="0"/>
              <a:t> </a:t>
            </a:r>
            <a:r>
              <a:rPr lang="en-US" sz="2400" b="1" dirty="0" err="1"/>
              <a:t>realitas</a:t>
            </a:r>
            <a:r>
              <a:rPr lang="en-US" sz="2400" b="1" dirty="0"/>
              <a:t> </a:t>
            </a:r>
            <a:r>
              <a:rPr lang="en-US" sz="2400" b="1" dirty="0" err="1"/>
              <a:t>Perjanjian</a:t>
            </a:r>
            <a:r>
              <a:rPr lang="en-US" sz="2400" b="1" dirty="0"/>
              <a:t> </a:t>
            </a:r>
            <a:r>
              <a:rPr lang="en-US" sz="2400" b="1" dirty="0" err="1"/>
              <a:t>Baru</a:t>
            </a:r>
            <a:r>
              <a:rPr lang="en-US" sz="2400" b="1" dirty="0"/>
              <a:t>.</a:t>
            </a:r>
            <a:endParaRPr lang="es-ES" sz="2400" b="1" dirty="0"/>
          </a:p>
          <a:p>
            <a:pPr marL="0" indent="0">
              <a:spcBef>
                <a:spcPts val="600"/>
              </a:spcBef>
              <a:buNone/>
            </a:pPr>
            <a:endParaRPr lang="en-US" sz="2400" b="1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en-US" sz="2400" b="1" dirty="0" err="1" smtClean="0"/>
              <a:t>Bagaimana</a:t>
            </a:r>
            <a:r>
              <a:rPr lang="en-US" sz="2400" b="1" dirty="0" smtClean="0"/>
              <a:t> </a:t>
            </a:r>
            <a:r>
              <a:rPr lang="en-US" sz="2400" b="1" dirty="0" err="1"/>
              <a:t>Yesus</a:t>
            </a:r>
            <a:r>
              <a:rPr lang="en-US" sz="2400" b="1" dirty="0"/>
              <a:t> </a:t>
            </a:r>
            <a:r>
              <a:rPr lang="en-US" sz="2400" b="1" dirty="0" err="1"/>
              <a:t>diperkenalkan</a:t>
            </a:r>
            <a:r>
              <a:rPr lang="en-US" sz="2400" b="1" dirty="0"/>
              <a:t> </a:t>
            </a:r>
            <a:r>
              <a:rPr lang="en-US" sz="2400" b="1" dirty="0" err="1"/>
              <a:t>dalam</a:t>
            </a:r>
            <a:r>
              <a:rPr lang="en-US" sz="2400" b="1" dirty="0"/>
              <a:t> </a:t>
            </a:r>
            <a:r>
              <a:rPr lang="en-US" sz="2400" b="1" dirty="0" err="1"/>
              <a:t>kitab</a:t>
            </a:r>
            <a:r>
              <a:rPr lang="en-US" sz="2400" b="1" dirty="0"/>
              <a:t> </a:t>
            </a:r>
            <a:r>
              <a:rPr lang="en-US" sz="2400" b="1" dirty="0" err="1"/>
              <a:t>Ibrani</a:t>
            </a:r>
            <a:r>
              <a:rPr lang="en-US" sz="2400" b="1" dirty="0"/>
              <a:t>?</a:t>
            </a:r>
            <a:endParaRPr lang="es-ES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2823109" cy="21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176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6336704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>
                <a:solidFill>
                  <a:srgbClr val="FFFF00"/>
                </a:solidFill>
                <a:latin typeface="Impact" pitchFamily="34" charset="0"/>
              </a:rPr>
              <a:t>YESUS ADALAH RAJA KITA</a:t>
            </a:r>
            <a:br>
              <a:rPr lang="fi-FI" sz="3200" dirty="0" smtClean="0">
                <a:solidFill>
                  <a:srgbClr val="FFFF00"/>
                </a:solidFill>
                <a:latin typeface="Impact" pitchFamily="34" charset="0"/>
              </a:rPr>
            </a:br>
            <a:r>
              <a:rPr lang="fi-FI" sz="2800" dirty="0" smtClean="0">
                <a:solidFill>
                  <a:schemeClr val="bg1"/>
                </a:solidFill>
                <a:latin typeface="Bernard MT Condensed" pitchFamily="18" charset="0"/>
              </a:rPr>
              <a:t>Minggu, 02 Januari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9792" y="3645024"/>
            <a:ext cx="6059016" cy="2838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 smtClean="0"/>
              <a:t>Ketika</a:t>
            </a:r>
            <a:r>
              <a:rPr lang="en-US" sz="2400" dirty="0" smtClean="0"/>
              <a:t> Adam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Hawa</a:t>
            </a:r>
            <a:r>
              <a:rPr lang="en-US" sz="2400" dirty="0" smtClean="0"/>
              <a:t> </a:t>
            </a:r>
            <a:r>
              <a:rPr lang="en-US" sz="2400" dirty="0" err="1" smtClean="0"/>
              <a:t>takhluk</a:t>
            </a:r>
            <a:r>
              <a:rPr lang="en-US" sz="2400" dirty="0" smtClean="0"/>
              <a:t> </a:t>
            </a:r>
            <a:r>
              <a:rPr lang="en-US" sz="2400" dirty="0" err="1" smtClean="0"/>
              <a:t>kepada</a:t>
            </a:r>
            <a:r>
              <a:rPr lang="en-US" sz="2400" dirty="0" smtClean="0"/>
              <a:t> </a:t>
            </a:r>
            <a:r>
              <a:rPr lang="en-US" sz="2400" dirty="0" err="1" smtClean="0"/>
              <a:t>Iblis</a:t>
            </a:r>
            <a:r>
              <a:rPr lang="en-US" sz="2400" dirty="0" smtClean="0"/>
              <a:t> [</a:t>
            </a:r>
            <a:r>
              <a:rPr lang="en-US" sz="2400" dirty="0" err="1" smtClean="0"/>
              <a:t>Yohanes</a:t>
            </a:r>
            <a:r>
              <a:rPr lang="en-US" sz="2400" dirty="0" smtClean="0"/>
              <a:t> 12:31, 14:30, 16:11], </a:t>
            </a:r>
            <a:r>
              <a:rPr lang="en-US" sz="2400" dirty="0" err="1" smtClean="0">
                <a:latin typeface="Eras Bold ITC" pitchFamily="34" charset="0"/>
              </a:rPr>
              <a:t>Yesus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adalah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penguasa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alam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semesta</a:t>
            </a:r>
            <a:r>
              <a:rPr lang="en-US" sz="2400" dirty="0" smtClean="0">
                <a:latin typeface="Eras Bold ITC" pitchFamily="34" charset="0"/>
              </a:rPr>
              <a:t>, </a:t>
            </a:r>
            <a:r>
              <a:rPr lang="en-US" sz="2400" dirty="0" err="1" smtClean="0">
                <a:latin typeface="Eras Bold ITC" pitchFamily="34" charset="0"/>
              </a:rPr>
              <a:t>Ia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datang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mengalahkan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Iblis</a:t>
            </a:r>
            <a:r>
              <a:rPr lang="en-US" sz="2400" dirty="0" smtClean="0">
                <a:latin typeface="Eras Bold ITC" pitchFamily="34" charset="0"/>
              </a:rPr>
              <a:t> di </a:t>
            </a:r>
            <a:r>
              <a:rPr lang="en-US" sz="2400" dirty="0" err="1" smtClean="0">
                <a:latin typeface="Eras Bold ITC" pitchFamily="34" charset="0"/>
              </a:rPr>
              <a:t>kayu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salib</a:t>
            </a:r>
            <a:r>
              <a:rPr lang="en-US" sz="2400" dirty="0" smtClean="0">
                <a:latin typeface="Eras Bold ITC" pitchFamily="34" charset="0"/>
              </a:rPr>
              <a:t>, </a:t>
            </a:r>
            <a:r>
              <a:rPr lang="en-US" sz="2400" dirty="0" err="1" smtClean="0">
                <a:latin typeface="Eras Bold ITC" pitchFamily="34" charset="0"/>
              </a:rPr>
              <a:t>dan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memulihkan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hak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untuk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memerintah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mereka</a:t>
            </a:r>
            <a:r>
              <a:rPr lang="en-US" sz="2400" dirty="0" smtClean="0">
                <a:latin typeface="Eras Bold ITC" pitchFamily="34" charset="0"/>
              </a:rPr>
              <a:t> yang </a:t>
            </a:r>
            <a:r>
              <a:rPr lang="en-US" sz="2400" dirty="0" err="1" smtClean="0">
                <a:latin typeface="Eras Bold ITC" pitchFamily="34" charset="0"/>
              </a:rPr>
              <a:t>menerima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Dia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sebagai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Juruselamat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mereka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smtClean="0"/>
              <a:t>[</a:t>
            </a:r>
            <a:r>
              <a:rPr lang="en-US" sz="2400" dirty="0" err="1" smtClean="0"/>
              <a:t>Kolose</a:t>
            </a:r>
            <a:r>
              <a:rPr lang="en-US" sz="2400" dirty="0" smtClean="0"/>
              <a:t> 2:13-15].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440674" y="1772816"/>
            <a:ext cx="6120680" cy="156966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Poin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utama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dari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kitab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Ibrani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adalah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bahwa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YESUS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adalah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IMAM BESAR yang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duduk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di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sebelah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kanan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takhta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Mahabesar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di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sorga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[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Ibrani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8:1].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1" r="12598"/>
          <a:stretch/>
        </p:blipFill>
        <p:spPr bwMode="auto">
          <a:xfrm>
            <a:off x="484428" y="3677135"/>
            <a:ext cx="2160240" cy="27752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764642"/>
            <a:ext cx="2076822" cy="1557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836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42617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Gill Sans Ultra Bold Condensed" pitchFamily="34" charset="0"/>
              </a:rPr>
              <a:t>2 </a:t>
            </a:r>
            <a:r>
              <a:rPr lang="en-US" sz="2800" dirty="0" err="1" smtClean="0">
                <a:latin typeface="Gill Sans Ultra Bold Condensed" pitchFamily="34" charset="0"/>
              </a:rPr>
              <a:t>pasal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pertama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kitab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Ibrani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berfokus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pada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Pengukuhan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Yesus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sebagai</a:t>
            </a:r>
            <a:r>
              <a:rPr lang="en-US" sz="2800" dirty="0" smtClean="0">
                <a:latin typeface="Gill Sans Ultra Bold Condensed" pitchFamily="34" charset="0"/>
              </a:rPr>
              <a:t> Raja. </a:t>
            </a:r>
            <a:r>
              <a:rPr lang="en-US" sz="2800" dirty="0" err="1" smtClean="0">
                <a:latin typeface="Gill Sans Ultra Bold Condensed" pitchFamily="34" charset="0"/>
              </a:rPr>
              <a:t>Ibrani</a:t>
            </a:r>
            <a:r>
              <a:rPr lang="en-US" sz="2800" dirty="0" smtClean="0">
                <a:latin typeface="Gill Sans Ultra Bold Condensed" pitchFamily="34" charset="0"/>
              </a:rPr>
              <a:t> 1:5-14 </a:t>
            </a:r>
            <a:r>
              <a:rPr lang="en-US" sz="2800" dirty="0" err="1" smtClean="0">
                <a:latin typeface="Gill Sans Ultra Bold Condensed" pitchFamily="34" charset="0"/>
              </a:rPr>
              <a:t>memperkenalkan</a:t>
            </a:r>
            <a:r>
              <a:rPr lang="en-US" sz="2800" dirty="0" smtClean="0">
                <a:latin typeface="Gill Sans Ultra Bold Condensed" pitchFamily="34" charset="0"/>
              </a:rPr>
              <a:t> 3 </a:t>
            </a:r>
            <a:r>
              <a:rPr lang="en-US" sz="2800" dirty="0" err="1" smtClean="0">
                <a:latin typeface="Gill Sans Ultra Bold Condensed" pitchFamily="34" charset="0"/>
              </a:rPr>
              <a:t>bagian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upacara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penobatan</a:t>
            </a:r>
            <a:r>
              <a:rPr lang="en-US" sz="2800" dirty="0" smtClean="0">
                <a:latin typeface="Gill Sans Ultra Bold Condensed" pitchFamily="34" charset="0"/>
              </a:rPr>
              <a:t> Sang </a:t>
            </a:r>
            <a:r>
              <a:rPr lang="en-US" sz="2800" dirty="0" err="1" smtClean="0">
                <a:latin typeface="Gill Sans Ultra Bold Condensed" pitchFamily="34" charset="0"/>
              </a:rPr>
              <a:t>Anak</a:t>
            </a:r>
            <a:r>
              <a:rPr lang="en-US" sz="2800" dirty="0" smtClean="0">
                <a:latin typeface="Gill Sans Ultra Bold Condensed" pitchFamily="34" charset="0"/>
              </a:rPr>
              <a:t>, </a:t>
            </a:r>
            <a:r>
              <a:rPr lang="en-US" sz="2800" dirty="0" err="1" smtClean="0">
                <a:latin typeface="Gill Sans Ultra Bold Condensed" pitchFamily="34" charset="0"/>
              </a:rPr>
              <a:t>yaitu</a:t>
            </a:r>
            <a:r>
              <a:rPr lang="en-US" sz="2800" dirty="0" smtClean="0">
                <a:latin typeface="Gill Sans Ultra Bold Condensed" pitchFamily="34" charset="0"/>
              </a:rPr>
              <a:t>:</a:t>
            </a:r>
            <a:endParaRPr lang="en-US" sz="2800" dirty="0"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840" y="1942842"/>
            <a:ext cx="5832648" cy="4464496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Allah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mengangkat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Yesus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sebagai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Anak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kerajaan-Nya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 [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Ibrani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 1: 5].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Allah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memperkenalkan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Anak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ke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pengadilan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surgawi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dan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semua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malaikat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Allah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harus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menyembah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Dia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(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Ibrani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1:6, 8), Allah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memproklamasikan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pemerintahan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kekal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Anak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[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Ibrani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1: 8- 12].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002060"/>
                </a:solidFill>
                <a:latin typeface="Eras Bold ITC" pitchFamily="34" charset="0"/>
              </a:rPr>
              <a:t>Allah </a:t>
            </a:r>
            <a:r>
              <a:rPr lang="en-US" sz="2800" dirty="0" err="1" smtClean="0">
                <a:solidFill>
                  <a:srgbClr val="002060"/>
                </a:solidFill>
                <a:latin typeface="Eras Bold ITC" pitchFamily="34" charset="0"/>
              </a:rPr>
              <a:t>menobatkan</a:t>
            </a:r>
            <a:r>
              <a:rPr lang="en-US" sz="28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Eras Bold ITC" pitchFamily="34" charset="0"/>
              </a:rPr>
              <a:t>Anak</a:t>
            </a:r>
            <a:r>
              <a:rPr lang="en-US" sz="2800" dirty="0" smtClean="0">
                <a:solidFill>
                  <a:srgbClr val="002060"/>
                </a:solidFill>
                <a:latin typeface="Eras Bold ITC" pitchFamily="34" charset="0"/>
              </a:rPr>
              <a:t> [</a:t>
            </a:r>
            <a:r>
              <a:rPr lang="en-US" sz="2800" dirty="0" err="1" smtClean="0">
                <a:solidFill>
                  <a:srgbClr val="002060"/>
                </a:solidFill>
                <a:latin typeface="Eras Bold ITC" pitchFamily="34" charset="0"/>
              </a:rPr>
              <a:t>Ibrani</a:t>
            </a:r>
            <a:r>
              <a:rPr lang="en-US" sz="2800" dirty="0" smtClean="0">
                <a:solidFill>
                  <a:srgbClr val="002060"/>
                </a:solidFill>
                <a:latin typeface="Eras Bold ITC" pitchFamily="34" charset="0"/>
              </a:rPr>
              <a:t> 1: 13, 14].</a:t>
            </a:r>
            <a:endParaRPr lang="en-US" sz="2800" dirty="0">
              <a:solidFill>
                <a:srgbClr val="002060"/>
              </a:solidFill>
              <a:latin typeface="Eras Bold ITC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51972"/>
            <a:ext cx="2603089" cy="360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47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588"/>
            <a:ext cx="9363645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19" y="274638"/>
            <a:ext cx="9363644" cy="1143000"/>
          </a:xfrm>
          <a:solidFill>
            <a:schemeClr val="bg1">
              <a:alpha val="68000"/>
            </a:schemeClr>
          </a:solidFill>
        </p:spPr>
        <p:txBody>
          <a:bodyPr>
            <a:no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Bernard MT Condensed" pitchFamily="18" charset="0"/>
              </a:rPr>
              <a:t>Perjanjian</a:t>
            </a:r>
            <a:r>
              <a:rPr lang="en-US" sz="2400" dirty="0" smtClean="0">
                <a:solidFill>
                  <a:srgbClr val="002060"/>
                </a:solidFill>
                <a:latin typeface="Bernard MT Condensed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ernard MT Condensed" pitchFamily="18" charset="0"/>
              </a:rPr>
              <a:t>Baru</a:t>
            </a:r>
            <a:r>
              <a:rPr lang="en-US" sz="2400" dirty="0" smtClean="0">
                <a:solidFill>
                  <a:srgbClr val="002060"/>
                </a:solidFill>
                <a:latin typeface="Bernard MT Condensed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ernard MT Condensed" pitchFamily="18" charset="0"/>
              </a:rPr>
              <a:t>memperkenalkan</a:t>
            </a:r>
            <a:r>
              <a:rPr lang="en-US" sz="2400" dirty="0" smtClean="0">
                <a:solidFill>
                  <a:srgbClr val="002060"/>
                </a:solidFill>
                <a:latin typeface="Bernard MT Condensed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ernard MT Condensed" pitchFamily="18" charset="0"/>
              </a:rPr>
              <a:t>beberapa</a:t>
            </a:r>
            <a:r>
              <a:rPr lang="en-US" sz="2400" dirty="0" smtClean="0">
                <a:solidFill>
                  <a:srgbClr val="002060"/>
                </a:solidFill>
                <a:latin typeface="Bernard MT Condensed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ernard MT Condensed" pitchFamily="18" charset="0"/>
              </a:rPr>
              <a:t>hal</a:t>
            </a:r>
            <a:r>
              <a:rPr lang="en-US" sz="2400" dirty="0" smtClean="0">
                <a:solidFill>
                  <a:srgbClr val="002060"/>
                </a:solidFill>
                <a:latin typeface="Bernard MT Condensed" pitchFamily="18" charset="0"/>
              </a:rPr>
              <a:t> yang </a:t>
            </a:r>
            <a:r>
              <a:rPr lang="en-US" sz="2400" dirty="0" err="1" smtClean="0">
                <a:solidFill>
                  <a:srgbClr val="002060"/>
                </a:solidFill>
                <a:latin typeface="Bernard MT Condensed" pitchFamily="18" charset="0"/>
              </a:rPr>
              <a:t>penting</a:t>
            </a:r>
            <a:r>
              <a:rPr lang="en-US" sz="2400" dirty="0" smtClean="0">
                <a:solidFill>
                  <a:srgbClr val="002060"/>
                </a:solidFill>
                <a:latin typeface="Bernard MT Condensed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ernard MT Condensed" pitchFamily="18" charset="0"/>
              </a:rPr>
              <a:t>yaitu</a:t>
            </a:r>
            <a:r>
              <a:rPr lang="en-US" sz="2400" dirty="0" smtClean="0">
                <a:solidFill>
                  <a:srgbClr val="002060"/>
                </a:solidFill>
                <a:latin typeface="Bernard MT Condensed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ernard MT Condensed" pitchFamily="18" charset="0"/>
              </a:rPr>
              <a:t>bahwa</a:t>
            </a:r>
            <a:r>
              <a:rPr lang="en-US" sz="2400" dirty="0" smtClean="0">
                <a:solidFill>
                  <a:srgbClr val="002060"/>
                </a:solidFill>
                <a:latin typeface="Bernard MT Condensed" pitchFamily="18" charset="0"/>
              </a:rPr>
              <a:t> di </a:t>
            </a:r>
            <a:r>
              <a:rPr lang="en-US" sz="2400" dirty="0" err="1" smtClean="0">
                <a:solidFill>
                  <a:srgbClr val="002060"/>
                </a:solidFill>
                <a:latin typeface="Bernard MT Condensed" pitchFamily="18" charset="0"/>
              </a:rPr>
              <a:t>dalam</a:t>
            </a:r>
            <a:r>
              <a:rPr lang="en-US" sz="2400" dirty="0" smtClean="0">
                <a:solidFill>
                  <a:srgbClr val="002060"/>
                </a:solidFill>
                <a:latin typeface="Bernard MT Condensed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ernard MT Condensed" pitchFamily="18" charset="0"/>
              </a:rPr>
              <a:t>Yesus</a:t>
            </a:r>
            <a:r>
              <a:rPr lang="en-US" sz="2400" dirty="0" smtClean="0">
                <a:solidFill>
                  <a:srgbClr val="002060"/>
                </a:solidFill>
                <a:latin typeface="Bernard MT Condensed" pitchFamily="18" charset="0"/>
              </a:rPr>
              <a:t>, Allah </a:t>
            </a:r>
            <a:r>
              <a:rPr lang="en-US" sz="2400" dirty="0" err="1" smtClean="0">
                <a:solidFill>
                  <a:srgbClr val="002060"/>
                </a:solidFill>
                <a:latin typeface="Bernard MT Condensed" pitchFamily="18" charset="0"/>
              </a:rPr>
              <a:t>memenuhi</a:t>
            </a:r>
            <a:r>
              <a:rPr lang="en-US" sz="2400" dirty="0" smtClean="0">
                <a:solidFill>
                  <a:srgbClr val="002060"/>
                </a:solidFill>
                <a:latin typeface="Bernard MT Condensed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ernard MT Condensed" pitchFamily="18" charset="0"/>
              </a:rPr>
              <a:t>janji-Nya</a:t>
            </a:r>
            <a:r>
              <a:rPr lang="en-US" sz="2400" dirty="0" smtClean="0">
                <a:solidFill>
                  <a:srgbClr val="002060"/>
                </a:solidFill>
                <a:latin typeface="Bernard MT Condensed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ernard MT Condensed" pitchFamily="18" charset="0"/>
              </a:rPr>
              <a:t>kepada</a:t>
            </a:r>
            <a:r>
              <a:rPr lang="en-US" sz="2400" dirty="0" smtClean="0">
                <a:solidFill>
                  <a:srgbClr val="002060"/>
                </a:solidFill>
                <a:latin typeface="Bernard MT Condensed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ernard MT Condensed" pitchFamily="18" charset="0"/>
              </a:rPr>
              <a:t>Daud</a:t>
            </a:r>
            <a:r>
              <a:rPr lang="en-US" sz="2400" dirty="0" smtClean="0">
                <a:solidFill>
                  <a:srgbClr val="002060"/>
                </a:solidFill>
                <a:latin typeface="Bernard MT Condensed" pitchFamily="18" charset="0"/>
              </a:rPr>
              <a:t> </a:t>
            </a:r>
            <a:br>
              <a:rPr lang="en-US" sz="2400" dirty="0" smtClean="0">
                <a:solidFill>
                  <a:srgbClr val="002060"/>
                </a:solidFill>
                <a:latin typeface="Bernard MT Condensed" pitchFamily="18" charset="0"/>
              </a:rPr>
            </a:br>
            <a:r>
              <a:rPr lang="en-US" sz="2400" dirty="0" smtClean="0">
                <a:solidFill>
                  <a:srgbClr val="002060"/>
                </a:solidFill>
                <a:latin typeface="Bernard MT Condensed" pitchFamily="18" charset="0"/>
              </a:rPr>
              <a:t>[2 Samuel 7:8-16 </a:t>
            </a:r>
            <a:r>
              <a:rPr lang="en-US" sz="2400" dirty="0" err="1" smtClean="0">
                <a:solidFill>
                  <a:srgbClr val="002060"/>
                </a:solidFill>
                <a:latin typeface="Bernard MT Condensed" pitchFamily="18" charset="0"/>
              </a:rPr>
              <a:t>dan</a:t>
            </a:r>
            <a:r>
              <a:rPr lang="en-US" sz="2400" dirty="0" smtClean="0">
                <a:solidFill>
                  <a:srgbClr val="002060"/>
                </a:solidFill>
                <a:latin typeface="Bernard MT Condensed" pitchFamily="18" charset="0"/>
              </a:rPr>
              <a:t> Lukas 1:30-33], </a:t>
            </a:r>
            <a:r>
              <a:rPr lang="en-US" sz="2400" dirty="0" err="1" smtClean="0">
                <a:solidFill>
                  <a:srgbClr val="002060"/>
                </a:solidFill>
                <a:latin typeface="Bernard MT Condensed" pitchFamily="18" charset="0"/>
              </a:rPr>
              <a:t>yaitu</a:t>
            </a:r>
            <a:r>
              <a:rPr lang="en-US" sz="2400" dirty="0" smtClean="0">
                <a:solidFill>
                  <a:srgbClr val="002060"/>
                </a:solidFill>
                <a:latin typeface="Bernard MT Condensed" pitchFamily="18" charset="0"/>
              </a:rPr>
              <a:t>:</a:t>
            </a:r>
            <a:endParaRPr lang="en-US" sz="2400" dirty="0">
              <a:solidFill>
                <a:srgbClr val="002060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9715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latin typeface="Bahnschrift SemiBold Condensed" pitchFamily="34" charset="0"/>
              </a:rPr>
              <a:t>Yesus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lahir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dari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garis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keturunan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Daud</a:t>
            </a:r>
            <a:r>
              <a:rPr lang="en-US" sz="2800" dirty="0" smtClean="0">
                <a:latin typeface="Bahnschrift SemiBold Condensed" pitchFamily="34" charset="0"/>
              </a:rPr>
              <a:t> di </a:t>
            </a:r>
            <a:r>
              <a:rPr lang="en-US" sz="2800" dirty="0" err="1" smtClean="0">
                <a:latin typeface="Bahnschrift SemiBold Condensed" pitchFamily="34" charset="0"/>
              </a:rPr>
              <a:t>kota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Daud</a:t>
            </a:r>
            <a:r>
              <a:rPr lang="en-US" sz="2800" dirty="0" smtClean="0">
                <a:latin typeface="Bahnschrift SemiBold Condensed" pitchFamily="34" charset="0"/>
              </a:rPr>
              <a:t> [</a:t>
            </a:r>
            <a:r>
              <a:rPr lang="en-US" sz="2800" dirty="0" err="1" smtClean="0">
                <a:latin typeface="Bahnschrift SemiBold Condensed" pitchFamily="34" charset="0"/>
              </a:rPr>
              <a:t>Matius</a:t>
            </a:r>
            <a:r>
              <a:rPr lang="en-US" sz="2800" dirty="0" smtClean="0">
                <a:latin typeface="Bahnschrift SemiBold Condensed" pitchFamily="34" charset="0"/>
              </a:rPr>
              <a:t> 1:1- 16; Lukas 2: 10, 11].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latin typeface="Bahnschrift SemiBold Condensed" pitchFamily="34" charset="0"/>
              </a:rPr>
              <a:t>Selama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pelayanan-Nya</a:t>
            </a:r>
            <a:r>
              <a:rPr lang="en-US" sz="2800" dirty="0" smtClean="0">
                <a:latin typeface="Bahnschrift SemiBold Condensed" pitchFamily="34" charset="0"/>
              </a:rPr>
              <a:t> orang </a:t>
            </a:r>
            <a:r>
              <a:rPr lang="en-US" sz="2800" dirty="0" err="1" smtClean="0">
                <a:latin typeface="Bahnschrift SemiBold Condensed" pitchFamily="34" charset="0"/>
              </a:rPr>
              <a:t>sering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menyebut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Dia</a:t>
            </a:r>
            <a:r>
              <a:rPr lang="en-US" sz="2800" dirty="0" smtClean="0">
                <a:latin typeface="Bahnschrift SemiBold Condensed" pitchFamily="34" charset="0"/>
              </a:rPr>
              <a:t> "</a:t>
            </a:r>
            <a:r>
              <a:rPr lang="en-US" sz="2800" dirty="0" err="1" smtClean="0">
                <a:latin typeface="Bahnschrift SemiBold Condensed" pitchFamily="34" charset="0"/>
              </a:rPr>
              <a:t>Anak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Daud</a:t>
            </a:r>
            <a:r>
              <a:rPr lang="en-US" sz="2800" dirty="0" smtClean="0">
                <a:latin typeface="Bahnschrift SemiBold Condensed" pitchFamily="34" charset="0"/>
              </a:rPr>
              <a:t>".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latin typeface="Bahnschrift SemiBold Condensed" pitchFamily="34" charset="0"/>
              </a:rPr>
              <a:t>Yesus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dieksekusi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dengan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tuduhan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bahwa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Dia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mengaku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sebagai</a:t>
            </a:r>
            <a:r>
              <a:rPr lang="en-US" sz="2800" dirty="0" smtClean="0">
                <a:latin typeface="Bahnschrift SemiBold Condensed" pitchFamily="34" charset="0"/>
              </a:rPr>
              <a:t> "raja orang </a:t>
            </a:r>
            <a:r>
              <a:rPr lang="en-US" sz="2800" dirty="0" err="1" smtClean="0">
                <a:latin typeface="Bahnschrift SemiBold Condensed" pitchFamily="34" charset="0"/>
              </a:rPr>
              <a:t>Yahudi</a:t>
            </a:r>
            <a:r>
              <a:rPr lang="en-US" sz="2800" dirty="0" smtClean="0">
                <a:latin typeface="Bahnschrift SemiBold Condensed" pitchFamily="34" charset="0"/>
              </a:rPr>
              <a:t>" [</a:t>
            </a:r>
            <a:r>
              <a:rPr lang="en-US" sz="2800" dirty="0" err="1" smtClean="0">
                <a:latin typeface="Bahnschrift SemiBold Condensed" pitchFamily="34" charset="0"/>
              </a:rPr>
              <a:t>Matius</a:t>
            </a:r>
            <a:r>
              <a:rPr lang="en-US" sz="2800" dirty="0" smtClean="0">
                <a:latin typeface="Bahnschrift SemiBold Condensed" pitchFamily="34" charset="0"/>
              </a:rPr>
              <a:t> 27: 37].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latin typeface="Bahnschrift SemiBold Condensed" pitchFamily="34" charset="0"/>
              </a:rPr>
              <a:t>Petrus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dan</a:t>
            </a:r>
            <a:r>
              <a:rPr lang="en-US" sz="2800" dirty="0" smtClean="0">
                <a:latin typeface="Bahnschrift SemiBold Condensed" pitchFamily="34" charset="0"/>
              </a:rPr>
              <a:t> Paulus </a:t>
            </a:r>
            <a:r>
              <a:rPr lang="en-US" sz="2800" dirty="0" err="1" smtClean="0">
                <a:latin typeface="Bahnschrift SemiBold Condensed" pitchFamily="34" charset="0"/>
              </a:rPr>
              <a:t>berkhotbah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bahwa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Yesus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telah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bangkit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dari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kematian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sebagai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penggenapan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janji</a:t>
            </a:r>
            <a:r>
              <a:rPr lang="en-US" sz="2800" dirty="0" smtClean="0">
                <a:latin typeface="Bahnschrift SemiBold Condensed" pitchFamily="34" charset="0"/>
              </a:rPr>
              <a:t> yang </a:t>
            </a:r>
            <a:r>
              <a:rPr lang="en-US" sz="2800" dirty="0" err="1" smtClean="0">
                <a:latin typeface="Bahnschrift SemiBold Condensed" pitchFamily="34" charset="0"/>
              </a:rPr>
              <a:t>dibuat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kepada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Daud</a:t>
            </a:r>
            <a:r>
              <a:rPr lang="en-US" sz="2800" dirty="0" smtClean="0">
                <a:latin typeface="Bahnschrift SemiBold Condensed" pitchFamily="34" charset="0"/>
              </a:rPr>
              <a:t> [</a:t>
            </a:r>
            <a:r>
              <a:rPr lang="en-US" sz="2800" dirty="0" err="1" smtClean="0">
                <a:latin typeface="Bahnschrift SemiBold Condensed" pitchFamily="34" charset="0"/>
              </a:rPr>
              <a:t>Kisah</a:t>
            </a:r>
            <a:r>
              <a:rPr lang="en-US" sz="2800" dirty="0" smtClean="0">
                <a:latin typeface="Bahnschrift SemiBold Condensed" pitchFamily="34" charset="0"/>
              </a:rPr>
              <a:t> 2: 22- 36, </a:t>
            </a:r>
            <a:r>
              <a:rPr lang="en-US" sz="2800" dirty="0" err="1" smtClean="0">
                <a:latin typeface="Bahnschrift SemiBold Condensed" pitchFamily="34" charset="0"/>
              </a:rPr>
              <a:t>Kisah</a:t>
            </a:r>
            <a:r>
              <a:rPr lang="en-US" sz="2800" dirty="0" smtClean="0">
                <a:latin typeface="Bahnschrift SemiBold Condensed" pitchFamily="34" charset="0"/>
              </a:rPr>
              <a:t> 13: 22- 37].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latin typeface="Bahnschrift SemiBold Condensed" pitchFamily="34" charset="0"/>
              </a:rPr>
              <a:t>Yohanes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mengidentifikasi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Yesus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sebagai</a:t>
            </a:r>
            <a:r>
              <a:rPr lang="en-US" sz="2800" dirty="0" smtClean="0">
                <a:latin typeface="Bahnschrift SemiBold Condensed" pitchFamily="34" charset="0"/>
              </a:rPr>
              <a:t> "</a:t>
            </a:r>
            <a:r>
              <a:rPr lang="en-US" sz="2800" dirty="0" err="1" smtClean="0">
                <a:latin typeface="Bahnschrift SemiBold Condensed" pitchFamily="34" charset="0"/>
              </a:rPr>
              <a:t>Singa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dari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suku</a:t>
            </a:r>
            <a:r>
              <a:rPr lang="en-US" sz="2800" dirty="0" smtClean="0">
                <a:latin typeface="Bahnschrift SemiBold Condensed" pitchFamily="34" charset="0"/>
              </a:rPr>
              <a:t> Yehuda" (</a:t>
            </a:r>
            <a:r>
              <a:rPr lang="en-US" sz="2800" dirty="0" err="1" smtClean="0">
                <a:latin typeface="Bahnschrift SemiBold Condensed" pitchFamily="34" charset="0"/>
              </a:rPr>
              <a:t>Wahyu</a:t>
            </a:r>
            <a:r>
              <a:rPr lang="en-US" sz="2800" dirty="0" smtClean="0">
                <a:latin typeface="Bahnschrift SemiBold Condensed" pitchFamily="34" charset="0"/>
              </a:rPr>
              <a:t> 5: 5).</a:t>
            </a:r>
            <a:endParaRPr lang="en-US" sz="2800" dirty="0"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802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8" r="3924" b="29354"/>
          <a:stretch/>
        </p:blipFill>
        <p:spPr bwMode="auto">
          <a:xfrm>
            <a:off x="0" y="-1"/>
            <a:ext cx="9143999" cy="691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Gill Sans Ultra Bold Condensed" pitchFamily="34" charset="0"/>
              </a:rPr>
              <a:t>Kitab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Ibrani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menyatakah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bahwa</a:t>
            </a:r>
            <a:r>
              <a:rPr lang="en-US" sz="2800" dirty="0" smtClean="0">
                <a:latin typeface="Gill Sans Ultra Bold Condensed" pitchFamily="34" charset="0"/>
              </a:rPr>
              <a:t> Allah </a:t>
            </a:r>
            <a:r>
              <a:rPr lang="en-US" sz="2800" dirty="0" err="1" smtClean="0">
                <a:latin typeface="Gill Sans Ultra Bold Condensed" pitchFamily="34" charset="0"/>
              </a:rPr>
              <a:t>telah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memenuhi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janji-Nya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kepada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Daud</a:t>
            </a:r>
            <a:r>
              <a:rPr lang="en-US" sz="2800" dirty="0" smtClean="0">
                <a:latin typeface="Gill Sans Ultra Bold Condensed" pitchFamily="34" charset="0"/>
              </a:rPr>
              <a:t> di </a:t>
            </a:r>
            <a:r>
              <a:rPr lang="en-US" sz="2800" dirty="0" err="1" smtClean="0">
                <a:latin typeface="Gill Sans Ultra Bold Condensed" pitchFamily="34" charset="0"/>
              </a:rPr>
              <a:t>dalam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Yesus</a:t>
            </a:r>
            <a:r>
              <a:rPr lang="en-US" sz="2800" dirty="0" smtClean="0">
                <a:latin typeface="Gill Sans Ultra Bold Condensed" pitchFamily="34" charset="0"/>
              </a:rPr>
              <a:t> : </a:t>
            </a:r>
            <a:endParaRPr lang="en-US" sz="2800" dirty="0"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712" y="2132856"/>
            <a:ext cx="6696744" cy="3960440"/>
          </a:xfrm>
          <a:solidFill>
            <a:schemeClr val="bg1">
              <a:alpha val="59000"/>
            </a:schemeClr>
          </a:solidFill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Allah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memberi-Nya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"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nama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" yang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agung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[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Ibrani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1: 4].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002060"/>
                </a:solidFill>
                <a:latin typeface="Gill Sans Ultra Bold Condensed" pitchFamily="34" charset="0"/>
              </a:rPr>
              <a:t>Allah </a:t>
            </a:r>
            <a:r>
              <a:rPr lang="en-US" sz="28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mengangkat</a:t>
            </a:r>
            <a:r>
              <a:rPr lang="en-US" sz="28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Dia</a:t>
            </a:r>
            <a:r>
              <a:rPr lang="en-US" sz="28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sebagai</a:t>
            </a:r>
            <a:r>
              <a:rPr lang="en-US" sz="28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Anak</a:t>
            </a:r>
            <a:r>
              <a:rPr lang="en-US" sz="2800" dirty="0" smtClean="0">
                <a:solidFill>
                  <a:srgbClr val="002060"/>
                </a:solidFill>
                <a:latin typeface="Gill Sans Ultra Bold Condensed" pitchFamily="34" charset="0"/>
              </a:rPr>
              <a:t>- </a:t>
            </a:r>
            <a:r>
              <a:rPr lang="en-US" sz="28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Nya</a:t>
            </a:r>
            <a:r>
              <a:rPr lang="en-US" sz="28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sendiri</a:t>
            </a:r>
            <a:r>
              <a:rPr lang="en-US" sz="2800" dirty="0" smtClean="0">
                <a:solidFill>
                  <a:srgbClr val="002060"/>
                </a:solidFill>
                <a:latin typeface="Gill Sans Ultra Bold Condensed" pitchFamily="34" charset="0"/>
              </a:rPr>
              <a:t> [</a:t>
            </a:r>
            <a:r>
              <a:rPr lang="en-US" sz="28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Ibrani</a:t>
            </a:r>
            <a:r>
              <a:rPr lang="en-US" sz="2800" dirty="0" smtClean="0">
                <a:solidFill>
                  <a:srgbClr val="002060"/>
                </a:solidFill>
                <a:latin typeface="Gill Sans Ultra Bold Condensed" pitchFamily="34" charset="0"/>
              </a:rPr>
              <a:t> 1: 5].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Britannic Bold" pitchFamily="34" charset="0"/>
              </a:rPr>
              <a:t>Allah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Britannic Bold" pitchFamily="34" charset="0"/>
              </a:rPr>
              <a:t>menegakkan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Britannic Bold" pitchFamily="34" charset="0"/>
              </a:rPr>
              <a:t>takhta-Nya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Britannic Bold" pitchFamily="34" charset="0"/>
              </a:rPr>
              <a:t>selamanya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Britannic Bold" pitchFamily="34" charset="0"/>
              </a:rPr>
              <a:t> [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Britannic Bold" pitchFamily="34" charset="0"/>
              </a:rPr>
              <a:t>Ibrani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Britannic Bold" pitchFamily="34" charset="0"/>
              </a:rPr>
              <a:t> 1: 8-12].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7030A0"/>
                </a:solidFill>
                <a:latin typeface="Berlin Sans FB Demi" pitchFamily="34" charset="0"/>
              </a:rPr>
              <a:t>Allah </a:t>
            </a:r>
            <a:r>
              <a:rPr lang="en-US" sz="2800" dirty="0" err="1" smtClean="0">
                <a:solidFill>
                  <a:srgbClr val="7030A0"/>
                </a:solidFill>
                <a:latin typeface="Berlin Sans FB Demi" pitchFamily="34" charset="0"/>
              </a:rPr>
              <a:t>mendudukkan-Nya</a:t>
            </a:r>
            <a:r>
              <a:rPr lang="en-US" sz="2800" dirty="0" smtClean="0">
                <a:solidFill>
                  <a:srgbClr val="7030A0"/>
                </a:solidFill>
                <a:latin typeface="Berlin Sans FB Demi" pitchFamily="34" charset="0"/>
              </a:rPr>
              <a:t> di "</a:t>
            </a:r>
            <a:r>
              <a:rPr lang="en-US" sz="2800" dirty="0" err="1" smtClean="0">
                <a:solidFill>
                  <a:srgbClr val="7030A0"/>
                </a:solidFill>
                <a:latin typeface="Berlin Sans FB Demi" pitchFamily="34" charset="0"/>
              </a:rPr>
              <a:t>sebelah</a:t>
            </a:r>
            <a:r>
              <a:rPr lang="en-US" sz="2800" dirty="0" smtClean="0">
                <a:solidFill>
                  <a:srgbClr val="7030A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erlin Sans FB Demi" pitchFamily="34" charset="0"/>
              </a:rPr>
              <a:t>kanan-Nya</a:t>
            </a:r>
            <a:r>
              <a:rPr lang="en-US" sz="2800" dirty="0" smtClean="0">
                <a:solidFill>
                  <a:srgbClr val="7030A0"/>
                </a:solidFill>
                <a:latin typeface="Berlin Sans FB Demi" pitchFamily="34" charset="0"/>
              </a:rPr>
              <a:t>" [</a:t>
            </a:r>
            <a:r>
              <a:rPr lang="en-US" sz="2800" dirty="0" err="1" smtClean="0">
                <a:solidFill>
                  <a:srgbClr val="7030A0"/>
                </a:solidFill>
                <a:latin typeface="Berlin Sans FB Demi" pitchFamily="34" charset="0"/>
              </a:rPr>
              <a:t>Ibrani</a:t>
            </a:r>
            <a:r>
              <a:rPr lang="en-US" sz="2800" dirty="0" smtClean="0">
                <a:solidFill>
                  <a:srgbClr val="7030A0"/>
                </a:solidFill>
                <a:latin typeface="Berlin Sans FB Demi" pitchFamily="34" charset="0"/>
              </a:rPr>
              <a:t> 1: 13, 14].</a:t>
            </a:r>
            <a:endParaRPr lang="en-US" sz="2800" dirty="0">
              <a:solidFill>
                <a:srgbClr val="7030A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122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" r="20188"/>
          <a:stretch/>
        </p:blipFill>
        <p:spPr bwMode="auto">
          <a:xfrm>
            <a:off x="-8609" y="0"/>
            <a:ext cx="91526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1412776"/>
            <a:ext cx="4104456" cy="4525963"/>
          </a:xfrm>
          <a:solidFill>
            <a:schemeClr val="bg1">
              <a:alpha val="39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latin typeface="Eras Demi ITC" pitchFamily="34" charset="0"/>
              </a:rPr>
              <a:t>Kita </a:t>
            </a:r>
            <a:r>
              <a:rPr lang="en-US" sz="3600" dirty="0" err="1" smtClean="0">
                <a:latin typeface="Eras Demi ITC" pitchFamily="34" charset="0"/>
              </a:rPr>
              <a:t>aman</a:t>
            </a:r>
            <a:r>
              <a:rPr lang="en-US" sz="3600" dirty="0" smtClean="0">
                <a:latin typeface="Eras Demi ITC" pitchFamily="34" charset="0"/>
              </a:rPr>
              <a:t> </a:t>
            </a:r>
            <a:r>
              <a:rPr lang="en-US" sz="3600" dirty="0" err="1" smtClean="0">
                <a:latin typeface="Eras Demi ITC" pitchFamily="34" charset="0"/>
              </a:rPr>
              <a:t>bersama</a:t>
            </a:r>
            <a:r>
              <a:rPr lang="en-US" sz="3600" dirty="0" smtClean="0">
                <a:latin typeface="Eras Demi ITC" pitchFamily="34" charset="0"/>
              </a:rPr>
              <a:t> </a:t>
            </a:r>
            <a:r>
              <a:rPr lang="en-US" sz="3600" dirty="0" err="1" smtClean="0">
                <a:latin typeface="Eras Demi ITC" pitchFamily="34" charset="0"/>
              </a:rPr>
              <a:t>Yesus</a:t>
            </a:r>
            <a:r>
              <a:rPr lang="en-US" sz="3600" dirty="0" smtClean="0">
                <a:latin typeface="Eras Demi ITC" pitchFamily="34" charset="0"/>
              </a:rPr>
              <a:t> </a:t>
            </a:r>
            <a:r>
              <a:rPr lang="en-US" sz="3600" dirty="0" err="1" smtClean="0">
                <a:latin typeface="Eras Demi ITC" pitchFamily="34" charset="0"/>
              </a:rPr>
              <a:t>walau</a:t>
            </a:r>
            <a:r>
              <a:rPr lang="en-US" sz="3600" dirty="0" smtClean="0">
                <a:latin typeface="Eras Demi ITC" pitchFamily="34" charset="0"/>
              </a:rPr>
              <a:t> di </a:t>
            </a:r>
            <a:r>
              <a:rPr lang="en-US" sz="3600" dirty="0" err="1" smtClean="0">
                <a:latin typeface="Eras Demi ITC" pitchFamily="34" charset="0"/>
              </a:rPr>
              <a:t>tengah</a:t>
            </a:r>
            <a:r>
              <a:rPr lang="en-US" sz="3600" dirty="0" smtClean="0">
                <a:latin typeface="Eras Demi ITC" pitchFamily="34" charset="0"/>
              </a:rPr>
              <a:t> </a:t>
            </a:r>
            <a:r>
              <a:rPr lang="en-US" sz="3600" dirty="0" err="1" smtClean="0">
                <a:latin typeface="Eras Demi ITC" pitchFamily="34" charset="0"/>
              </a:rPr>
              <a:t>badai</a:t>
            </a:r>
            <a:r>
              <a:rPr lang="en-US" sz="3600" dirty="0" smtClean="0">
                <a:latin typeface="Eras Demi ITC" pitchFamily="34" charset="0"/>
              </a:rPr>
              <a:t> </a:t>
            </a:r>
            <a:r>
              <a:rPr lang="en-US" sz="3600" dirty="0" err="1" smtClean="0">
                <a:latin typeface="Eras Demi ITC" pitchFamily="34" charset="0"/>
              </a:rPr>
              <a:t>pencobaan</a:t>
            </a:r>
            <a:r>
              <a:rPr lang="en-US" sz="3600" dirty="0" smtClean="0">
                <a:latin typeface="Eras Demi ITC" pitchFamily="34" charset="0"/>
              </a:rPr>
              <a:t> yang </a:t>
            </a:r>
            <a:r>
              <a:rPr lang="en-US" sz="3600" dirty="0" err="1" smtClean="0">
                <a:latin typeface="Eras Demi ITC" pitchFamily="34" charset="0"/>
              </a:rPr>
              <a:t>melanda</a:t>
            </a:r>
            <a:r>
              <a:rPr lang="en-US" sz="3600" dirty="0" smtClean="0">
                <a:latin typeface="Eras Demi ITC" pitchFamily="34" charset="0"/>
              </a:rPr>
              <a:t> </a:t>
            </a:r>
            <a:r>
              <a:rPr lang="en-US" sz="3600" dirty="0" err="1" smtClean="0"/>
              <a:t>sebab</a:t>
            </a:r>
            <a:r>
              <a:rPr lang="en-US" sz="3600" dirty="0" smtClean="0"/>
              <a:t> </a:t>
            </a:r>
            <a:r>
              <a:rPr lang="en-US" sz="3600" dirty="0" smtClean="0">
                <a:latin typeface="GROBOLD" pitchFamily="2" charset="0"/>
              </a:rPr>
              <a:t>YESUS </a:t>
            </a:r>
            <a:r>
              <a:rPr lang="en-US" sz="3600" dirty="0" err="1" smtClean="0">
                <a:latin typeface="GROBOLD" pitchFamily="2" charset="0"/>
              </a:rPr>
              <a:t>adalah</a:t>
            </a:r>
            <a:r>
              <a:rPr lang="en-US" sz="3600" dirty="0" smtClean="0">
                <a:latin typeface="GROBOLD" pitchFamily="2" charset="0"/>
              </a:rPr>
              <a:t> </a:t>
            </a:r>
            <a:r>
              <a:rPr lang="en-US" sz="3600" dirty="0" err="1" smtClean="0">
                <a:latin typeface="GROBOLD" pitchFamily="2" charset="0"/>
              </a:rPr>
              <a:t>penguasa</a:t>
            </a:r>
            <a:r>
              <a:rPr lang="en-US" sz="3600" dirty="0" smtClean="0">
                <a:latin typeface="GROBOLD" pitchFamily="2" charset="0"/>
              </a:rPr>
              <a:t> </a:t>
            </a:r>
            <a:r>
              <a:rPr lang="en-US" sz="3600" dirty="0" err="1" smtClean="0">
                <a:latin typeface="GROBOLD" pitchFamily="2" charset="0"/>
              </a:rPr>
              <a:t>alam</a:t>
            </a:r>
            <a:r>
              <a:rPr lang="en-US" sz="3600" dirty="0" smtClean="0">
                <a:latin typeface="GROBOLD" pitchFamily="2" charset="0"/>
              </a:rPr>
              <a:t> </a:t>
            </a:r>
            <a:r>
              <a:rPr lang="en-US" sz="3600" dirty="0" err="1" smtClean="0">
                <a:latin typeface="GROBOLD" pitchFamily="2" charset="0"/>
              </a:rPr>
              <a:t>semesta</a:t>
            </a:r>
            <a:r>
              <a:rPr lang="en-US" sz="3600" dirty="0" smtClean="0">
                <a:latin typeface="GROBOLD" pitchFamily="2" charset="0"/>
              </a:rPr>
              <a:t>.</a:t>
            </a:r>
            <a:endParaRPr lang="en-US" sz="3600" dirty="0">
              <a:latin typeface="GRO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089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6336704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>
                <a:solidFill>
                  <a:srgbClr val="FFFF00"/>
                </a:solidFill>
                <a:latin typeface="Impact" pitchFamily="34" charset="0"/>
              </a:rPr>
              <a:t>YESUS ADALAH PERANTARA KITA</a:t>
            </a:r>
            <a:r>
              <a:rPr lang="fi-FI" sz="3200" dirty="0" smtClean="0">
                <a:solidFill>
                  <a:srgbClr val="FFFF00"/>
                </a:solidFill>
              </a:rPr>
              <a:t/>
            </a:r>
            <a:br>
              <a:rPr lang="fi-FI" sz="3200" dirty="0" smtClean="0">
                <a:solidFill>
                  <a:srgbClr val="FFFF00"/>
                </a:solidFill>
              </a:rPr>
            </a:br>
            <a:r>
              <a:rPr lang="fi-FI" sz="2800" dirty="0" smtClean="0">
                <a:solidFill>
                  <a:schemeClr val="bg1"/>
                </a:solidFill>
                <a:latin typeface="Bernard MT Condensed" pitchFamily="18" charset="0"/>
              </a:rPr>
              <a:t>Senin, 03 Januari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05" y="1556792"/>
            <a:ext cx="9036496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err="1" smtClean="0">
                <a:latin typeface="Eras Bold ITC" pitchFamily="34" charset="0"/>
              </a:rPr>
              <a:t>Janji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apakah</a:t>
            </a:r>
            <a:r>
              <a:rPr lang="en-US" sz="2400" dirty="0" smtClean="0">
                <a:latin typeface="Eras Bold ITC" pitchFamily="34" charset="0"/>
              </a:rPr>
              <a:t> yang </a:t>
            </a:r>
            <a:r>
              <a:rPr lang="en-US" sz="2400" dirty="0" err="1" smtClean="0">
                <a:latin typeface="Eras Bold ITC" pitchFamily="34" charset="0"/>
              </a:rPr>
              <a:t>diberikan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kepada</a:t>
            </a:r>
            <a:r>
              <a:rPr lang="en-US" sz="2400" dirty="0" smtClean="0">
                <a:latin typeface="Eras Bold ITC" pitchFamily="34" charset="0"/>
              </a:rPr>
              <a:t> Israel yang </a:t>
            </a:r>
            <a:r>
              <a:rPr lang="en-US" sz="2400" dirty="0" err="1" smtClean="0">
                <a:latin typeface="Eras Bold ITC" pitchFamily="34" charset="0"/>
              </a:rPr>
              <a:t>akan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dipenuhi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melalui</a:t>
            </a:r>
            <a:r>
              <a:rPr lang="en-US" sz="2400" dirty="0" smtClean="0">
                <a:latin typeface="Eras Bold ITC" pitchFamily="34" charset="0"/>
              </a:rPr>
              <a:t> raja </a:t>
            </a:r>
            <a:r>
              <a:rPr lang="en-US" sz="2400" dirty="0" err="1" smtClean="0">
                <a:latin typeface="Eras Bold ITC" pitchFamily="34" charset="0"/>
              </a:rPr>
              <a:t>keturunan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Daud</a:t>
            </a:r>
            <a:r>
              <a:rPr lang="en-US" sz="2400" dirty="0" smtClean="0">
                <a:latin typeface="Eras Bold ITC" pitchFamily="34" charset="0"/>
              </a:rPr>
              <a:t> yang </a:t>
            </a:r>
            <a:r>
              <a:rPr lang="en-US" sz="2400" dirty="0" err="1" smtClean="0">
                <a:latin typeface="Eras Bold ITC" pitchFamily="34" charset="0"/>
              </a:rPr>
              <a:t>dijanjikan</a:t>
            </a:r>
            <a:r>
              <a:rPr lang="en-US" sz="2400" dirty="0" smtClean="0">
                <a:latin typeface="Eras Bold ITC" pitchFamily="34" charset="0"/>
              </a:rPr>
              <a:t>?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Israel </a:t>
            </a:r>
            <a:r>
              <a:rPr lang="en-US" sz="2400" dirty="0" err="1" smtClean="0"/>
              <a:t>akan</a:t>
            </a:r>
            <a:r>
              <a:rPr lang="en-US" sz="2400" dirty="0" smtClean="0"/>
              <a:t> </a:t>
            </a:r>
            <a:r>
              <a:rPr lang="en-US" sz="2400" dirty="0" err="1" smtClean="0"/>
              <a:t>disebut</a:t>
            </a:r>
            <a:r>
              <a:rPr lang="en-US" sz="2400" dirty="0" smtClean="0"/>
              <a:t>  </a:t>
            </a:r>
            <a:r>
              <a:rPr lang="en-US" sz="2400" dirty="0" err="1" smtClean="0">
                <a:solidFill>
                  <a:srgbClr val="C00000"/>
                </a:solidFill>
                <a:latin typeface="GROBOLD" pitchFamily="2" charset="0"/>
              </a:rPr>
              <a:t>anak</a:t>
            </a:r>
            <a:r>
              <a:rPr lang="en-US" sz="2400" dirty="0" smtClean="0">
                <a:solidFill>
                  <a:srgbClr val="C00000"/>
                </a:solidFill>
                <a:latin typeface="GROBOLD" pitchFamily="2" charset="0"/>
              </a:rPr>
              <a:t> Allah </a:t>
            </a:r>
            <a:r>
              <a:rPr lang="en-US" sz="2400" dirty="0" smtClean="0"/>
              <a:t>[</a:t>
            </a:r>
            <a:r>
              <a:rPr lang="en-US" sz="2400" dirty="0" err="1" smtClean="0"/>
              <a:t>Ulangan</a:t>
            </a:r>
            <a:r>
              <a:rPr lang="en-US" sz="2400" dirty="0" smtClean="0"/>
              <a:t> 4:22-23].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Allah </a:t>
            </a:r>
            <a:r>
              <a:rPr lang="en-US" sz="2400" dirty="0" err="1" smtClean="0"/>
              <a:t>akan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memberi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mereka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tempat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smtClean="0"/>
              <a:t>di </a:t>
            </a:r>
            <a:r>
              <a:rPr lang="en-US" sz="2400" dirty="0" err="1" smtClean="0"/>
              <a:t>mana</a:t>
            </a:r>
            <a:r>
              <a:rPr lang="en-US" sz="2400" dirty="0" smtClean="0"/>
              <a:t> </a:t>
            </a:r>
            <a:r>
              <a:rPr lang="en-US" sz="2400" dirty="0" err="1" smtClean="0"/>
              <a:t>mereka</a:t>
            </a:r>
            <a:r>
              <a:rPr lang="en-US" sz="2400" dirty="0" smtClean="0"/>
              <a:t> </a:t>
            </a:r>
            <a:r>
              <a:rPr lang="en-US" sz="2400" dirty="0" err="1" smtClean="0"/>
              <a:t>akan</a:t>
            </a:r>
            <a:r>
              <a:rPr lang="en-US" sz="2400" dirty="0" smtClean="0"/>
              <a:t> </a:t>
            </a:r>
            <a:r>
              <a:rPr lang="en-US" sz="2400" dirty="0" err="1" smtClean="0"/>
              <a:t>beristirahat</a:t>
            </a:r>
            <a:r>
              <a:rPr lang="en-US" sz="2400" dirty="0" smtClean="0"/>
              <a:t> </a:t>
            </a:r>
            <a:r>
              <a:rPr lang="en-US" sz="2400" dirty="0" err="1" smtClean="0"/>
              <a:t>dari</a:t>
            </a:r>
            <a:r>
              <a:rPr lang="en-US" sz="2400" dirty="0" smtClean="0"/>
              <a:t> </a:t>
            </a:r>
            <a:r>
              <a:rPr lang="en-US" sz="2400" dirty="0" err="1" smtClean="0"/>
              <a:t>musuh</a:t>
            </a:r>
            <a:r>
              <a:rPr lang="en-US" sz="2400" dirty="0" smtClean="0"/>
              <a:t> </a:t>
            </a:r>
            <a:r>
              <a:rPr lang="en-US" sz="2400" dirty="0" err="1" smtClean="0"/>
              <a:t>mereka</a:t>
            </a:r>
            <a:r>
              <a:rPr lang="en-US" sz="2400" dirty="0" smtClean="0"/>
              <a:t> [</a:t>
            </a:r>
            <a:r>
              <a:rPr lang="en-US" sz="2400" dirty="0" err="1" smtClean="0"/>
              <a:t>Ulangan</a:t>
            </a:r>
            <a:r>
              <a:rPr lang="en-US" sz="2400" dirty="0" smtClean="0"/>
              <a:t> 12:8-10].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Allah </a:t>
            </a:r>
            <a:r>
              <a:rPr lang="en-US" sz="2400" dirty="0" err="1" smtClean="0"/>
              <a:t>juga</a:t>
            </a:r>
            <a:r>
              <a:rPr lang="en-US" sz="2400" dirty="0" smtClean="0"/>
              <a:t> </a:t>
            </a:r>
            <a:r>
              <a:rPr lang="en-US" sz="2400" dirty="0" err="1" smtClean="0"/>
              <a:t>akan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Impact" pitchFamily="34" charset="0"/>
              </a:rPr>
              <a:t>memilih</a:t>
            </a:r>
            <a:r>
              <a:rPr lang="en-US" sz="2400" dirty="0" smtClean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Impact" pitchFamily="34" charset="0"/>
              </a:rPr>
              <a:t>tempat</a:t>
            </a:r>
            <a:r>
              <a:rPr lang="en-US" sz="2400" dirty="0" smtClean="0">
                <a:solidFill>
                  <a:srgbClr val="C00000"/>
                </a:solidFill>
                <a:latin typeface="Impact" pitchFamily="34" charset="0"/>
              </a:rPr>
              <a:t> </a:t>
            </a:r>
            <a:r>
              <a:rPr lang="en-US" sz="2400" dirty="0" smtClean="0"/>
              <a:t>di </a:t>
            </a:r>
            <a:r>
              <a:rPr lang="en-US" sz="2400" dirty="0" err="1" smtClean="0"/>
              <a:t>antara</a:t>
            </a:r>
            <a:r>
              <a:rPr lang="en-US" sz="2400" dirty="0" smtClean="0"/>
              <a:t> </a:t>
            </a:r>
            <a:r>
              <a:rPr lang="en-US" sz="2400" dirty="0" err="1" smtClean="0"/>
              <a:t>mereka</a:t>
            </a:r>
            <a:r>
              <a:rPr lang="en-US" sz="2400" dirty="0" smtClean="0"/>
              <a:t> di </a:t>
            </a:r>
            <a:r>
              <a:rPr lang="en-US" sz="2400" dirty="0" err="1" smtClean="0"/>
              <a:t>mana</a:t>
            </a:r>
            <a:r>
              <a:rPr lang="en-US" sz="2400" dirty="0" smtClean="0"/>
              <a:t> </a:t>
            </a:r>
            <a:r>
              <a:rPr lang="en-US" sz="2400" dirty="0" err="1" smtClean="0"/>
              <a:t>nama-Nya</a:t>
            </a:r>
            <a:r>
              <a:rPr lang="en-US" sz="2400" dirty="0" smtClean="0"/>
              <a:t> </a:t>
            </a:r>
            <a:r>
              <a:rPr lang="en-US" sz="2400" dirty="0" err="1" smtClean="0"/>
              <a:t>akan</a:t>
            </a:r>
            <a:r>
              <a:rPr lang="en-US" sz="2400" dirty="0" smtClean="0"/>
              <a:t> </a:t>
            </a:r>
            <a:r>
              <a:rPr lang="en-US" sz="2400" dirty="0" err="1" smtClean="0"/>
              <a:t>tinggal</a:t>
            </a:r>
            <a:r>
              <a:rPr lang="en-US" sz="2400" dirty="0" smtClean="0"/>
              <a:t> [2 Samuel 7:9-11].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/>
              <a:t>Janji-janji</a:t>
            </a:r>
            <a:r>
              <a:rPr lang="en-US" sz="2400" dirty="0" smtClean="0"/>
              <a:t> </a:t>
            </a:r>
            <a:r>
              <a:rPr lang="en-US" sz="2400" dirty="0" err="1" smtClean="0"/>
              <a:t>untuk</a:t>
            </a:r>
            <a:r>
              <a:rPr lang="en-US" sz="2400" dirty="0" smtClean="0"/>
              <a:t> Israel </a:t>
            </a:r>
            <a:r>
              <a:rPr lang="en-US" sz="2400" dirty="0" err="1" smtClean="0"/>
              <a:t>ini</a:t>
            </a:r>
            <a:r>
              <a:rPr lang="en-US" sz="2400" dirty="0" smtClean="0"/>
              <a:t> </a:t>
            </a:r>
            <a:r>
              <a:rPr lang="en-US" sz="2400" dirty="0" err="1" smtClean="0"/>
              <a:t>ditransfer</a:t>
            </a:r>
            <a:r>
              <a:rPr lang="en-US" sz="2400" dirty="0" smtClean="0"/>
              <a:t> </a:t>
            </a:r>
            <a:r>
              <a:rPr lang="en-US" sz="2400" dirty="0" err="1" smtClean="0"/>
              <a:t>kepada</a:t>
            </a:r>
            <a:r>
              <a:rPr lang="en-US" sz="2400" dirty="0" smtClean="0"/>
              <a:t> raja </a:t>
            </a:r>
            <a:r>
              <a:rPr lang="en-US" sz="2400" dirty="0" err="1" smtClean="0"/>
              <a:t>keturunan</a:t>
            </a:r>
            <a:r>
              <a:rPr lang="en-US" sz="2400" dirty="0" smtClean="0"/>
              <a:t> </a:t>
            </a:r>
            <a:r>
              <a:rPr lang="en-US" sz="2400" dirty="0" err="1" smtClean="0"/>
              <a:t>Daud</a:t>
            </a:r>
            <a:r>
              <a:rPr lang="en-US" sz="2400" dirty="0" smtClean="0"/>
              <a:t> yang </a:t>
            </a:r>
            <a:r>
              <a:rPr lang="en-US" sz="2400" dirty="0" err="1" smtClean="0"/>
              <a:t>dijanjikan</a:t>
            </a:r>
            <a:r>
              <a:rPr lang="en-US" sz="2400" dirty="0" smtClean="0"/>
              <a:t>. </a:t>
            </a:r>
            <a:r>
              <a:rPr lang="en-US" sz="2400" dirty="0" err="1" smtClean="0"/>
              <a:t>Dia</a:t>
            </a:r>
            <a:r>
              <a:rPr lang="en-US" sz="2400" dirty="0" smtClean="0"/>
              <a:t> </a:t>
            </a:r>
            <a:r>
              <a:rPr lang="en-US" sz="2400" dirty="0" err="1" smtClean="0"/>
              <a:t>akan</a:t>
            </a:r>
            <a:r>
              <a:rPr lang="en-US" sz="2400" dirty="0" smtClean="0"/>
              <a:t> </a:t>
            </a:r>
            <a:r>
              <a:rPr lang="en-US" sz="2400" dirty="0" err="1" smtClean="0"/>
              <a:t>diangkat</a:t>
            </a:r>
            <a:r>
              <a:rPr lang="en-US" sz="2400" dirty="0" smtClean="0"/>
              <a:t> </a:t>
            </a:r>
            <a:r>
              <a:rPr lang="en-US" sz="2400" dirty="0" err="1" smtClean="0"/>
              <a:t>sebagai</a:t>
            </a:r>
            <a:r>
              <a:rPr lang="en-US" sz="2400" dirty="0" smtClean="0"/>
              <a:t> </a:t>
            </a:r>
            <a:r>
              <a:rPr lang="en-US" sz="2400" dirty="0" err="1" smtClean="0"/>
              <a:t>anak</a:t>
            </a:r>
            <a:r>
              <a:rPr lang="en-US" sz="2400" dirty="0" smtClean="0"/>
              <a:t> Allah, 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Allah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akan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memberinya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ketenangan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dari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musuh-musuhnya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dan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dia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akan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membangun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sebuah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tempat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kudus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untuk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Allah di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Sion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di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mana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nama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Allah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akan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tinggal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smtClean="0"/>
              <a:t>[2 Samuel 7:12-14, </a:t>
            </a:r>
            <a:r>
              <a:rPr lang="en-US" sz="2400" dirty="0" err="1" smtClean="0"/>
              <a:t>Mazmur</a:t>
            </a:r>
            <a:r>
              <a:rPr lang="en-US" sz="2400" dirty="0" smtClean="0"/>
              <a:t> 132:1-5, 11-14].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63235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1796</Words>
  <Application>Microsoft Office PowerPoint</Application>
  <PresentationFormat>On-screen Show (4:3)</PresentationFormat>
  <Paragraphs>91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PEKABARAN KITAB IBRANI</vt:lpstr>
      <vt:lpstr>IBRANI 8:1</vt:lpstr>
      <vt:lpstr>PowerPoint Presentation</vt:lpstr>
      <vt:lpstr>YESUS ADALAH RAJA KITA Minggu, 02 Januari 2022</vt:lpstr>
      <vt:lpstr>2 pasal pertama kitab Ibrani berfokus pada Pengukuhan Yesus sebagai Raja. Ibrani 1:5-14 memperkenalkan 3 bagian upacara penobatan Sang Anak, yaitu:</vt:lpstr>
      <vt:lpstr>Perjanjian Baru memperkenalkan beberapa hal yang penting yaitu bahwa di dalam Yesus, Allah memenuhi janji-Nya kepada Daud  [2 Samuel 7:8-16 dan Lukas 1:30-33], yaitu:</vt:lpstr>
      <vt:lpstr>Kitab Ibrani menyatakah bahwa Allah telah memenuhi janji-Nya kepada Daud di dalam Yesus : </vt:lpstr>
      <vt:lpstr>PowerPoint Presentation</vt:lpstr>
      <vt:lpstr>YESUS ADALAH PERANTARA KITA Senin, 03 Januari 2022</vt:lpstr>
      <vt:lpstr>PowerPoint Presentation</vt:lpstr>
      <vt:lpstr>PowerPoint Presentation</vt:lpstr>
      <vt:lpstr>YESUS ADALAH PEMENANG KITA Selasa, 04 Januari 2022</vt:lpstr>
      <vt:lpstr>PowerPoint Presentation</vt:lpstr>
      <vt:lpstr>PowerPoint Presentation</vt:lpstr>
      <vt:lpstr>Efesus 6:11</vt:lpstr>
      <vt:lpstr>YESUS ADALAH IMAM BESAR KITA Rabu, 05 Januari 2022</vt:lpstr>
      <vt:lpstr>Apakah FUNGSI seorang imam? Imamat 1:1-9, 10:8-11, Bilangan 6:22-26, Maleakhi 2:7, Ibrani 5:1-4.</vt:lpstr>
      <vt:lpstr>PowerPoint Presentation</vt:lpstr>
      <vt:lpstr>Apakah tanggungjawab tersebut?</vt:lpstr>
      <vt:lpstr>1 Petrus 2:9</vt:lpstr>
      <vt:lpstr>YESUS MENGANTARAI PERJANJIAN YANG LEBIH BAIK Kamis, 06 Januari 2022</vt:lpstr>
      <vt:lpstr>Ibrani 8:8-12 menjelaskan tentang janji Allah di dalam perjanjian baru, yaitu:</vt:lpstr>
      <vt:lpstr>PowerPoint Presentation</vt:lpstr>
      <vt:lpstr>Ellen G. White, Alfa dan Omega, jld. 5, hlm. 165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PEKABARAN KITAB IBRANI</dc:title>
  <dc:creator>HP</dc:creator>
  <cp:lastModifiedBy>HP</cp:lastModifiedBy>
  <cp:revision>27</cp:revision>
  <dcterms:created xsi:type="dcterms:W3CDTF">2022-01-05T02:58:13Z</dcterms:created>
  <dcterms:modified xsi:type="dcterms:W3CDTF">2022-01-06T23:41:11Z</dcterms:modified>
</cp:coreProperties>
</file>