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3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0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86475" cy="6858000"/>
          </a:xfrm>
          <a:custGeom>
            <a:avLst/>
            <a:gdLst>
              <a:gd name="connsiteX0" fmla="*/ 0 w 8115300"/>
              <a:gd name="connsiteY0" fmla="*/ 0 h 6858000"/>
              <a:gd name="connsiteX1" fmla="*/ 4267200 w 8115300"/>
              <a:gd name="connsiteY1" fmla="*/ 0 h 6858000"/>
              <a:gd name="connsiteX2" fmla="*/ 8115300 w 8115300"/>
              <a:gd name="connsiteY2" fmla="*/ 6858000 h 6858000"/>
              <a:gd name="connsiteX3" fmla="*/ 0 w 8115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5300" h="6858000">
                <a:moveTo>
                  <a:pt x="0" y="0"/>
                </a:moveTo>
                <a:lnTo>
                  <a:pt x="4267200" y="0"/>
                </a:lnTo>
                <a:lnTo>
                  <a:pt x="8115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4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2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0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0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4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A46E1-7225-4371-9566-365A1465A98A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08152-FB32-4823-B4E0-1562C3BA6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1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/>
          <a:stretch/>
        </p:blipFill>
        <p:spPr>
          <a:xfrm>
            <a:off x="0" y="0"/>
            <a:ext cx="6732240" cy="6858000"/>
          </a:xfrm>
        </p:spPr>
      </p:pic>
      <p:sp>
        <p:nvSpPr>
          <p:cNvPr id="2" name="Isosceles Triangle 1">
            <a:extLst>
              <a:ext uri="{FF2B5EF4-FFF2-40B4-BE49-F238E27FC236}">
                <a16:creationId xmlns="" xmlns:a16="http://schemas.microsoft.com/office/drawing/2014/main" id="{21D91A52-C0AB-4A48-89C0-9F90AB5429E8}"/>
              </a:ext>
            </a:extLst>
          </p:cNvPr>
          <p:cNvSpPr/>
          <p:nvPr/>
        </p:nvSpPr>
        <p:spPr>
          <a:xfrm rot="10800000">
            <a:off x="3523928" y="-2"/>
            <a:ext cx="3064296" cy="3140969"/>
          </a:xfrm>
          <a:prstGeom prst="triangle">
            <a:avLst>
              <a:gd name="adj" fmla="val 51642"/>
            </a:avLst>
          </a:prstGeom>
          <a:solidFill>
            <a:srgbClr val="341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="" xmlns:a16="http://schemas.microsoft.com/office/drawing/2014/main" id="{A8C0D836-59D4-45A6-8B79-96F1C84B120F}"/>
              </a:ext>
            </a:extLst>
          </p:cNvPr>
          <p:cNvSpPr/>
          <p:nvPr/>
        </p:nvSpPr>
        <p:spPr>
          <a:xfrm>
            <a:off x="3131840" y="3140968"/>
            <a:ext cx="3744416" cy="3744416"/>
          </a:xfrm>
          <a:prstGeom prst="triangle">
            <a:avLst/>
          </a:prstGeom>
          <a:solidFill>
            <a:schemeClr val="bg2">
              <a:lumMod val="2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80112" y="5157192"/>
            <a:ext cx="3200400" cy="876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err="1" smtClean="0">
                <a:latin typeface="Arial Narrow" pitchFamily="34" charset="0"/>
              </a:rPr>
              <a:t>Sekolah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b="1" dirty="0" err="1" smtClean="0">
                <a:latin typeface="Arial Narrow" pitchFamily="34" charset="0"/>
              </a:rPr>
              <a:t>Sabat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b="1" dirty="0" err="1" smtClean="0">
                <a:latin typeface="Arial Narrow" pitchFamily="34" charset="0"/>
              </a:rPr>
              <a:t>Pelajaran</a:t>
            </a:r>
            <a:r>
              <a:rPr lang="en-US" sz="1600" b="1" dirty="0" smtClean="0">
                <a:latin typeface="Arial Narrow" pitchFamily="34" charset="0"/>
              </a:rPr>
              <a:t> ke-1, </a:t>
            </a:r>
          </a:p>
          <a:p>
            <a:pPr marL="0" indent="0" algn="ctr">
              <a:buNone/>
            </a:pPr>
            <a:r>
              <a:rPr lang="en-US" sz="1600" b="1" dirty="0" err="1" smtClean="0">
                <a:latin typeface="Arial Narrow" pitchFamily="34" charset="0"/>
              </a:rPr>
              <a:t>Triwulan</a:t>
            </a:r>
            <a:r>
              <a:rPr lang="en-US" sz="1600" b="1" dirty="0" smtClean="0">
                <a:latin typeface="Arial Narrow" pitchFamily="34" charset="0"/>
              </a:rPr>
              <a:t> I, </a:t>
            </a:r>
            <a:r>
              <a:rPr lang="en-US" sz="1600" b="1" dirty="0" err="1" smtClean="0">
                <a:latin typeface="Arial Narrow" pitchFamily="34" charset="0"/>
              </a:rPr>
              <a:t>Tahun</a:t>
            </a:r>
            <a:r>
              <a:rPr lang="en-US" sz="1600" b="1" dirty="0" smtClean="0">
                <a:latin typeface="Arial Narrow" pitchFamily="34" charset="0"/>
              </a:rPr>
              <a:t> 2022</a:t>
            </a:r>
            <a:endParaRPr lang="en-US" sz="1600" b="1" dirty="0"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088" y="1840756"/>
            <a:ext cx="368081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i="1" cap="all" spc="0" dirty="0" err="1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Surat</a:t>
            </a:r>
            <a:r>
              <a:rPr lang="en-US" sz="3600" b="1" i="1" cap="all" spc="0" dirty="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3600" b="1" i="1" cap="all" spc="0" dirty="0" err="1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Untuk</a:t>
            </a:r>
            <a:endParaRPr lang="en-US" sz="3600" b="1" i="1" cap="all" spc="0" dirty="0" smtClean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Orang </a:t>
            </a:r>
            <a:r>
              <a:rPr lang="en-US" sz="3600" b="1" cap="all" dirty="0" err="1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IbrANI</a:t>
            </a:r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 Rounded MT Bold" pitchFamily="34" charset="0"/>
            </a:endParaRPr>
          </a:p>
          <a:p>
            <a:pPr algn="ctr"/>
            <a:r>
              <a:rPr lang="en-US" sz="3600" b="1" cap="all" spc="0" dirty="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cap="all" spc="0" dirty="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UNTUK KITA</a:t>
            </a:r>
            <a:endParaRPr lang="en-US" sz="3600" b="1" cap="all" spc="0" dirty="0">
              <a:ln w="0"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980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PERJUANGAN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Senin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27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Desember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2021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64" y="1772816"/>
            <a:ext cx="8229600" cy="482453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>
                <a:latin typeface="Berlin Sans FB Demi" pitchFamily="34" charset="0"/>
              </a:rPr>
              <a:t>Apakah</a:t>
            </a:r>
            <a:r>
              <a:rPr lang="en-US" dirty="0" smtClean="0">
                <a:latin typeface="Berlin Sans FB Demi" pitchFamily="34" charset="0"/>
              </a:rPr>
              <a:t> yang </a:t>
            </a:r>
            <a:r>
              <a:rPr lang="en-US" dirty="0" err="1" smtClean="0">
                <a:latin typeface="Berlin Sans FB Demi" pitchFamily="34" charset="0"/>
              </a:rPr>
              <a:t>menjadi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pengalaman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para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pendengar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atau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pembaca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kitab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Ibrani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saat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mereka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menjadi</a:t>
            </a:r>
            <a:r>
              <a:rPr lang="en-US" dirty="0" smtClean="0">
                <a:latin typeface="Berlin Sans FB Demi" pitchFamily="34" charset="0"/>
              </a:rPr>
              <a:t> orang Kristen? </a:t>
            </a:r>
            <a:r>
              <a:rPr lang="en-US" dirty="0" err="1" smtClean="0">
                <a:latin typeface="Berlin Sans FB Demi" pitchFamily="34" charset="0"/>
              </a:rPr>
              <a:t>Ibrani</a:t>
            </a:r>
            <a:r>
              <a:rPr lang="en-US" dirty="0" smtClean="0">
                <a:latin typeface="Berlin Sans FB Demi" pitchFamily="34" charset="0"/>
              </a:rPr>
              <a:t> 10:32-34, 13:3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menderita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secara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verbal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maupun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fisik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tengah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orang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banyak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digerakkan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oleh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pihak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musuh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Eras Bold ITC" pitchFamily="34" charset="0"/>
              </a:rPr>
              <a:t>Harta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benda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mereka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dirampas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begitu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saja</a:t>
            </a:r>
            <a:r>
              <a:rPr lang="en-US" dirty="0" smtClean="0">
                <a:latin typeface="Eras Bold ITC" pitchFamily="34" charset="0"/>
              </a:rPr>
              <a:t>, </a:t>
            </a:r>
            <a:r>
              <a:rPr lang="en-US" dirty="0" err="1" smtClean="0">
                <a:latin typeface="Eras Bold ITC" pitchFamily="34" charset="0"/>
              </a:rPr>
              <a:t>namun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mereka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menerimanya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dengan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sukacita</a:t>
            </a:r>
            <a:r>
              <a:rPr lang="en-US" dirty="0" smtClean="0">
                <a:latin typeface="Eras Bold ITC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Para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pembesar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menggunakan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kuasa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mereka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memenjarakan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orang Kristen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dengan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sewenang-wenang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sangat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mungkin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juga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melakukan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pemukulan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oolvetica R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1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Bagaimana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pengalaman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Musa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pembaca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surat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Petrus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menolong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memahami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mengapa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 orang Kristen </a:t>
            </a:r>
            <a:r>
              <a:rPr lang="en-US" sz="2400" dirty="0" err="1" smtClean="0">
                <a:solidFill>
                  <a:srgbClr val="FFFF00"/>
                </a:solidFill>
                <a:latin typeface="Eras Demi ITC" pitchFamily="34" charset="0"/>
              </a:rPr>
              <a:t>dianiaya</a:t>
            </a:r>
            <a:r>
              <a:rPr lang="en-US" sz="2400" dirty="0" smtClean="0">
                <a:solidFill>
                  <a:srgbClr val="FFFF00"/>
                </a:solidFill>
                <a:latin typeface="Eras Demi ITC" pitchFamily="34" charset="0"/>
              </a:rPr>
              <a:t>?</a:t>
            </a:r>
            <a:endParaRPr lang="en-US" sz="2400" dirty="0">
              <a:solidFill>
                <a:srgbClr val="FFFF00"/>
              </a:solidFill>
              <a:latin typeface="Eras Demi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112568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Ibrani</a:t>
            </a:r>
            <a:r>
              <a:rPr lang="en-US" sz="2200" dirty="0" smtClean="0">
                <a:latin typeface="Bahnschrift SemiBold Condensed" pitchFamily="34" charset="0"/>
              </a:rPr>
              <a:t> 11:24-26 "</a:t>
            </a:r>
            <a:r>
              <a:rPr lang="en-US" sz="2200" dirty="0" err="1" smtClean="0">
                <a:latin typeface="Bahnschrift SemiBold Condensed" pitchFamily="34" charset="0"/>
              </a:rPr>
              <a:t>Karena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iman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maka</a:t>
            </a:r>
            <a:r>
              <a:rPr lang="en-US" sz="2200" dirty="0" smtClean="0">
                <a:latin typeface="Bahnschrift SemiBold Condensed" pitchFamily="34" charset="0"/>
              </a:rPr>
              <a:t> Musa, </a:t>
            </a:r>
            <a:r>
              <a:rPr lang="en-US" sz="2200" dirty="0" err="1" smtClean="0">
                <a:latin typeface="Bahnschrift SemiBold Condensed" pitchFamily="34" charset="0"/>
              </a:rPr>
              <a:t>setelah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dewasa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menolak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disebut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anak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puteri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Firaun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karena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lebih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suka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menderita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sengsara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dengan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umat</a:t>
            </a:r>
            <a:r>
              <a:rPr lang="en-US" sz="2200" dirty="0" smtClean="0">
                <a:latin typeface="Bahnschrift SemiBold Condensed" pitchFamily="34" charset="0"/>
              </a:rPr>
              <a:t> Allah </a:t>
            </a:r>
            <a:r>
              <a:rPr lang="en-US" sz="2200" dirty="0" err="1" smtClean="0">
                <a:latin typeface="Bahnschrift SemiBold Condensed" pitchFamily="34" charset="0"/>
              </a:rPr>
              <a:t>dari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untuk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sementara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menikmati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kesenangan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dosa</a:t>
            </a:r>
            <a:r>
              <a:rPr lang="en-US" sz="2200" dirty="0" smtClean="0">
                <a:latin typeface="Bahnschrift SemiBold Condensed" pitchFamily="34" charset="0"/>
              </a:rPr>
              <a:t>.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menganggap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penghinaan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karena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Kristus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sebagai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kekayaan</a:t>
            </a:r>
            <a:r>
              <a:rPr lang="en-US" sz="2200" dirty="0" smtClean="0">
                <a:latin typeface="Bahnschrift SemiBold Condensed" pitchFamily="34" charset="0"/>
              </a:rPr>
              <a:t> yang </a:t>
            </a:r>
            <a:r>
              <a:rPr lang="en-US" sz="2200" dirty="0" err="1" smtClean="0">
                <a:latin typeface="Bahnschrift SemiBold Condensed" pitchFamily="34" charset="0"/>
              </a:rPr>
              <a:t>lebih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besar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dari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semua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harta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Mesir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sebab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pandangannya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arahkan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kepada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upah</a:t>
            </a:r>
            <a:r>
              <a:rPr lang="en-US" sz="2200" dirty="0" smtClean="0">
                <a:latin typeface="Bahnschrift SemiBold Condensed" pitchFamily="34" charset="0"/>
              </a:rPr>
              <a:t>".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Betapa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sering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permusuhan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publik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terhadap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orang Kristen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adalah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hasil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dari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komitmen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religius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orang Kristen yang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khas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seperti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eometr415 Blk BT" pitchFamily="34" charset="0"/>
              </a:rPr>
              <a:t>halnya</a:t>
            </a:r>
            <a:r>
              <a:rPr lang="en-US" sz="2200" dirty="0" smtClean="0">
                <a:solidFill>
                  <a:srgbClr val="C00000"/>
                </a:solidFill>
                <a:latin typeface="Geometr415 Blk BT" pitchFamily="34" charset="0"/>
              </a:rPr>
              <a:t> Musa.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1 </a:t>
            </a:r>
            <a:r>
              <a:rPr lang="en-US" sz="2200" dirty="0" err="1" smtClean="0">
                <a:latin typeface="Bahnschrift SemiBold Condensed" pitchFamily="34" charset="0"/>
              </a:rPr>
              <a:t>Petrus</a:t>
            </a:r>
            <a:r>
              <a:rPr lang="en-US" sz="2200" dirty="0" smtClean="0">
                <a:latin typeface="Bahnschrift SemiBold Condensed" pitchFamily="34" charset="0"/>
              </a:rPr>
              <a:t> 4:14, 16 "</a:t>
            </a:r>
            <a:r>
              <a:rPr lang="en-US" sz="2200" dirty="0" err="1" smtClean="0">
                <a:latin typeface="Bahnschrift SemiBold Condensed" pitchFamily="34" charset="0"/>
              </a:rPr>
              <a:t>Berbahagialah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kamu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jika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kamu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dinista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karena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nama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Kristus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sebab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Roh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kemuliaan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yaitu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Roh</a:t>
            </a:r>
            <a:r>
              <a:rPr lang="en-US" sz="2200" dirty="0" smtClean="0">
                <a:latin typeface="Bahnschrift SemiBold Condensed" pitchFamily="34" charset="0"/>
              </a:rPr>
              <a:t> Allah </a:t>
            </a:r>
            <a:r>
              <a:rPr lang="en-US" sz="2200" dirty="0" err="1" smtClean="0">
                <a:latin typeface="Bahnschrift SemiBold Condensed" pitchFamily="34" charset="0"/>
              </a:rPr>
              <a:t>ada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padamu</a:t>
            </a:r>
            <a:r>
              <a:rPr lang="en-US" sz="2200" dirty="0" smtClean="0">
                <a:latin typeface="Bahnschrift SemiBold Condensed" pitchFamily="34" charset="0"/>
              </a:rPr>
              <a:t>. </a:t>
            </a:r>
            <a:r>
              <a:rPr lang="en-US" sz="2200" dirty="0" err="1" smtClean="0">
                <a:latin typeface="Bahnschrift SemiBold Condensed" pitchFamily="34" charset="0"/>
              </a:rPr>
              <a:t>Tetapi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jika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menderita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sebagai</a:t>
            </a:r>
            <a:r>
              <a:rPr lang="en-US" sz="2200" dirty="0" smtClean="0">
                <a:latin typeface="Bahnschrift SemiBold Condensed" pitchFamily="34" charset="0"/>
              </a:rPr>
              <a:t> orang Kristen, </a:t>
            </a:r>
            <a:r>
              <a:rPr lang="en-US" sz="2200" dirty="0" err="1" smtClean="0">
                <a:latin typeface="Bahnschrift SemiBold Condensed" pitchFamily="34" charset="0"/>
              </a:rPr>
              <a:t>maka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janganlah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malu</a:t>
            </a:r>
            <a:r>
              <a:rPr lang="en-US" sz="2200" dirty="0" smtClean="0">
                <a:latin typeface="Bahnschrift SemiBold Condensed" pitchFamily="34" charset="0"/>
              </a:rPr>
              <a:t>, </a:t>
            </a:r>
            <a:r>
              <a:rPr lang="en-US" sz="2200" dirty="0" err="1" smtClean="0">
                <a:latin typeface="Bahnschrift SemiBold Condensed" pitchFamily="34" charset="0"/>
              </a:rPr>
              <a:t>melainkan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hendaklah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memuliakan</a:t>
            </a:r>
            <a:r>
              <a:rPr lang="en-US" sz="2200" dirty="0" smtClean="0">
                <a:latin typeface="Bahnschrift SemiBold Condensed" pitchFamily="34" charset="0"/>
              </a:rPr>
              <a:t> Allah </a:t>
            </a:r>
            <a:r>
              <a:rPr lang="en-US" sz="2200" dirty="0" err="1" smtClean="0">
                <a:latin typeface="Bahnschrift SemiBold Condensed" pitchFamily="34" charset="0"/>
              </a:rPr>
              <a:t>dalam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nama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Kristus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itu</a:t>
            </a:r>
            <a:r>
              <a:rPr lang="en-US" sz="2200" dirty="0" smtClean="0">
                <a:latin typeface="Bahnschrift SemiBold Condensed" pitchFamily="34" charset="0"/>
              </a:rPr>
              <a:t>". 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Orang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bisa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tersinggung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oleh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praktik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keagamaan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tidak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mereka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pahami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atau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oleh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orang-orang yang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gaya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hidup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moralitasnya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bisa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membuat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orang lain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merasa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bersalah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atau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malu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sebab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Roh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Allah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ada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pada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diri</a:t>
            </a:r>
            <a:r>
              <a:rPr lang="en-US" sz="2200" dirty="0" smtClean="0">
                <a:solidFill>
                  <a:srgbClr val="002060"/>
                </a:solidFill>
                <a:latin typeface="Berlin Sans FB" pitchFamily="34" charset="0"/>
              </a:rPr>
              <a:t> orang </a:t>
            </a:r>
            <a:r>
              <a:rPr lang="en-US" sz="2200" dirty="0" err="1" smtClean="0">
                <a:solidFill>
                  <a:srgbClr val="002060"/>
                </a:solidFill>
                <a:latin typeface="Berlin Sans FB" pitchFamily="34" charset="0"/>
              </a:rPr>
              <a:t>beriman</a:t>
            </a:r>
            <a:r>
              <a:rPr lang="en-US" sz="2200" dirty="0" smtClean="0">
                <a:latin typeface="Bahnschrift SemiBold Condensed" pitchFamily="34" charset="0"/>
              </a:rPr>
              <a:t>.</a:t>
            </a:r>
            <a:endParaRPr lang="en-US" sz="22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2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506488"/>
            <a:ext cx="6995120" cy="3845024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Apapun</a:t>
            </a:r>
            <a:r>
              <a:rPr lang="en-US" dirty="0" smtClean="0"/>
              <a:t> </a:t>
            </a:r>
            <a:r>
              <a:rPr lang="en-US" dirty="0" err="1" smtClean="0"/>
              <a:t>alasan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tuduhan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orang Kristen, yang </a:t>
            </a:r>
            <a:r>
              <a:rPr lang="en-US" dirty="0" err="1" smtClean="0"/>
              <a:t>pasti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smtClean="0">
                <a:latin typeface="Geometr415 Blk BT" pitchFamily="34" charset="0"/>
              </a:rPr>
              <a:t>orang Kristen </a:t>
            </a:r>
            <a:r>
              <a:rPr lang="en-US" dirty="0" err="1" smtClean="0">
                <a:latin typeface="Geometr415 Blk BT" pitchFamily="34" charset="0"/>
              </a:rPr>
              <a:t>mula-mula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menderita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karena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iman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 smtClean="0">
                <a:latin typeface="Geometr415 Blk BT" pitchFamily="34" charset="0"/>
              </a:rPr>
              <a:t>mereka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err="1" smtClean="0"/>
              <a:t>Firman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Berbahagialah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kamu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jika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kamu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dinista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karena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nama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".</a:t>
            </a:r>
            <a:endParaRPr lang="en-US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1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dirty="0" smtClean="0">
                <a:solidFill>
                  <a:srgbClr val="FFFF00"/>
                </a:solidFill>
                <a:latin typeface="Impact" pitchFamily="34" charset="0"/>
              </a:rPr>
              <a:t>RASA TIDAK ENAK</a:t>
            </a:r>
            <a:r>
              <a:rPr lang="nn-NO" sz="3200" dirty="0" smtClean="0"/>
              <a:t/>
            </a:r>
            <a:br>
              <a:rPr lang="nn-NO" sz="3200" dirty="0" smtClean="0"/>
            </a:br>
            <a:r>
              <a:rPr lang="nn-NO" sz="2800" dirty="0" smtClean="0">
                <a:solidFill>
                  <a:schemeClr val="bg1"/>
                </a:solidFill>
                <a:latin typeface="Bernard MT Condensed" pitchFamily="18" charset="0"/>
              </a:rPr>
              <a:t>Selasa, 28 Desember 2021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chemeClr val="accent2">
              <a:lumMod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Tantangan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apa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saja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yang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terus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dialami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orang Kristen yang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menerima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surat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Ibrani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dari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Paulus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ini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? </a:t>
            </a:r>
            <a:r>
              <a:rPr lang="en-US" sz="3400" dirty="0" err="1" smtClean="0">
                <a:solidFill>
                  <a:srgbClr val="FFFF00"/>
                </a:solidFill>
                <a:latin typeface="Geometr415 Blk BT" pitchFamily="34" charset="0"/>
              </a:rPr>
              <a:t>Ibrani</a:t>
            </a:r>
            <a:r>
              <a:rPr lang="en-US" sz="3400" dirty="0" smtClean="0">
                <a:solidFill>
                  <a:srgbClr val="FFFF00"/>
                </a:solidFill>
                <a:latin typeface="Geometr415 Blk BT" pitchFamily="34" charset="0"/>
              </a:rPr>
              <a:t> 2:18; 3:12-13; 4:15; 10:25; 12:3,12-13; 13:1-9,13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Geometr415 Blk BT" pitchFamily="34" charset="0"/>
              </a:rPr>
              <a:t>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Bukan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hanya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serangan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secara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verbal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tapi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juga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serangan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lain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terhadap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kehormatan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terus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berlanjut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menanggung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kehinaan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begitu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direndahkan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3100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3100" dirty="0" smtClean="0">
                <a:solidFill>
                  <a:schemeClr val="bg1"/>
                </a:solidFill>
                <a:latin typeface="Eras Demi ITC" pitchFamily="34" charset="0"/>
              </a:rPr>
              <a:t> 13:13].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Beberapa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orang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percaya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masih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dalam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penjara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[KJV-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Ibrani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13:3],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tentu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saja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ini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membebani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jemaat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secara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psikologis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maupun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finansial</a:t>
            </a:r>
            <a:r>
              <a:rPr lang="en-US" sz="3100" dirty="0" smtClean="0">
                <a:solidFill>
                  <a:schemeClr val="bg1"/>
                </a:solidFill>
                <a:latin typeface="Gill Sans Ultra 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Penderitaan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yang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panjang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dapat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menyebakan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kelelahan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,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keraguan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kesakitan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ini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dapat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berpotensi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melemahkan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iman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orang Kristen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akhirnya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dengan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mudah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dapat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membuat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mereka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menjadi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putus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asa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[</a:t>
            </a:r>
            <a:r>
              <a:rPr lang="en-US" sz="3100" dirty="0" err="1" smtClean="0">
                <a:solidFill>
                  <a:schemeClr val="bg1"/>
                </a:solidFill>
                <a:latin typeface="Geometr415 Blk BT" pitchFamily="34" charset="0"/>
              </a:rPr>
              <a:t>Ibrani</a:t>
            </a:r>
            <a:r>
              <a:rPr lang="en-US" sz="3100" dirty="0" smtClean="0">
                <a:solidFill>
                  <a:schemeClr val="bg1"/>
                </a:solidFill>
                <a:latin typeface="Geometr415 Blk BT" pitchFamily="34" charset="0"/>
              </a:rPr>
              <a:t> 12:3,12-13].</a:t>
            </a:r>
            <a:endParaRPr lang="en-US" sz="3100" dirty="0">
              <a:solidFill>
                <a:schemeClr val="bg1"/>
              </a:solidFill>
              <a:latin typeface="Geometr415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1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2753588"/>
            <a:ext cx="5770984" cy="3816424"/>
          </a:xfrm>
          <a:solidFill>
            <a:schemeClr val="bg2">
              <a:lumMod val="90000"/>
              <a:alpha val="66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Namun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apa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harus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diwaspadai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sering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sensasi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kemenangan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membuat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orang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lalai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terus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menjaga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pertahanan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rohaninya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ini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dapat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membuat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mereka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rentan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terhadap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serangan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Iblis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berikutnya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sementara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upaya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bangkit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kembali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melawan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serangan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musuh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pada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kali yang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berikutnya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mengalami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kesulitan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yg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lebih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Eras Demi ITC" pitchFamily="34" charset="0"/>
              </a:rPr>
              <a:t>besar</a:t>
            </a:r>
            <a:r>
              <a:rPr lang="en-US" sz="2400" dirty="0" smtClean="0">
                <a:solidFill>
                  <a:srgbClr val="002060"/>
                </a:solidFill>
                <a:latin typeface="Eras Demi ITC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Eras Demi IT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76" y="220823"/>
            <a:ext cx="64087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Memang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orang Kristen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pembaca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kitab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ini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berhasil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mempertahankan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iman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komitmen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kepada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Kristus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meskipun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ditolak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Eras Bold ITC" pitchFamily="34" charset="0"/>
              </a:rPr>
              <a:t>dianiaya</a:t>
            </a:r>
            <a:r>
              <a:rPr lang="en-US" sz="2600" dirty="0">
                <a:solidFill>
                  <a:schemeClr val="bg1"/>
                </a:solidFill>
                <a:latin typeface="Eras Bold ITC" pitchFamily="34" charset="0"/>
              </a:rPr>
              <a:t>.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r="9117"/>
          <a:stretch/>
        </p:blipFill>
        <p:spPr bwMode="auto">
          <a:xfrm>
            <a:off x="6444207" y="481606"/>
            <a:ext cx="2245033" cy="1820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1875"/>
          <a:stretch/>
        </p:blipFill>
        <p:spPr bwMode="auto">
          <a:xfrm>
            <a:off x="309076" y="2852936"/>
            <a:ext cx="2462724" cy="3473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94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Ellen G. White. Alfa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Omega, jld.3, hal.131,132</a:t>
            </a:r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19" y="1457485"/>
            <a:ext cx="7220628" cy="4896544"/>
          </a:xfrm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>
                <a:latin typeface="Bahnschrift SemiBold Condensed" pitchFamily="34" charset="0"/>
              </a:rPr>
              <a:t>M</a:t>
            </a:r>
            <a:r>
              <a:rPr lang="en-US" sz="2400" dirty="0" err="1" smtClean="0">
                <a:latin typeface="Bahnschrift SemiBold Condensed" pitchFamily="34" charset="0"/>
              </a:rPr>
              <a:t>enuliskan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tentang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apa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dialami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nabi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Elia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1 Raja-Raja 19:1-4,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berikut</a:t>
            </a:r>
            <a:r>
              <a:rPr lang="en-US" sz="2400" dirty="0" smtClean="0">
                <a:latin typeface="Bahnschrift SemiBold Condensed" pitchFamily="34" charset="0"/>
              </a:rPr>
              <a:t>: "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suatu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reaksi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sering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mengikuti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tinggi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keberhasilan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gilang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gemilang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sedang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menekan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perasaan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Elia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merasa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takut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reformasi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dimulai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Karmel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tahan</a:t>
            </a:r>
            <a:r>
              <a:rPr lang="en-US" sz="2400" dirty="0" smtClean="0">
                <a:latin typeface="Bahnschrift SemiBold Condensed" pitchFamily="34" charset="0"/>
              </a:rPr>
              <a:t> lama,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rasa was-was </a:t>
            </a:r>
            <a:r>
              <a:rPr lang="en-US" sz="2400" dirty="0" err="1" smtClean="0">
                <a:latin typeface="Bahnschrift SemiBold Condensed" pitchFamily="34" charset="0"/>
              </a:rPr>
              <a:t>memenuhi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dirinya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ditinggikan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puncak</a:t>
            </a:r>
            <a:r>
              <a:rPr lang="en-US" sz="2400" dirty="0" smtClean="0">
                <a:latin typeface="Bahnschrift SemiBold Condensed" pitchFamily="34" charset="0"/>
              </a:rPr>
              <a:t> Pisgah, </a:t>
            </a:r>
            <a:r>
              <a:rPr lang="en-US" sz="2400" dirty="0" err="1" smtClean="0">
                <a:latin typeface="Bahnschrift SemiBold Condensed" pitchFamily="34" charset="0"/>
              </a:rPr>
              <a:t>kini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berada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lembah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dibawah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pengaruh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ilham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Mahakuasa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ujian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berat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kekecewaan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ancaman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Izebel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mendegung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telinganya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Iblis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tampaknya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saja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berhasil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bekerja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perempuan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jahat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kehilangan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pegangan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Allah.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ditinggikan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melebihi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ukuran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reaksinya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sungguh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luar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biasa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Lupa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akan</a:t>
            </a:r>
            <a:r>
              <a:rPr lang="en-US" sz="2400" dirty="0" smtClean="0">
                <a:latin typeface="Bahnschrift SemiBold Condensed" pitchFamily="34" charset="0"/>
              </a:rPr>
              <a:t> Allah, </a:t>
            </a:r>
            <a:r>
              <a:rPr lang="en-US" sz="2400" dirty="0" err="1" smtClean="0">
                <a:latin typeface="Bahnschrift SemiBold Condensed" pitchFamily="34" charset="0"/>
              </a:rPr>
              <a:t>Elia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melarikan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terus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sampai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menemukan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dirinya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tanah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tandus</a:t>
            </a:r>
            <a:r>
              <a:rPr lang="en-US" sz="2400" dirty="0" smtClean="0">
                <a:latin typeface="Bahnschrift SemiBold Condensed" pitchFamily="34" charset="0"/>
              </a:rPr>
              <a:t>".</a:t>
            </a:r>
            <a:endParaRPr lang="en-US" sz="2400" dirty="0">
              <a:latin typeface="Bahnschrift SemiBold Condensed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840360"/>
            <a:ext cx="1470058" cy="246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656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Eras Bold ITC" pitchFamily="34" charset="0"/>
              </a:rPr>
              <a:t>Pertanyaan</a:t>
            </a:r>
            <a:r>
              <a:rPr lang="en-US" sz="40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Eras Bold ITC" pitchFamily="34" charset="0"/>
              </a:rPr>
              <a:t>renungan</a:t>
            </a:r>
            <a:r>
              <a:rPr lang="en-US" sz="4000" dirty="0" smtClean="0">
                <a:solidFill>
                  <a:schemeClr val="bg1"/>
                </a:solidFill>
                <a:latin typeface="Eras Bold ITC" pitchFamily="34" charset="0"/>
              </a:rPr>
              <a:t>:</a:t>
            </a:r>
            <a:endParaRPr lang="en-US" sz="40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161" y="4149080"/>
            <a:ext cx="5626968" cy="2265115"/>
          </a:xfrm>
          <a:solidFill>
            <a:schemeClr val="accent4">
              <a:lumMod val="60000"/>
              <a:lumOff val="40000"/>
              <a:alpha val="77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Apakah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</a:t>
            </a:r>
            <a:r>
              <a:rPr lang="en-US" dirty="0" err="1" smtClean="0">
                <a:latin typeface="Gill Sans Ultra Bold Condensed" pitchFamily="34" charset="0"/>
              </a:rPr>
              <a:t>nda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pernah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mencoba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untuk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memahami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merenungkan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faktor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penyebab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kegagalan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tersebut</a:t>
            </a:r>
            <a:r>
              <a:rPr lang="en-US" dirty="0" smtClean="0">
                <a:latin typeface="Gill Sans Ultra Bold Condensed" pitchFamily="34" charset="0"/>
              </a:rPr>
              <a:t>?</a:t>
            </a:r>
            <a:endParaRPr lang="en-US" dirty="0">
              <a:latin typeface="Gill Sans Ultra Bold Condens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486209"/>
            <a:ext cx="55446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Eras Demi ITC" pitchFamily="34" charset="0"/>
              </a:rPr>
              <a:t>Apakah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A</a:t>
            </a:r>
            <a:r>
              <a:rPr lang="en-US" sz="3200" dirty="0" err="1" smtClean="0">
                <a:latin typeface="Eras Demi ITC" pitchFamily="34" charset="0"/>
              </a:rPr>
              <a:t>nda</a:t>
            </a:r>
            <a:r>
              <a:rPr lang="en-US" sz="3200" dirty="0" smtClean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pernah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mengalami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kegagalan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dalam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kehidupan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keKristenan</a:t>
            </a:r>
            <a:r>
              <a:rPr lang="en-US" sz="3200" dirty="0">
                <a:latin typeface="Eras Demi ITC" pitchFamily="34" charset="0"/>
              </a:rPr>
              <a:t> </a:t>
            </a:r>
            <a:r>
              <a:rPr lang="en-US" sz="3200" dirty="0" err="1">
                <a:latin typeface="Eras Demi ITC" pitchFamily="34" charset="0"/>
              </a:rPr>
              <a:t>A</a:t>
            </a:r>
            <a:r>
              <a:rPr lang="en-US" sz="3200" dirty="0" err="1" smtClean="0">
                <a:latin typeface="Eras Demi ITC" pitchFamily="34" charset="0"/>
              </a:rPr>
              <a:t>nda</a:t>
            </a:r>
            <a:r>
              <a:rPr lang="en-US" sz="3200" dirty="0">
                <a:latin typeface="Eras Demi ITC" pitchFamily="34" charset="0"/>
              </a:rPr>
              <a:t>?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07525"/>
            <a:ext cx="291825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07"/>
          <a:stretch/>
        </p:blipFill>
        <p:spPr bwMode="auto">
          <a:xfrm>
            <a:off x="208290" y="4149080"/>
            <a:ext cx="2981579" cy="22133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57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MAJU BERSAMA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29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Desember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853136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dirty="0" err="1">
                <a:latin typeface="Gill Sans Ultra Bold Condensed" pitchFamily="34" charset="0"/>
              </a:rPr>
              <a:t>Apakah</a:t>
            </a:r>
            <a:r>
              <a:rPr lang="en-US" sz="3400" dirty="0">
                <a:latin typeface="Gill Sans Ultra Bold Condensed" pitchFamily="34" charset="0"/>
              </a:rPr>
              <a:t> yang </a:t>
            </a:r>
            <a:r>
              <a:rPr lang="en-US" sz="3400" dirty="0" err="1">
                <a:latin typeface="Gill Sans Ultra Bold Condensed" pitchFamily="34" charset="0"/>
              </a:rPr>
              <a:t>Tuhan</a:t>
            </a:r>
            <a:r>
              <a:rPr lang="en-US" sz="3400" dirty="0">
                <a:latin typeface="Gill Sans Ultra Bold Condensed" pitchFamily="34" charset="0"/>
              </a:rPr>
              <a:t> </a:t>
            </a:r>
            <a:r>
              <a:rPr lang="en-US" sz="3400" dirty="0" err="1">
                <a:latin typeface="Gill Sans Ultra Bold Condensed" pitchFamily="34" charset="0"/>
              </a:rPr>
              <a:t>lakukan</a:t>
            </a:r>
            <a:r>
              <a:rPr lang="en-US" sz="3400" dirty="0">
                <a:latin typeface="Gill Sans Ultra Bold Condensed" pitchFamily="34" charset="0"/>
              </a:rPr>
              <a:t> </a:t>
            </a:r>
            <a:r>
              <a:rPr lang="en-US" sz="3400" dirty="0" err="1">
                <a:latin typeface="Gill Sans Ultra Bold Condensed" pitchFamily="34" charset="0"/>
              </a:rPr>
              <a:t>untuk</a:t>
            </a:r>
            <a:r>
              <a:rPr lang="en-US" sz="3400" dirty="0">
                <a:latin typeface="Gill Sans Ultra Bold Condensed" pitchFamily="34" charset="0"/>
              </a:rPr>
              <a:t> </a:t>
            </a:r>
            <a:r>
              <a:rPr lang="en-US" sz="3400" dirty="0" err="1">
                <a:latin typeface="Gill Sans Ultra Bold Condensed" pitchFamily="34" charset="0"/>
              </a:rPr>
              <a:t>memulihkan</a:t>
            </a:r>
            <a:r>
              <a:rPr lang="en-US" sz="3400" dirty="0">
                <a:latin typeface="Gill Sans Ultra Bold Condensed" pitchFamily="34" charset="0"/>
              </a:rPr>
              <a:t> </a:t>
            </a:r>
            <a:r>
              <a:rPr lang="en-US" sz="3400" dirty="0" err="1">
                <a:latin typeface="Gill Sans Ultra Bold Condensed" pitchFamily="34" charset="0"/>
              </a:rPr>
              <a:t>iman</a:t>
            </a:r>
            <a:r>
              <a:rPr lang="en-US" sz="3400" dirty="0">
                <a:latin typeface="Gill Sans Ultra Bold Condensed" pitchFamily="34" charset="0"/>
              </a:rPr>
              <a:t> </a:t>
            </a:r>
            <a:r>
              <a:rPr lang="en-US" sz="3400" dirty="0" err="1">
                <a:latin typeface="Gill Sans Ultra Bold Condensed" pitchFamily="34" charset="0"/>
              </a:rPr>
              <a:t>Elia</a:t>
            </a:r>
            <a:r>
              <a:rPr lang="en-US" sz="3400" dirty="0">
                <a:latin typeface="Gill Sans Ultra Bold Condensed" pitchFamily="34" charset="0"/>
              </a:rPr>
              <a:t>, </a:t>
            </a:r>
            <a:r>
              <a:rPr lang="en-US" sz="3400" dirty="0" err="1">
                <a:latin typeface="Gill Sans Ultra Bold Condensed" pitchFamily="34" charset="0"/>
              </a:rPr>
              <a:t>hamba-Nya</a:t>
            </a:r>
            <a:r>
              <a:rPr lang="en-US" sz="3400" dirty="0">
                <a:latin typeface="Gill Sans Ultra Bold Condensed" pitchFamily="34" charset="0"/>
              </a:rPr>
              <a:t>? 1 </a:t>
            </a:r>
            <a:r>
              <a:rPr lang="en-US" sz="3400" dirty="0" smtClean="0">
                <a:latin typeface="Gill Sans Ultra Bold Condensed" pitchFamily="34" charset="0"/>
              </a:rPr>
              <a:t>Raja-Raja </a:t>
            </a:r>
            <a:r>
              <a:rPr lang="en-US" sz="3400" dirty="0">
                <a:latin typeface="Gill Sans Ultra Bold Condensed" pitchFamily="34" charset="0"/>
              </a:rPr>
              <a:t>19:5-18   </a:t>
            </a:r>
            <a:endParaRPr lang="en-US" sz="3400" dirty="0" smtClean="0">
              <a:latin typeface="Gill Sans Ultra Bold Condensed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Tuhan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memperhatikan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kebutuhan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fisik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Elia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.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Dia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menyediakan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makanan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membiarkannya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beristirahat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Eras Bold ITC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>
                <a:solidFill>
                  <a:srgbClr val="002060"/>
                </a:solidFill>
              </a:rPr>
              <a:t>Ketika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Elia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berada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dalam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gua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Tuhan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dengan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ramah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menegurnya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dengan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bertanya</a:t>
            </a:r>
            <a:r>
              <a:rPr lang="en-US" b="1" dirty="0">
                <a:solidFill>
                  <a:srgbClr val="002060"/>
                </a:solidFill>
              </a:rPr>
              <a:t>; </a:t>
            </a:r>
            <a:r>
              <a:rPr lang="en-US" b="1" dirty="0" err="1">
                <a:solidFill>
                  <a:srgbClr val="002060"/>
                </a:solidFill>
              </a:rPr>
              <a:t>Apakah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kerjamu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sini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hai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Elia</a:t>
            </a:r>
            <a:r>
              <a:rPr lang="en-US" b="1" dirty="0">
                <a:solidFill>
                  <a:srgbClr val="002060"/>
                </a:solidFill>
              </a:rPr>
              <a:t>? </a:t>
            </a:r>
            <a:r>
              <a:rPr lang="en-US" b="1" dirty="0" err="1">
                <a:solidFill>
                  <a:srgbClr val="002060"/>
                </a:solidFill>
              </a:rPr>
              <a:t>Kemudian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Tuhan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membantu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Elia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untuk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mendapatkan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pemahaman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yang </a:t>
            </a:r>
            <a:r>
              <a:rPr lang="en-US" b="1" dirty="0" err="1">
                <a:solidFill>
                  <a:srgbClr val="002060"/>
                </a:solidFill>
              </a:rPr>
              <a:t>lebih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dalam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tentang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bagaimana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Tuhan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bekerja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dan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memenuhi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tujuan-Nya</a:t>
            </a:r>
            <a:r>
              <a:rPr lang="en-US" b="1" dirty="0">
                <a:solidFill>
                  <a:srgbClr val="002060"/>
                </a:solidFill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Tuhan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tidak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berada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angin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yang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kencang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gempa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bumi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yang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dasyat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atau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api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yang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menghanguskan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menyatakan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diri-Nya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kepada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Elia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tetapi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suara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Eras Demi ITC" pitchFamily="34" charset="0"/>
              </a:rPr>
              <a:t>lembut</a:t>
            </a:r>
            <a:r>
              <a:rPr lang="en-US" dirty="0">
                <a:solidFill>
                  <a:srgbClr val="C00000"/>
                </a:solidFill>
                <a:latin typeface="Eras Demi ITC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latin typeface="Geometr415 Blk BT" pitchFamily="34" charset="0"/>
              </a:rPr>
              <a:t>Tuhan</a:t>
            </a:r>
            <a:r>
              <a:rPr lang="en-US" dirty="0" smtClean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memberikan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Elia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pekerjaan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untuk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dilakukan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dan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membangkitkan</a:t>
            </a:r>
            <a:r>
              <a:rPr lang="en-US" dirty="0">
                <a:latin typeface="Geometr415 Blk BT" pitchFamily="34" charset="0"/>
              </a:rPr>
              <a:t> </a:t>
            </a:r>
            <a:r>
              <a:rPr lang="en-US" dirty="0" err="1">
                <a:latin typeface="Geometr415 Blk BT" pitchFamily="34" charset="0"/>
              </a:rPr>
              <a:t>keyakinannya</a:t>
            </a:r>
            <a:r>
              <a:rPr lang="en-US" dirty="0">
                <a:latin typeface="Geometr415 Blk B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56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>
                <a:latin typeface="Eras Demi ITC" pitchFamily="34" charset="0"/>
              </a:rPr>
              <a:t>Apa</a:t>
            </a:r>
            <a:r>
              <a:rPr lang="en-US" sz="2400" dirty="0">
                <a:latin typeface="Eras Demi ITC" pitchFamily="34" charset="0"/>
              </a:rPr>
              <a:t> yang Paulus </a:t>
            </a:r>
            <a:r>
              <a:rPr lang="en-US" sz="2400" dirty="0" err="1">
                <a:latin typeface="Eras Demi ITC" pitchFamily="34" charset="0"/>
              </a:rPr>
              <a:t>sarankan</a:t>
            </a:r>
            <a:r>
              <a:rPr lang="en-US" sz="2400" dirty="0">
                <a:latin typeface="Eras Demi ITC" pitchFamily="34" charset="0"/>
              </a:rPr>
              <a:t> agar </a:t>
            </a:r>
            <a:r>
              <a:rPr lang="en-US" sz="2400" dirty="0" smtClean="0">
                <a:latin typeface="Eras Demi ITC" pitchFamily="34" charset="0"/>
              </a:rPr>
              <a:t>orang </a:t>
            </a:r>
            <a:r>
              <a:rPr lang="en-US" sz="2400" dirty="0" err="1">
                <a:latin typeface="Eras Demi ITC" pitchFamily="34" charset="0"/>
              </a:rPr>
              <a:t>percaya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Ibrani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dapat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lakukan</a:t>
            </a:r>
            <a:r>
              <a:rPr lang="en-US" sz="2400" dirty="0">
                <a:latin typeface="Eras Demi ITC" pitchFamily="34" charset="0"/>
              </a:rPr>
              <a:t> di </a:t>
            </a:r>
            <a:r>
              <a:rPr lang="en-US" sz="2400" dirty="0" err="1">
                <a:latin typeface="Eras Demi ITC" pitchFamily="34" charset="0"/>
              </a:rPr>
              <a:t>tengah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tantangan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kehidupan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iman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? </a:t>
            </a:r>
            <a:r>
              <a:rPr lang="en-US" sz="2400" dirty="0" smtClean="0">
                <a:latin typeface="Eras Demi ITC" pitchFamily="34" charset="0"/>
              </a:rPr>
              <a:t/>
            </a:r>
            <a:br>
              <a:rPr lang="en-US" sz="2400" dirty="0" smtClean="0">
                <a:latin typeface="Eras Demi ITC" pitchFamily="34" charset="0"/>
              </a:rPr>
            </a:br>
            <a:r>
              <a:rPr lang="en-US" sz="2400" dirty="0" err="1" smtClean="0">
                <a:latin typeface="Eras Demi ITC" pitchFamily="34" charset="0"/>
              </a:rPr>
              <a:t>Ibrani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>
                <a:latin typeface="Eras Demi ITC" pitchFamily="34" charset="0"/>
              </a:rPr>
              <a:t>2:1, 3:12-14, 5:11-6:3, 10:19-25.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363272" cy="489654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Dia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menyarankan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agar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mereka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mempraktikkan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keramahan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mengunjungi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mereka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yang </a:t>
            </a:r>
            <a:r>
              <a:rPr lang="en-US" dirty="0" err="1">
                <a:solidFill>
                  <a:srgbClr val="C00000"/>
                </a:solidFill>
                <a:latin typeface="Berlin Sans FB Demi" pitchFamily="34" charset="0"/>
              </a:rPr>
              <a:t>berada</a:t>
            </a:r>
            <a:r>
              <a:rPr lang="en-US" dirty="0">
                <a:solidFill>
                  <a:srgbClr val="C00000"/>
                </a:solidFill>
                <a:latin typeface="Berlin Sans FB Demi" pitchFamily="34" charset="0"/>
              </a:rPr>
              <a:t> di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penjara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.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/>
              <a:t>menyiratkan</a:t>
            </a:r>
            <a:r>
              <a:rPr lang="en-US" dirty="0"/>
              <a:t> agar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/>
              <a:t>menyediakan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yang </a:t>
            </a:r>
            <a:r>
              <a:rPr lang="en-US" dirty="0" err="1"/>
              <a:t>ditawan</a:t>
            </a:r>
            <a:r>
              <a:rPr lang="en-US" dirty="0"/>
              <a:t>. </a:t>
            </a:r>
            <a:r>
              <a:rPr lang="en-US" dirty="0">
                <a:latin typeface="Gill Sans Ultra Bold Condensed" pitchFamily="34" charset="0"/>
              </a:rPr>
              <a:t>Paulus </a:t>
            </a:r>
            <a:r>
              <a:rPr lang="en-US" dirty="0" err="1">
                <a:latin typeface="Gill Sans Ultra Bold Condensed" pitchFamily="34" charset="0"/>
              </a:rPr>
              <a:t>menasihati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mereka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>
                <a:latin typeface="Gill Sans Ultra Bold Condensed" pitchFamily="34" charset="0"/>
              </a:rPr>
              <a:t>agar </a:t>
            </a:r>
            <a:r>
              <a:rPr lang="en-US" dirty="0" err="1">
                <a:latin typeface="Gill Sans Ultra Bold Condensed" pitchFamily="34" charset="0"/>
              </a:rPr>
              <a:t>bermurah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hati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mengingat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bahwa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Tuhan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tidak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meninggalkan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mereka</a:t>
            </a:r>
            <a:r>
              <a:rPr lang="en-US" dirty="0" smtClean="0">
                <a:latin typeface="Gill Sans Ultra 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Paulus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juga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menegur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dan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menyemangati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mereka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agar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tidak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"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hanyut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di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bawa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arus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"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dan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agar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tidak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memiliki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"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hati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jahat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yang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tidak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percaya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Geometr415 Blk BT" pitchFamily="34" charset="0"/>
              </a:rPr>
              <a:t>"</a:t>
            </a:r>
            <a:r>
              <a:rPr lang="en-US" dirty="0"/>
              <a:t>.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agar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/>
              <a:t>"</a:t>
            </a:r>
            <a:r>
              <a:rPr lang="en-US" dirty="0" err="1"/>
              <a:t>berpaling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Allah </a:t>
            </a:r>
            <a:r>
              <a:rPr lang="en-US" dirty="0" smtClean="0"/>
              <a:t>yang </a:t>
            </a:r>
            <a:r>
              <a:rPr lang="en-US" dirty="0" err="1"/>
              <a:t>hidup</a:t>
            </a:r>
            <a:r>
              <a:rPr lang="en-US" dirty="0"/>
              <a:t>".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Dia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mendorong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mereka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agar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bertumbuh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dalam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pemahaman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Coolvetica Rg" pitchFamily="34" charset="0"/>
              </a:rPr>
              <a:t>mereka</a:t>
            </a:r>
            <a:r>
              <a:rPr lang="en-US" dirty="0" smtClean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tentang</a:t>
            </a:r>
            <a:r>
              <a:rPr lang="en-US" dirty="0">
                <a:solidFill>
                  <a:srgbClr val="002060"/>
                </a:solidFill>
                <a:latin typeface="Coolvetica Rg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oolvetica Rg" pitchFamily="34" charset="0"/>
              </a:rPr>
              <a:t>iman</a:t>
            </a:r>
            <a:r>
              <a:rPr lang="en-US" dirty="0"/>
              <a:t>.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menekankan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/>
              <a:t>kehadiran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/>
              <a:t>konsisten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 smtClean="0"/>
              <a:t>pertemuan-pertemuan</a:t>
            </a:r>
            <a:r>
              <a:rPr lang="en-US" dirty="0" smtClean="0"/>
              <a:t> </a:t>
            </a:r>
            <a:r>
              <a:rPr lang="en-US" dirty="0" err="1"/>
              <a:t>ibadah</a:t>
            </a:r>
            <a:r>
              <a:rPr lang="en-US" dirty="0"/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Paulus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menasihati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mereka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untuk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tidak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meninggalkan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kepercayaan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mereka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karena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"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besar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upah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 yang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menantinya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Eras Bold ITC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05959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1588"/>
            <a:ext cx="9358313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0968"/>
            <a:ext cx="6131024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Gill Sans Ultra Bold Condensed" pitchFamily="34" charset="0"/>
              </a:rPr>
              <a:t>Ibrani</a:t>
            </a:r>
            <a:r>
              <a:rPr lang="en-US" sz="2400" dirty="0" smtClean="0">
                <a:latin typeface="Gill Sans Ultra Bold Condensed" pitchFamily="34" charset="0"/>
              </a:rPr>
              <a:t> 10:24-25</a:t>
            </a:r>
          </a:p>
          <a:p>
            <a:pPr marL="0" indent="0">
              <a:buNone/>
            </a:pPr>
            <a:r>
              <a:rPr lang="en-US" sz="2400" dirty="0" smtClean="0">
                <a:latin typeface="Gill Sans Ultra Bold Condensed" pitchFamily="34" charset="0"/>
              </a:rPr>
              <a:t>Dan </a:t>
            </a:r>
            <a:r>
              <a:rPr lang="en-US" sz="2400" dirty="0" err="1">
                <a:latin typeface="Gill Sans Ultra Bold Condensed" pitchFamily="34" charset="0"/>
              </a:rPr>
              <a:t>marilah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saling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memperhatikan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supaya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saling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mendorong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dalam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kasih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dalam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pekerjaan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baik</a:t>
            </a:r>
            <a:r>
              <a:rPr lang="en-US" sz="2400" dirty="0" smtClean="0">
                <a:latin typeface="Gill Sans Ultra Bold Condensed" pitchFamily="34" charset="0"/>
              </a:rPr>
              <a:t>. </a:t>
            </a:r>
            <a:r>
              <a:rPr lang="en-US" sz="2400" dirty="0" err="1" smtClean="0">
                <a:latin typeface="Gill Sans Ultra Bold Condensed" pitchFamily="34" charset="0"/>
              </a:rPr>
              <a:t>Janganlah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menjauhkan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diri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dari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pertemuan-pertemuan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ibadah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, </a:t>
            </a:r>
            <a:r>
              <a:rPr lang="en-US" sz="2400" dirty="0" err="1">
                <a:latin typeface="Gill Sans Ultra Bold Condensed" pitchFamily="34" charset="0"/>
              </a:rPr>
              <a:t>seperti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dibiasakan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oleh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beberapa</a:t>
            </a:r>
            <a:r>
              <a:rPr lang="en-US" sz="2400" dirty="0">
                <a:latin typeface="Gill Sans Ultra Bold Condensed" pitchFamily="34" charset="0"/>
              </a:rPr>
              <a:t> orang, </a:t>
            </a:r>
            <a:r>
              <a:rPr lang="en-US" sz="2400" dirty="0" err="1">
                <a:latin typeface="Gill Sans Ultra Bold Condensed" pitchFamily="34" charset="0"/>
              </a:rPr>
              <a:t>tetapi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marilah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saling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menasihati</a:t>
            </a:r>
            <a:r>
              <a:rPr lang="en-US" sz="2400" dirty="0">
                <a:latin typeface="Gill Sans Ultra Bold Condensed" pitchFamily="34" charset="0"/>
              </a:rPr>
              <a:t>, </a:t>
            </a:r>
            <a:r>
              <a:rPr lang="en-US" sz="2400" dirty="0" err="1">
                <a:latin typeface="Gill Sans Ultra Bold Condensed" pitchFamily="34" charset="0"/>
              </a:rPr>
              <a:t>dan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semakin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giat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melakukannya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menjelang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hari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Tuhan</a:t>
            </a:r>
            <a:r>
              <a:rPr lang="en-US" sz="2400" dirty="0">
                <a:latin typeface="Gill Sans Ultra Bold Condensed" pitchFamily="34" charset="0"/>
              </a:rPr>
              <a:t> yang </a:t>
            </a:r>
            <a:r>
              <a:rPr lang="en-US" sz="2400" dirty="0" err="1">
                <a:latin typeface="Gill Sans Ultra Bold Condensed" pitchFamily="34" charset="0"/>
              </a:rPr>
              <a:t>mendekat</a:t>
            </a:r>
            <a:r>
              <a:rPr lang="en-US" sz="2400" dirty="0">
                <a:latin typeface="Gill Sans Ultra Bold Condens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2806" y="476672"/>
            <a:ext cx="5131642" cy="267765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Apa</a:t>
            </a:r>
            <a:r>
              <a:rPr lang="en-US" sz="2800" dirty="0"/>
              <a:t> yang Paulus </a:t>
            </a:r>
            <a:r>
              <a:rPr lang="en-US" sz="2800" dirty="0" err="1"/>
              <a:t>sarankan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agar orang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Ibrani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maju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bersama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saling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menyemangati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membangkitkan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kasih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pekerjaan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baik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18" y="3449166"/>
            <a:ext cx="2970832" cy="3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r="5451"/>
          <a:stretch/>
        </p:blipFill>
        <p:spPr bwMode="auto">
          <a:xfrm>
            <a:off x="249382" y="425652"/>
            <a:ext cx="3098482" cy="23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92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merican Signs" pitchFamily="2" charset="0"/>
              </a:rPr>
              <a:t>IBRANI 10:36</a:t>
            </a:r>
            <a:endParaRPr lang="en-US" dirty="0">
              <a:solidFill>
                <a:schemeClr val="bg1"/>
              </a:solidFill>
              <a:latin typeface="American Sign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420888"/>
            <a:ext cx="5194920" cy="3024336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Bernard MT Condensed" pitchFamily="18" charset="0"/>
              </a:rPr>
              <a:t>“</a:t>
            </a:r>
            <a:r>
              <a:rPr lang="en-US" sz="3600" dirty="0" err="1">
                <a:latin typeface="Bernard MT Condensed" pitchFamily="18" charset="0"/>
              </a:rPr>
              <a:t>S</a:t>
            </a:r>
            <a:r>
              <a:rPr lang="en-US" sz="3600" dirty="0" err="1" smtClean="0">
                <a:latin typeface="Bernard MT Condensed" pitchFamily="18" charset="0"/>
              </a:rPr>
              <a:t>ebab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kamu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memerlukan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ketekunan</a:t>
            </a:r>
            <a:r>
              <a:rPr lang="en-US" sz="3600" dirty="0" smtClean="0">
                <a:latin typeface="Bernard MT Condensed" pitchFamily="18" charset="0"/>
              </a:rPr>
              <a:t>, </a:t>
            </a:r>
            <a:r>
              <a:rPr lang="en-US" sz="3600" dirty="0" err="1" smtClean="0">
                <a:latin typeface="Bernard MT Condensed" pitchFamily="18" charset="0"/>
              </a:rPr>
              <a:t>supaya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sesudah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kamu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melakukan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kehendak</a:t>
            </a:r>
            <a:r>
              <a:rPr lang="en-US" sz="3600" dirty="0" smtClean="0">
                <a:latin typeface="Bernard MT Condensed" pitchFamily="18" charset="0"/>
              </a:rPr>
              <a:t> Allah, </a:t>
            </a:r>
            <a:r>
              <a:rPr lang="en-US" sz="3600" dirty="0" err="1" smtClean="0">
                <a:latin typeface="Bernard MT Condensed" pitchFamily="18" charset="0"/>
              </a:rPr>
              <a:t>kamu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memperoleh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apa</a:t>
            </a:r>
            <a:r>
              <a:rPr lang="en-US" sz="3600" dirty="0" smtClean="0">
                <a:latin typeface="Bernard MT Condensed" pitchFamily="18" charset="0"/>
              </a:rPr>
              <a:t> yang </a:t>
            </a:r>
            <a:r>
              <a:rPr lang="en-US" sz="3600" dirty="0" err="1" smtClean="0">
                <a:latin typeface="Bernard MT Condensed" pitchFamily="18" charset="0"/>
              </a:rPr>
              <a:t>dijanjikan</a:t>
            </a:r>
            <a:r>
              <a:rPr lang="en-US" sz="3600" dirty="0" smtClean="0">
                <a:latin typeface="Bernard MT Condensed" pitchFamily="18" charset="0"/>
              </a:rPr>
              <a:t> </a:t>
            </a:r>
            <a:r>
              <a:rPr lang="en-US" sz="3600" dirty="0" err="1" smtClean="0">
                <a:latin typeface="Bernard MT Condensed" pitchFamily="18" charset="0"/>
              </a:rPr>
              <a:t>itu</a:t>
            </a:r>
            <a:r>
              <a:rPr lang="en-US" sz="3600" dirty="0" smtClean="0">
                <a:latin typeface="Bernard MT Condensed" pitchFamily="18" charset="0"/>
              </a:rPr>
              <a:t>.”</a:t>
            </a:r>
            <a:endParaRPr lang="en-US" sz="36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4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Impact" pitchFamily="34" charset="0"/>
              </a:rPr>
              <a:t>ZAMAN </a:t>
            </a:r>
            <a:r>
              <a:rPr lang="de-DE" sz="3200" dirty="0">
                <a:solidFill>
                  <a:srgbClr val="FFFF00"/>
                </a:solidFill>
                <a:latin typeface="Impact" pitchFamily="34" charset="0"/>
              </a:rPr>
              <a:t>AKHIR </a:t>
            </a:r>
            <a:r>
              <a:rPr lang="de-DE" sz="3200" dirty="0" smtClean="0">
                <a:solidFill>
                  <a:srgbClr val="FFFF00"/>
                </a:solidFill>
                <a:latin typeface="Impact" pitchFamily="34" charset="0"/>
              </a:rPr>
              <a:t>INI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2800" dirty="0">
                <a:solidFill>
                  <a:schemeClr val="bg1"/>
                </a:solidFill>
                <a:latin typeface="Bernard MT Condensed" pitchFamily="18" charset="0"/>
              </a:rPr>
              <a:t>Kamis, 30 Desember 2021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709120"/>
          </a:xfrm>
          <a:solidFill>
            <a:schemeClr val="accent4">
              <a:lumMod val="40000"/>
              <a:lumOff val="60000"/>
              <a:alpha val="9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err="1">
                <a:latin typeface="Berlin Sans FB Demi" pitchFamily="34" charset="0"/>
              </a:rPr>
              <a:t>Poin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penting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apakah</a:t>
            </a:r>
            <a:r>
              <a:rPr lang="en-US" sz="2600" dirty="0">
                <a:latin typeface="Berlin Sans FB Demi" pitchFamily="34" charset="0"/>
              </a:rPr>
              <a:t> yang </a:t>
            </a:r>
            <a:r>
              <a:rPr lang="en-US" sz="2600" dirty="0" err="1">
                <a:latin typeface="Berlin Sans FB Demi" pitchFamily="34" charset="0"/>
              </a:rPr>
              <a:t>ditekankan</a:t>
            </a:r>
            <a:r>
              <a:rPr lang="en-US" sz="2600" dirty="0">
                <a:latin typeface="Berlin Sans FB Demi" pitchFamily="34" charset="0"/>
              </a:rPr>
              <a:t> </a:t>
            </a:r>
            <a:endParaRPr lang="en-US" sz="2600" dirty="0" smtClean="0"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latin typeface="Berlin Sans FB Demi" pitchFamily="34" charset="0"/>
              </a:rPr>
              <a:t>Paulus </a:t>
            </a:r>
            <a:r>
              <a:rPr lang="en-US" sz="2600" dirty="0" err="1">
                <a:latin typeface="Berlin Sans FB Demi" pitchFamily="34" charset="0"/>
              </a:rPr>
              <a:t>tentang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waktu</a:t>
            </a:r>
            <a:r>
              <a:rPr lang="en-US" sz="2600" dirty="0">
                <a:latin typeface="Berlin Sans FB Demi" pitchFamily="34" charset="0"/>
              </a:rPr>
              <a:t> di </a:t>
            </a:r>
            <a:r>
              <a:rPr lang="en-US" sz="2600" dirty="0" err="1">
                <a:latin typeface="Berlin Sans FB Demi" pitchFamily="34" charset="0"/>
              </a:rPr>
              <a:t>dalam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kitab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Ibrani</a:t>
            </a:r>
            <a:r>
              <a:rPr lang="en-US" sz="2600" dirty="0">
                <a:latin typeface="Berlin Sans FB Demi" pitchFamily="34" charset="0"/>
              </a:rPr>
              <a:t>?   </a:t>
            </a:r>
            <a:endParaRPr lang="en-US" sz="2600" dirty="0" smtClean="0">
              <a:latin typeface="Berlin Sans FB Dem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  <a:latin typeface="Eras Demi ITC" pitchFamily="34" charset="0"/>
              </a:rPr>
              <a:t>Paulus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mengingatkan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para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pembacanya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bahwa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sedang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hidup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di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zaman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Demi ITC" pitchFamily="34" charset="0"/>
              </a:rPr>
              <a:t>akhir</a:t>
            </a:r>
            <a:r>
              <a:rPr lang="en-US" sz="2400" dirty="0">
                <a:solidFill>
                  <a:srgbClr val="C00000"/>
                </a:solidFill>
                <a:latin typeface="Eras Demi ITC" pitchFamily="34" charset="0"/>
              </a:rPr>
              <a:t> [1:2].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Paulus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memastikan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kepada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janji-janji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itu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akan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segera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digenapi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bahwa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sedikit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waktu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lagi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akan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ritannic Bold" pitchFamily="34" charset="0"/>
              </a:rPr>
              <a:t>datang</a:t>
            </a:r>
            <a:r>
              <a:rPr lang="en-US" sz="2400" dirty="0">
                <a:solidFill>
                  <a:srgbClr val="002060"/>
                </a:solidFill>
                <a:latin typeface="Britannic Bold" pitchFamily="34" charset="0"/>
              </a:rPr>
              <a:t> [10:36-38].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Paulus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mendorong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mereka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dengan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sebuah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penguatan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mengingat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waktu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yang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tinggal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sedikit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bahwa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"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kita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bukanlah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orang-orang yang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mengundurkan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diri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dan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binasa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tetapi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orang-orang yang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percaya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dan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yang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beroleh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hidup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Impact" pitchFamily="34" charset="0"/>
              </a:rPr>
              <a:t>" [10:39].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3288" y="1268760"/>
            <a:ext cx="1986790" cy="1461508"/>
          </a:xfrm>
          <a:prstGeom prst="teardrop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85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82154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Belajar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pengalaman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bangsa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Israel di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Perjanjian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Lama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saat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sudah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berada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perbatasan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bersiap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memasuki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tanah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Kanaan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tapi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gagal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Apakah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Bernard MT Condensed" pitchFamily="18" charset="0"/>
              </a:rPr>
              <a:t>yang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menjadi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penyebab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kegagalan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Bernard MT Condensed" pitchFamily="18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Bernard MT Condensed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930" y="1772816"/>
            <a:ext cx="7992888" cy="468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/>
              <a:t>Dicatat</a:t>
            </a:r>
            <a:r>
              <a:rPr lang="en-US" sz="2400" dirty="0" smtClean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Bilangan</a:t>
            </a:r>
            <a:r>
              <a:rPr lang="en-US" sz="2400" dirty="0"/>
              <a:t> 13-14,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>
                <a:latin typeface="Eras Bold ITC" pitchFamily="34" charset="0"/>
              </a:rPr>
              <a:t>keraguan</a:t>
            </a:r>
            <a:r>
              <a:rPr lang="en-US" sz="2400" dirty="0">
                <a:latin typeface="Eras Bold ITC" pitchFamily="34" charset="0"/>
              </a:rPr>
              <a:t> 10 </a:t>
            </a:r>
            <a:r>
              <a:rPr lang="en-US" sz="2400" dirty="0" err="1">
                <a:latin typeface="Eras Bold ITC" pitchFamily="34" charset="0"/>
              </a:rPr>
              <a:t>pengintai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smtClean="0">
                <a:latin typeface="Eras Bold ITC" pitchFamily="34" charset="0"/>
              </a:rPr>
              <a:t>yang </a:t>
            </a:r>
            <a:r>
              <a:rPr lang="en-US" sz="2400" dirty="0" err="1">
                <a:latin typeface="Eras Bold ITC" pitchFamily="34" charset="0"/>
              </a:rPr>
              <a:t>disebarkan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ke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seluruh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jemaat</a:t>
            </a:r>
            <a:r>
              <a:rPr lang="en-US" sz="2400" dirty="0">
                <a:latin typeface="Eras Bold ITC" pitchFamily="34" charset="0"/>
              </a:rPr>
              <a:t> Israel </a:t>
            </a:r>
            <a:r>
              <a:rPr lang="en-US" sz="2400" dirty="0" err="1">
                <a:latin typeface="Eras Bold ITC" pitchFamily="34" charset="0"/>
              </a:rPr>
              <a:t>dan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menyebabkan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kegagalan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iman</a:t>
            </a:r>
            <a:r>
              <a:rPr lang="en-US" sz="2400" dirty="0">
                <a:latin typeface="Eras Bold ITC" pitchFamily="34" charset="0"/>
              </a:rPr>
              <a:t> Israel. </a:t>
            </a:r>
            <a:r>
              <a:rPr lang="en-US" sz="2400" dirty="0" err="1"/>
              <a:t>Hasilnya</a:t>
            </a:r>
            <a:r>
              <a:rPr lang="en-US" sz="2400" dirty="0"/>
              <a:t>, </a:t>
            </a:r>
            <a:r>
              <a:rPr lang="en-US" sz="2400" dirty="0" err="1"/>
              <a:t>jemaat</a:t>
            </a:r>
            <a:r>
              <a:rPr lang="en-US" sz="2400" dirty="0"/>
              <a:t> Israel </a:t>
            </a:r>
            <a:r>
              <a:rPr lang="en-US" sz="2400" dirty="0" err="1"/>
              <a:t>memutuskan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mengangkat</a:t>
            </a:r>
            <a:r>
              <a:rPr lang="en-US" sz="2400" dirty="0"/>
              <a:t> </a:t>
            </a:r>
            <a:r>
              <a:rPr lang="en-US" sz="2400" dirty="0" err="1"/>
              <a:t>pemimpin</a:t>
            </a:r>
            <a:r>
              <a:rPr lang="en-US" sz="2400" dirty="0"/>
              <a:t> </a:t>
            </a:r>
            <a:r>
              <a:rPr lang="en-US" sz="2400" dirty="0" err="1"/>
              <a:t>baru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Mesir</a:t>
            </a:r>
            <a:r>
              <a:rPr lang="en-US" sz="2400" dirty="0"/>
              <a:t>,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tepat</a:t>
            </a:r>
            <a:r>
              <a:rPr lang="en-US" sz="2400" dirty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/>
              <a:t>hendak</a:t>
            </a:r>
            <a:r>
              <a:rPr lang="en-US" sz="2400" dirty="0"/>
              <a:t> </a:t>
            </a:r>
            <a:r>
              <a:rPr lang="en-US" sz="2400" dirty="0" err="1"/>
              <a:t>memasuki</a:t>
            </a:r>
            <a:r>
              <a:rPr lang="en-US" sz="2400" dirty="0"/>
              <a:t> </a:t>
            </a:r>
            <a:r>
              <a:rPr lang="en-US" sz="2400" dirty="0" err="1"/>
              <a:t>Kanaan</a:t>
            </a:r>
            <a:r>
              <a:rPr lang="en-US" sz="2400" dirty="0"/>
              <a:t>.  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Di </a:t>
            </a:r>
            <a:r>
              <a:rPr lang="en-US" sz="2400" dirty="0" err="1"/>
              <a:t>catat</a:t>
            </a:r>
            <a:r>
              <a:rPr lang="en-US" sz="2400" dirty="0"/>
              <a:t> di </a:t>
            </a:r>
            <a:r>
              <a:rPr lang="en-US" sz="2400" dirty="0" err="1"/>
              <a:t>Bilangan</a:t>
            </a:r>
            <a:r>
              <a:rPr lang="en-US" sz="2400" dirty="0"/>
              <a:t> 24-25, </a:t>
            </a:r>
            <a:r>
              <a:rPr lang="en-US" sz="2400" dirty="0" err="1"/>
              <a:t>Ketika</a:t>
            </a:r>
            <a:r>
              <a:rPr lang="en-US" sz="2400" dirty="0"/>
              <a:t> </a:t>
            </a:r>
            <a:r>
              <a:rPr lang="en-US" sz="2400" dirty="0" err="1"/>
              <a:t>Bileam</a:t>
            </a:r>
            <a:r>
              <a:rPr lang="en-US" sz="2400" dirty="0"/>
              <a:t>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mengutuk</a:t>
            </a:r>
            <a:r>
              <a:rPr lang="en-US" sz="2400" dirty="0"/>
              <a:t> </a:t>
            </a:r>
            <a:r>
              <a:rPr lang="en-US" sz="2400" dirty="0" smtClean="0"/>
              <a:t>orang </a:t>
            </a:r>
            <a:r>
              <a:rPr lang="en-US" sz="2400" dirty="0"/>
              <a:t>Israel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keinginan</a:t>
            </a:r>
            <a:r>
              <a:rPr lang="en-US" sz="2400" dirty="0"/>
              <a:t> raja </a:t>
            </a:r>
            <a:r>
              <a:rPr lang="en-US" sz="2400" dirty="0" err="1"/>
              <a:t>Balak</a:t>
            </a:r>
            <a:r>
              <a:rPr lang="en-US" sz="2400" dirty="0"/>
              <a:t>, </a:t>
            </a:r>
            <a:r>
              <a:rPr lang="en-US" sz="2400" dirty="0" err="1">
                <a:latin typeface="Gill Sans Ultra Bold Condensed" pitchFamily="34" charset="0"/>
              </a:rPr>
              <a:t>Iblis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menggunakan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godaan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seksual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untuk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menjerat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smtClean="0">
                <a:latin typeface="Gill Sans Ultra Bold Condensed" pitchFamily="34" charset="0"/>
              </a:rPr>
              <a:t> orang </a:t>
            </a:r>
            <a:r>
              <a:rPr lang="en-US" sz="2400" dirty="0">
                <a:latin typeface="Gill Sans Ultra Bold Condensed" pitchFamily="34" charset="0"/>
              </a:rPr>
              <a:t>Israel </a:t>
            </a:r>
            <a:r>
              <a:rPr lang="en-US" sz="2400" dirty="0" err="1">
                <a:latin typeface="Gill Sans Ultra Bold Condensed" pitchFamily="34" charset="0"/>
              </a:rPr>
              <a:t>ke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dalam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penyembahan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berhala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dosa</a:t>
            </a:r>
            <a:r>
              <a:rPr lang="en-US" sz="2400" dirty="0">
                <a:latin typeface="Gill Sans Ultra Bold Condensed" pitchFamily="34" charset="0"/>
              </a:rPr>
              <a:t> di Baal </a:t>
            </a:r>
            <a:r>
              <a:rPr lang="en-US" sz="2400" dirty="0" err="1">
                <a:latin typeface="Gill Sans Ultra Bold Condensed" pitchFamily="34" charset="0"/>
              </a:rPr>
              <a:t>Peor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ketidaksenangan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mereka</a:t>
            </a:r>
            <a:r>
              <a:rPr lang="en-US" sz="24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8223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11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88"/>
            <a:ext cx="936047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60470" cy="1210146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Atas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dasar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pengalaman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Israel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ini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, Paulus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memperingatkan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para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pembaca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kitab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terhadap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bahaya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smtClean="0">
                <a:solidFill>
                  <a:srgbClr val="FFFF00"/>
                </a:solidFill>
                <a:latin typeface="Gill Sans Ultra Bold Condensed" pitchFamily="34" charset="0"/>
              </a:rPr>
              <a:t>ya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n</a:t>
            </a:r>
            <a:r>
              <a:rPr lang="en-US" sz="2600" dirty="0" smtClean="0">
                <a:solidFill>
                  <a:srgbClr val="FFFF00"/>
                </a:solidFill>
                <a:latin typeface="Gill Sans Ultra Bold Condensed" pitchFamily="34" charset="0"/>
              </a:rPr>
              <a:t>g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bisa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muncul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karena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Gill Sans Ultra Bold Condensed" pitchFamily="34" charset="0"/>
              </a:rPr>
              <a:t>itu</a:t>
            </a:r>
            <a:r>
              <a:rPr lang="en-US" sz="2600" dirty="0">
                <a:solidFill>
                  <a:srgbClr val="FFFF00"/>
                </a:solidFill>
                <a:latin typeface="Gill Sans Ultra Bold Condensed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869160"/>
            <a:ext cx="6768752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Berlin Sans FB Demi" pitchFamily="34" charset="0"/>
              </a:rPr>
              <a:t>Paulus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menasihati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erlin Sans FB Demi" pitchFamily="34" charset="0"/>
              </a:rPr>
              <a:t>mereka</a:t>
            </a:r>
            <a:r>
              <a:rPr lang="en-US" sz="24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memperhatikan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akhir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hidup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contoh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iman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dari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para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pemimpin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pentingnya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mematuhi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pemimpin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erlin Sans FB Demi" pitchFamily="34" charset="0"/>
              </a:rPr>
              <a:t>mereka</a:t>
            </a:r>
            <a:r>
              <a:rPr lang="en-US" sz="2400" dirty="0">
                <a:solidFill>
                  <a:srgbClr val="002060"/>
                </a:solidFill>
                <a:latin typeface="Berlin Sans FB Demi" pitchFamily="34" charset="0"/>
              </a:rPr>
              <a:t> [13:7,17].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484461"/>
            <a:ext cx="1943745" cy="194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628800"/>
            <a:ext cx="70567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Paulus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menasihati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berpegang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teguh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pada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pengakuan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iman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terus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mengarahkan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pandangan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pada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400" dirty="0">
                <a:solidFill>
                  <a:srgbClr val="C00000"/>
                </a:solidFill>
                <a:latin typeface="Eras Bold ITC" pitchFamily="34" charset="0"/>
              </a:rPr>
              <a:t> [4:14, 10:23, 12:1-4].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3377" y="3573016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Ultra Bold Condensed" pitchFamily="34" charset="0"/>
              </a:rPr>
              <a:t>Paulus </a:t>
            </a:r>
            <a:r>
              <a:rPr lang="en-US" sz="2800" dirty="0" err="1">
                <a:latin typeface="Gill Sans Ultra Bold Condensed" pitchFamily="34" charset="0"/>
              </a:rPr>
              <a:t>menasihati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mereka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terhadap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amoralitas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dan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ketamakan</a:t>
            </a:r>
            <a:r>
              <a:rPr lang="en-US" sz="2800" dirty="0">
                <a:latin typeface="Gill Sans Ultra Bold Condensed" pitchFamily="34" charset="0"/>
              </a:rPr>
              <a:t> [13:4-6].  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4506973"/>
            <a:ext cx="1656184" cy="22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5" y="3187722"/>
            <a:ext cx="2088232" cy="1724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316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392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439741" y="908720"/>
            <a:ext cx="7463082" cy="100811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Adalah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penting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mengingat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bagaimana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Tuhan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pertama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kali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bekerja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hidup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membawa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kepada-Nya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2120" y="2043093"/>
            <a:ext cx="7460703" cy="992623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 smtClean="0"/>
              <a:t>Apapun</a:t>
            </a:r>
            <a:r>
              <a:rPr lang="en-US" sz="2200" dirty="0" smtClean="0"/>
              <a:t> </a:t>
            </a:r>
            <a:r>
              <a:rPr lang="en-US" sz="2200" dirty="0" err="1" smtClean="0"/>
              <a:t>alasan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tuduhan</a:t>
            </a:r>
            <a:r>
              <a:rPr lang="en-US" sz="2200" dirty="0" smtClean="0"/>
              <a:t> </a:t>
            </a:r>
            <a:r>
              <a:rPr lang="en-US" sz="2200" dirty="0" err="1" smtClean="0"/>
              <a:t>terhadap</a:t>
            </a:r>
            <a:r>
              <a:rPr lang="en-US" sz="2200" dirty="0" smtClean="0"/>
              <a:t> orang Kristen, yang </a:t>
            </a:r>
            <a:r>
              <a:rPr lang="en-US" sz="2200" dirty="0" err="1" smtClean="0"/>
              <a:t>pasti</a:t>
            </a:r>
            <a:r>
              <a:rPr lang="en-US" sz="2200" dirty="0" smtClean="0"/>
              <a:t> </a:t>
            </a:r>
            <a:r>
              <a:rPr lang="en-US" sz="2200" dirty="0" err="1" smtClean="0"/>
              <a:t>adalah</a:t>
            </a:r>
            <a:r>
              <a:rPr lang="en-US" sz="2200" dirty="0" smtClean="0"/>
              <a:t> </a:t>
            </a:r>
            <a:r>
              <a:rPr lang="en-US" sz="2200" dirty="0" err="1" smtClean="0"/>
              <a:t>banyak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Geometr415 Blk BT" pitchFamily="34" charset="0"/>
              </a:rPr>
              <a:t>orang Kristen </a:t>
            </a:r>
            <a:r>
              <a:rPr lang="en-US" sz="2200" dirty="0" err="1" smtClean="0">
                <a:latin typeface="Geometr415 Blk BT" pitchFamily="34" charset="0"/>
              </a:rPr>
              <a:t>mula-mula</a:t>
            </a:r>
            <a:r>
              <a:rPr lang="en-US" sz="2200" dirty="0" smtClean="0">
                <a:latin typeface="Geometr415 Blk BT" pitchFamily="34" charset="0"/>
              </a:rPr>
              <a:t> </a:t>
            </a:r>
            <a:r>
              <a:rPr lang="en-US" sz="2200" dirty="0" err="1" smtClean="0">
                <a:latin typeface="Geometr415 Blk BT" pitchFamily="34" charset="0"/>
              </a:rPr>
              <a:t>menderita</a:t>
            </a:r>
            <a:r>
              <a:rPr lang="en-US" sz="2200" dirty="0" smtClean="0">
                <a:latin typeface="Geometr415 Blk BT" pitchFamily="34" charset="0"/>
              </a:rPr>
              <a:t> </a:t>
            </a:r>
            <a:r>
              <a:rPr lang="en-US" sz="2200" dirty="0" err="1" smtClean="0">
                <a:latin typeface="Geometr415 Blk BT" pitchFamily="34" charset="0"/>
              </a:rPr>
              <a:t>karena</a:t>
            </a:r>
            <a:r>
              <a:rPr lang="en-US" sz="2200" dirty="0" smtClean="0">
                <a:latin typeface="Geometr415 Blk BT" pitchFamily="34" charset="0"/>
              </a:rPr>
              <a:t> </a:t>
            </a:r>
            <a:r>
              <a:rPr lang="en-US" sz="2200" dirty="0" err="1" smtClean="0">
                <a:latin typeface="Geometr415 Blk BT" pitchFamily="34" charset="0"/>
              </a:rPr>
              <a:t>iman</a:t>
            </a:r>
            <a:r>
              <a:rPr lang="en-US" sz="2200" dirty="0" smtClean="0">
                <a:latin typeface="Geometr415 Blk BT" pitchFamily="34" charset="0"/>
              </a:rPr>
              <a:t> </a:t>
            </a:r>
            <a:r>
              <a:rPr lang="en-US" sz="2200" dirty="0" err="1" smtClean="0">
                <a:latin typeface="Geometr415 Blk BT" pitchFamily="34" charset="0"/>
              </a:rPr>
              <a:t>mereka</a:t>
            </a:r>
            <a:r>
              <a:rPr lang="en-US" sz="2200" dirty="0" smtClean="0"/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67868" y="3197843"/>
            <a:ext cx="7434955" cy="1107460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>
                <a:solidFill>
                  <a:srgbClr val="002060"/>
                </a:solidFill>
                <a:latin typeface="Eras Demi ITC" pitchFamily="34" charset="0"/>
              </a:rPr>
              <a:t>S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ering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sensasi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kemenangan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membuat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orang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lalai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terus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menjaga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pertahanan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rohaninya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sehingga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membuat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mereka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rentan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terhadap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serangan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Iblis</a:t>
            </a:r>
            <a:r>
              <a:rPr lang="en-US" sz="2200" dirty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Demi ITC" pitchFamily="34" charset="0"/>
              </a:rPr>
              <a:t>berikutnya</a:t>
            </a:r>
            <a:r>
              <a:rPr lang="en-US" sz="2200" dirty="0" smtClean="0">
                <a:solidFill>
                  <a:srgbClr val="002060"/>
                </a:solidFill>
                <a:latin typeface="Eras Demi ITC" pitchFamily="34" charset="0"/>
              </a:rPr>
              <a:t>.</a:t>
            </a:r>
            <a:endParaRPr lang="en-US" sz="2200" dirty="0">
              <a:solidFill>
                <a:srgbClr val="002060"/>
              </a:solidFill>
              <a:latin typeface="Eras Demi IT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9741" y="4446595"/>
            <a:ext cx="7463082" cy="1107996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O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rang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Ibrani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harus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maju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bersama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saling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menyemangati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membangkitkan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kasih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pekerjaan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baik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2120" y="5595787"/>
            <a:ext cx="7460703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Paulus </a:t>
            </a:r>
            <a:r>
              <a:rPr lang="en-US" sz="2200" smtClean="0">
                <a:solidFill>
                  <a:srgbClr val="C00000"/>
                </a:solidFill>
                <a:latin typeface="Gill Sans Ultra Bold Condensed" pitchFamily="34" charset="0"/>
              </a:rPr>
              <a:t>menasihati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berpegang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teguh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pada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pengakuan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iman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terus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mengarahkan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pandangan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pada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Yesus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4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DE829C18-769A-41C4-99E3-80E418B8FA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95936" y="306516"/>
            <a:ext cx="532859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 err="1" smtClean="0">
                <a:latin typeface="Arial Black" pitchFamily="34" charset="0"/>
              </a:rPr>
              <a:t>Kitab</a:t>
            </a:r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Ibrani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berisi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panggilan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mendalam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untuk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mengikuti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Yesus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hidup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sesuai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dengan</a:t>
            </a:r>
            <a:r>
              <a:rPr lang="en-US" sz="2400" dirty="0">
                <a:latin typeface="Arial Black" pitchFamily="34" charset="0"/>
              </a:rPr>
              <a:t> </a:t>
            </a:r>
            <a:r>
              <a:rPr lang="en-US" sz="2400" dirty="0" err="1">
                <a:latin typeface="Arial Black" pitchFamily="34" charset="0"/>
              </a:rPr>
              <a:t>doktrin</a:t>
            </a:r>
            <a:r>
              <a:rPr lang="en-US" sz="2400" dirty="0">
                <a:latin typeface="Arial Black" pitchFamily="34" charset="0"/>
              </a:rPr>
              <a:t> yang </a:t>
            </a:r>
            <a:r>
              <a:rPr lang="en-US" sz="2400" dirty="0" err="1">
                <a:latin typeface="Arial Black" pitchFamily="34" charset="0"/>
              </a:rPr>
              <a:t>diterima</a:t>
            </a:r>
            <a:r>
              <a:rPr lang="en-US" sz="2400" dirty="0">
                <a:latin typeface="Arial Black" pitchFamily="34" charset="0"/>
              </a:rPr>
              <a:t>.</a:t>
            </a:r>
            <a:endParaRPr lang="es-ES" sz="2400" dirty="0">
              <a:latin typeface="Arial Black" pitchFamily="34" charset="0"/>
            </a:endParaRPr>
          </a:p>
          <a:p>
            <a:pPr>
              <a:spcBef>
                <a:spcPts val="600"/>
              </a:spcBef>
            </a:pPr>
            <a:endParaRPr lang="en-US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err="1" smtClean="0">
                <a:latin typeface="Bahnschrift SemiBold Condensed" pitchFamily="34" charset="0"/>
              </a:rPr>
              <a:t>Penulis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menyadari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perjuangan</a:t>
            </a:r>
            <a:r>
              <a:rPr lang="en-US" sz="2400" dirty="0">
                <a:latin typeface="Bahnschrift SemiBold Condensed" pitchFamily="34" charset="0"/>
              </a:rPr>
              <a:t> orang-orang </a:t>
            </a:r>
            <a:r>
              <a:rPr lang="en-US" sz="2400" dirty="0" err="1">
                <a:latin typeface="Bahnschrift SemiBold Condensed" pitchFamily="34" charset="0"/>
              </a:rPr>
              <a:t>percaya</a:t>
            </a:r>
            <a:r>
              <a:rPr lang="en-US" sz="2400" dirty="0">
                <a:latin typeface="Bahnschrift SemiBold Condensed" pitchFamily="34" charset="0"/>
              </a:rPr>
              <a:t>. </a:t>
            </a:r>
            <a:r>
              <a:rPr lang="en-US" sz="2400" dirty="0" err="1">
                <a:latin typeface="Bahnschrift SemiBold Condensed" pitchFamily="34" charset="0"/>
              </a:rPr>
              <a:t>Ia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menulis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tentang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semangat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kita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menerima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kebenaran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kesulitan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saat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melayani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Yesus</a:t>
            </a:r>
            <a:r>
              <a:rPr lang="en-US" sz="2400" dirty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godaan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untuk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meninggalkan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id-ID" sz="2400" dirty="0" smtClean="0">
                <a:latin typeface="Bahnschrift SemiBold Condensed" pitchFamily="34" charset="0"/>
              </a:rPr>
              <a:t>perlombaan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>
                <a:latin typeface="Bahnschrift SemiBold Condensed" pitchFamily="34" charset="0"/>
              </a:rPr>
              <a:t>dan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id-ID" sz="2400" dirty="0" smtClean="0">
                <a:latin typeface="Bahnschrift SemiBold Condensed" pitchFamily="34" charset="0"/>
              </a:rPr>
              <a:t>t</a:t>
            </a:r>
            <a:r>
              <a:rPr lang="en-US" sz="2400" dirty="0" err="1" smtClean="0">
                <a:latin typeface="Bahnschrift SemiBold Condensed" pitchFamily="34" charset="0"/>
              </a:rPr>
              <a:t>ekun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sampai</a:t>
            </a:r>
            <a:r>
              <a:rPr lang="en-US" sz="2400" dirty="0">
                <a:latin typeface="Bahnschrift SemiBold Condensed" pitchFamily="34" charset="0"/>
              </a:rPr>
              <a:t> </a:t>
            </a:r>
            <a:r>
              <a:rPr lang="en-US" sz="2400" dirty="0" err="1">
                <a:latin typeface="Bahnschrift SemiBold Condensed" pitchFamily="34" charset="0"/>
              </a:rPr>
              <a:t>akhir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es-ES" sz="2400" dirty="0">
              <a:latin typeface="Bahnschrift SemiBold Condensed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err="1" smtClean="0">
                <a:latin typeface="Eras Bold ITC" pitchFamily="34" charset="0"/>
              </a:rPr>
              <a:t>Kitab</a:t>
            </a:r>
            <a:r>
              <a:rPr lang="en-US" sz="2400" dirty="0" smtClean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ini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penuh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dengan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pelajaran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teologis</a:t>
            </a:r>
            <a:r>
              <a:rPr lang="en-US" sz="2400" dirty="0">
                <a:latin typeface="Eras Bold ITC" pitchFamily="34" charset="0"/>
              </a:rPr>
              <a:t>, </a:t>
            </a:r>
            <a:r>
              <a:rPr lang="en-US" sz="2400" dirty="0" err="1">
                <a:latin typeface="Eras Bold ITC" pitchFamily="34" charset="0"/>
              </a:rPr>
              <a:t>tetapi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juga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berisi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nasihat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praktis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bagi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kita</a:t>
            </a:r>
            <a:r>
              <a:rPr lang="en-US" sz="2400" dirty="0" smtClean="0">
                <a:latin typeface="Eras Bold ITC" pitchFamily="34" charset="0"/>
              </a:rPr>
              <a:t>.</a:t>
            </a:r>
          </a:p>
        </p:txBody>
      </p:sp>
      <p:pic>
        <p:nvPicPr>
          <p:cNvPr id="5" name="Imagen 4" descr="Imagen que contiene persona, hombre, cuarto, tabla&#10;&#10;Descripción generada automáticamente">
            <a:extLst>
              <a:ext uri="{FF2B5EF4-FFF2-40B4-BE49-F238E27FC236}">
                <a16:creationId xmlns="" xmlns:a16="http://schemas.microsoft.com/office/drawing/2014/main" id="{9A52D3CC-6321-48DA-8449-2F1D9DB82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7309"/>
            <a:ext cx="2831691" cy="2831691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5" y="4221088"/>
            <a:ext cx="3240919" cy="162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7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336704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nb-NO" sz="3200" dirty="0" smtClean="0">
                <a:solidFill>
                  <a:srgbClr val="FFFF00"/>
                </a:solidFill>
                <a:latin typeface="Impact" pitchFamily="34" charset="0"/>
              </a:rPr>
              <a:t>AWAL YANG MULIA</a:t>
            </a:r>
            <a:br>
              <a:rPr lang="nb-NO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nb-NO" sz="2800" dirty="0" smtClean="0">
                <a:solidFill>
                  <a:schemeClr val="bg1"/>
                </a:solidFill>
                <a:latin typeface="Bernard MT Condensed" pitchFamily="18" charset="0"/>
              </a:rPr>
              <a:t>Minggu, 26 Desember 2021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13102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Eras Demi ITC" pitchFamily="34" charset="0"/>
              </a:rPr>
              <a:t>Kitab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Ibrani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diterima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oleh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gereja</a:t>
            </a:r>
            <a:r>
              <a:rPr lang="en-US" dirty="0" smtClean="0">
                <a:latin typeface="Eras Demi ITC" pitchFamily="34" charset="0"/>
              </a:rPr>
              <a:t> Kristen </a:t>
            </a:r>
            <a:r>
              <a:rPr lang="en-US" dirty="0" err="1" smtClean="0">
                <a:latin typeface="Eras Demi ITC" pitchFamily="34" charset="0"/>
              </a:rPr>
              <a:t>mula-mula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sebagai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surat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dari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rasul</a:t>
            </a:r>
            <a:r>
              <a:rPr lang="en-US" dirty="0" smtClean="0">
                <a:latin typeface="Eras Demi ITC" pitchFamily="34" charset="0"/>
              </a:rPr>
              <a:t> Paulus</a:t>
            </a:r>
            <a:r>
              <a:rPr lang="en-US" dirty="0" smtClean="0"/>
              <a:t>. </a:t>
            </a:r>
            <a:r>
              <a:rPr lang="en-US" dirty="0" err="1" smtClean="0"/>
              <a:t>Identitas</a:t>
            </a:r>
            <a:r>
              <a:rPr lang="en-US" dirty="0" smtClean="0"/>
              <a:t> yang </a:t>
            </a:r>
            <a:r>
              <a:rPr lang="en-US" dirty="0" err="1" smtClean="0"/>
              <a:t>tepat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penerima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pembaca</a:t>
            </a:r>
            <a:r>
              <a:rPr lang="en-US" dirty="0" smtClean="0"/>
              <a:t> </a:t>
            </a:r>
            <a:r>
              <a:rPr lang="en-US" dirty="0" err="1" smtClean="0"/>
              <a:t>kitab</a:t>
            </a:r>
            <a:r>
              <a:rPr lang="en-US" dirty="0" smtClean="0"/>
              <a:t> </a:t>
            </a:r>
            <a:r>
              <a:rPr lang="en-US" dirty="0" err="1" smtClean="0"/>
              <a:t>Ibrani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disebutkan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jelas</a:t>
            </a:r>
            <a:r>
              <a:rPr lang="en-US" dirty="0" smtClean="0"/>
              <a:t>, </a:t>
            </a: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dipastikan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>
                <a:latin typeface="Berlin Sans FB Demi" pitchFamily="34" charset="0"/>
              </a:rPr>
              <a:t>kitab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atau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surat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ini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ditujukan</a:t>
            </a:r>
            <a:r>
              <a:rPr lang="en-US" dirty="0" smtClean="0">
                <a:latin typeface="Berlin Sans FB Demi" pitchFamily="34" charset="0"/>
              </a:rPr>
              <a:t> </a:t>
            </a:r>
            <a:r>
              <a:rPr lang="en-US" dirty="0" err="1" smtClean="0">
                <a:latin typeface="Berlin Sans FB Demi" pitchFamily="34" charset="0"/>
              </a:rPr>
              <a:t>kepada</a:t>
            </a:r>
            <a:r>
              <a:rPr lang="en-US" dirty="0" smtClean="0">
                <a:latin typeface="Berlin Sans FB Demi" pitchFamily="34" charset="0"/>
              </a:rPr>
              <a:t> orang Kristen.</a:t>
            </a:r>
            <a:endParaRPr lang="en-US" dirty="0">
              <a:latin typeface="Berlin Sans FB Dem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r="11061" b="7220"/>
          <a:stretch/>
        </p:blipFill>
        <p:spPr bwMode="auto">
          <a:xfrm>
            <a:off x="6012160" y="2276872"/>
            <a:ext cx="2685581" cy="3092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77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22114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Apakah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yang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menjadi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pengalaman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orang Kristen yang </a:t>
            </a:r>
            <a:b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</a:b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membaca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kitab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Ibrani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ini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? </a:t>
            </a:r>
            <a:r>
              <a:rPr lang="en-US" sz="3200" dirty="0" err="1" smtClean="0">
                <a:solidFill>
                  <a:srgbClr val="FFFF00"/>
                </a:solidFill>
                <a:latin typeface="Bernard MT Condensed" pitchFamily="18" charset="0"/>
              </a:rPr>
              <a:t>Ibrani</a:t>
            </a:r>
            <a:r>
              <a:rPr lang="en-US" sz="3200" dirty="0" smtClean="0">
                <a:solidFill>
                  <a:srgbClr val="FFFF00"/>
                </a:solidFill>
                <a:latin typeface="Bernard MT Condensed" pitchFamily="18" charset="0"/>
              </a:rPr>
              <a:t> 2:3-4</a:t>
            </a:r>
            <a:endParaRPr lang="en-US" sz="32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belum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pernah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mendengar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berkhotbah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secara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langsung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namun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menerima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Injil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dari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penginjil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lain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telah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memberitakan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kepada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berita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keselamatan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".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Para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penginjil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telah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meneguhkan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pekabaran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itu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kepada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bahwa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Allah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sendiri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telah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meneguhkan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kesaksian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oleh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tanda-tanda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mujizat-mujizat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0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50" y="764704"/>
            <a:ext cx="5112568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Geometr415 Blk BT" pitchFamily="34" charset="0"/>
              </a:rPr>
              <a:t>PERJANJIAN BARU MENCERITAKAN BAHWA TANDA-TANDA SEPERTI KESEMBUHAN YANG AJAIB, MENGUSIR ROH JAHAT, DAN PENCURAHAN KARUNIA ROHANI SERING KALI MENYERTAI PEMBERITAAN INJIL DI TEMPAT-TEMPAT BARU.</a:t>
            </a:r>
            <a:endParaRPr lang="en-US" dirty="0">
              <a:latin typeface="Geometr415 Blk B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79" y="5085184"/>
            <a:ext cx="2427803" cy="136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25" y="3591272"/>
            <a:ext cx="1991883" cy="149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72" y="2487872"/>
            <a:ext cx="2068488" cy="13776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64" y="1068760"/>
            <a:ext cx="1560744" cy="1906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18" y="555066"/>
            <a:ext cx="1572016" cy="19328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2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Berlin Sans FB Demi" pitchFamily="34" charset="0"/>
              </a:rPr>
              <a:t>Bagaimana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caranya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Injil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dapat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menjangkau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ke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berbagai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tempat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dan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menembusi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berbagai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bahasa</a:t>
            </a:r>
            <a:r>
              <a:rPr lang="en-US" sz="2800" dirty="0" smtClean="0">
                <a:latin typeface="Berlin Sans FB Demi" pitchFamily="34" charset="0"/>
              </a:rPr>
              <a:t>?</a:t>
            </a:r>
            <a:endParaRPr lang="en-US" sz="2800" dirty="0"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60486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Allah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mencurahkan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Roh-Nya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ke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atas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para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rasul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Yerusalem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sehingga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memberitakan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Injil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bahasa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sebelumnya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ketahui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melakukan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mujizat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2,3],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seperti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Filipus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di Samaria [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8],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Petrus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Yope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Kaisarea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9,10]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Paulus di Asia Kecil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Eropa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Geometr415 Blk BT" pitchFamily="34" charset="0"/>
              </a:rPr>
              <a:t>Kisah</a:t>
            </a:r>
            <a:r>
              <a:rPr lang="en-US" sz="2800" dirty="0" smtClean="0">
                <a:solidFill>
                  <a:schemeClr val="bg1"/>
                </a:solidFill>
                <a:latin typeface="Geometr415 Blk BT" pitchFamily="34" charset="0"/>
              </a:rPr>
              <a:t> 13-28].</a:t>
            </a:r>
            <a:endParaRPr lang="en-US" sz="2800" dirty="0">
              <a:solidFill>
                <a:schemeClr val="bg1"/>
              </a:solidFill>
              <a:latin typeface="Geometr415 Blk B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3" r="25758"/>
          <a:stretch/>
        </p:blipFill>
        <p:spPr bwMode="auto">
          <a:xfrm>
            <a:off x="6444208" y="2420888"/>
            <a:ext cx="2314014" cy="3433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87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Apakah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membuat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orang Kristen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mula-mula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hidup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Eras Bold ITC" pitchFamily="34" charset="0"/>
              </a:rPr>
              <a:t>semangat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err="1" smtClean="0"/>
              <a:t>Roh</a:t>
            </a:r>
            <a:r>
              <a:rPr lang="en-US" sz="2600" dirty="0" smtClean="0"/>
              <a:t> Kudus </a:t>
            </a:r>
            <a:r>
              <a:rPr lang="en-US" sz="2600" dirty="0" err="1" smtClean="0"/>
              <a:t>memberikan</a:t>
            </a:r>
            <a:r>
              <a:rPr lang="en-US" sz="2600" dirty="0" smtClean="0"/>
              <a:t> </a:t>
            </a:r>
            <a:r>
              <a:rPr lang="en-US" sz="2600" dirty="0" err="1" smtClean="0"/>
              <a:t>kepada</a:t>
            </a:r>
            <a:r>
              <a:rPr lang="en-US" sz="2600" dirty="0" smtClean="0"/>
              <a:t> orang Kristen </a:t>
            </a:r>
            <a:r>
              <a:rPr lang="en-US" sz="2600" dirty="0" err="1" smtClean="0"/>
              <a:t>mula-mula</a:t>
            </a:r>
            <a:r>
              <a:rPr lang="en-US" sz="2600" dirty="0" smtClean="0"/>
              <a:t> </a:t>
            </a:r>
            <a:r>
              <a:rPr lang="en-US" sz="2600" dirty="0" err="1" smtClean="0"/>
              <a:t>keyakinan</a:t>
            </a:r>
            <a:r>
              <a:rPr lang="en-US" sz="2600" dirty="0" smtClean="0"/>
              <a:t> </a:t>
            </a:r>
            <a:r>
              <a:rPr lang="en-US" sz="2600" dirty="0" err="1" smtClean="0"/>
              <a:t>bahwa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ernard MT Condensed" pitchFamily="18" charset="0"/>
              </a:rPr>
              <a:t>dosa</a:t>
            </a:r>
            <a:r>
              <a:rPr lang="en-US" sz="26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ernard MT Condensed" pitchFamily="18" charset="0"/>
              </a:rPr>
              <a:t>mereka</a:t>
            </a:r>
            <a:r>
              <a:rPr lang="en-US" sz="26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ernard MT Condensed" pitchFamily="18" charset="0"/>
              </a:rPr>
              <a:t>telah</a:t>
            </a:r>
            <a:r>
              <a:rPr lang="en-US" sz="2600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ernard MT Condensed" pitchFamily="18" charset="0"/>
              </a:rPr>
              <a:t>diampuni</a:t>
            </a:r>
            <a:r>
              <a:rPr lang="en-US" sz="2600" dirty="0" smtClean="0"/>
              <a:t>; </a:t>
            </a:r>
            <a:r>
              <a:rPr lang="en-US" sz="2600" dirty="0" err="1" smtClean="0"/>
              <a:t>oleh</a:t>
            </a:r>
            <a:r>
              <a:rPr lang="en-US" sz="2600" dirty="0" smtClean="0"/>
              <a:t> </a:t>
            </a:r>
            <a:r>
              <a:rPr lang="en-US" sz="2600" dirty="0" err="1" smtClean="0"/>
              <a:t>karena</a:t>
            </a:r>
            <a:r>
              <a:rPr lang="en-US" sz="2600" dirty="0" smtClean="0"/>
              <a:t> </a:t>
            </a:r>
            <a:r>
              <a:rPr lang="en-US" sz="2600" dirty="0" err="1" smtClean="0"/>
              <a:t>itu</a:t>
            </a:r>
            <a:r>
              <a:rPr lang="en-US" sz="2600" dirty="0" smtClean="0"/>
              <a:t> </a:t>
            </a:r>
            <a:r>
              <a:rPr lang="en-US" sz="2600" dirty="0" err="1" smtClean="0"/>
              <a:t>mereka</a:t>
            </a:r>
            <a:r>
              <a:rPr lang="en-US" sz="2600" dirty="0" smtClean="0"/>
              <a:t> </a:t>
            </a:r>
            <a:r>
              <a:rPr lang="en-US" sz="2600" dirty="0" err="1" smtClean="0"/>
              <a:t>tidak</a:t>
            </a:r>
            <a:r>
              <a:rPr lang="en-US" sz="2600" dirty="0" smtClean="0"/>
              <a:t> </a:t>
            </a:r>
            <a:r>
              <a:rPr lang="en-US" sz="2600" dirty="0" err="1" smtClean="0"/>
              <a:t>takut</a:t>
            </a:r>
            <a:r>
              <a:rPr lang="en-US" sz="2600" dirty="0" smtClean="0"/>
              <a:t> </a:t>
            </a:r>
            <a:r>
              <a:rPr lang="en-US" sz="2600" dirty="0" err="1" smtClean="0"/>
              <a:t>kepada</a:t>
            </a:r>
            <a:r>
              <a:rPr lang="en-US" sz="2600" dirty="0" smtClean="0"/>
              <a:t> </a:t>
            </a:r>
            <a:r>
              <a:rPr lang="en-US" sz="2600" dirty="0" err="1" smtClean="0"/>
              <a:t>penghakiman</a:t>
            </a:r>
            <a:r>
              <a:rPr lang="en-US" sz="2600" dirty="0" smtClean="0"/>
              <a:t>,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sebagai</a:t>
            </a:r>
            <a:r>
              <a:rPr lang="en-US" sz="2600" dirty="0" smtClean="0"/>
              <a:t> </a:t>
            </a:r>
            <a:r>
              <a:rPr lang="en-US" sz="2600" dirty="0" err="1" smtClean="0"/>
              <a:t>hasilnya</a:t>
            </a:r>
            <a:r>
              <a:rPr lang="en-US" sz="2600" dirty="0" smtClean="0"/>
              <a:t> </a:t>
            </a:r>
            <a:r>
              <a:rPr lang="en-US" sz="2600" dirty="0" err="1" smtClean="0">
                <a:latin typeface="Britannic Bold" pitchFamily="34" charset="0"/>
              </a:rPr>
              <a:t>mereka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berdoa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dengan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berani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dan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penuh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keyakinan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dan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pengalaman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religius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mereka</a:t>
            </a:r>
            <a:r>
              <a:rPr lang="en-US" sz="2600" dirty="0" smtClean="0">
                <a:latin typeface="Britannic Bold" pitchFamily="34" charset="0"/>
              </a:rPr>
              <a:t> </a:t>
            </a:r>
            <a:r>
              <a:rPr lang="en-US" sz="2600" dirty="0" err="1" smtClean="0">
                <a:latin typeface="Britannic Bold" pitchFamily="34" charset="0"/>
              </a:rPr>
              <a:t>menyenangkan</a:t>
            </a:r>
            <a:r>
              <a:rPr lang="en-US" sz="2600" dirty="0" smtClean="0">
                <a:latin typeface="Britannic Bold" pitchFamily="34" charset="0"/>
              </a:rPr>
              <a:t> [</a:t>
            </a:r>
            <a:r>
              <a:rPr lang="en-US" sz="2600" dirty="0" err="1" smtClean="0">
                <a:latin typeface="Britannic Bold" pitchFamily="34" charset="0"/>
              </a:rPr>
              <a:t>Kisah</a:t>
            </a:r>
            <a:r>
              <a:rPr lang="en-US" sz="2600" dirty="0" smtClean="0">
                <a:latin typeface="Britannic Bold" pitchFamily="34" charset="0"/>
              </a:rPr>
              <a:t> 2:37-47].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Roh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Kudus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membebaskan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diperbudak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oleh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kuasa</a:t>
            </a:r>
            <a:r>
              <a:rPr lang="en-US" sz="26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Eras Demi ITC" pitchFamily="34" charset="0"/>
              </a:rPr>
              <a:t>jahat</a:t>
            </a:r>
            <a:r>
              <a:rPr lang="en-US" sz="2600" dirty="0" smtClean="0"/>
              <a:t>, </a:t>
            </a:r>
            <a:r>
              <a:rPr lang="en-US" sz="2600" dirty="0" smtClean="0">
                <a:latin typeface="Bahnschrift SemiBold Condensed" pitchFamily="34" charset="0"/>
              </a:rPr>
              <a:t>yang </a:t>
            </a:r>
            <a:r>
              <a:rPr lang="en-US" sz="2600" dirty="0" err="1" smtClean="0">
                <a:latin typeface="Bahnschrift SemiBold Condensed" pitchFamily="34" charset="0"/>
              </a:rPr>
              <a:t>merupakan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bukti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kuat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mengenai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keunggulan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kuasa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atas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kuasa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jahat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mengungkapkan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bahwa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kerajaan</a:t>
            </a:r>
            <a:r>
              <a:rPr lang="en-US" sz="2600" dirty="0" smtClean="0">
                <a:latin typeface="Bahnschrift SemiBold Condensed" pitchFamily="34" charset="0"/>
              </a:rPr>
              <a:t> Allah </a:t>
            </a:r>
            <a:r>
              <a:rPr lang="en-US" sz="2600" dirty="0" err="1" smtClean="0">
                <a:latin typeface="Bahnschrift SemiBold Condensed" pitchFamily="34" charset="0"/>
              </a:rPr>
              <a:t>telah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didirikan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dalam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hidup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 smtClean="0">
                <a:latin typeface="Bahnschrift SemiBold Condensed" pitchFamily="34" charset="0"/>
              </a:rPr>
              <a:t>mereka</a:t>
            </a:r>
            <a:r>
              <a:rPr lang="en-US" sz="2600" dirty="0" smtClean="0">
                <a:latin typeface="Bahnschrift SemiBold Condensed" pitchFamily="34" charset="0"/>
              </a:rPr>
              <a:t>.</a:t>
            </a:r>
            <a:endParaRPr lang="en-US" sz="26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5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6203032" cy="5328592"/>
          </a:xfrm>
          <a:solidFill>
            <a:schemeClr val="bg1">
              <a:alpha val="51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Adalah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penting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mengingat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bagaimana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Tuhan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pertama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kali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bekerja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dalam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hidup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kita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untuk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membawa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kita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kepada-Nya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.</a:t>
            </a:r>
          </a:p>
          <a:p>
            <a:pPr marL="0" indent="0">
              <a:buNone/>
            </a:pPr>
            <a:endParaRPr lang="en-US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en-US" dirty="0">
              <a:latin typeface="Arial Black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Arial Black" pitchFamily="34" charset="0"/>
              </a:rPr>
              <a:t>Pertanyaan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renungan</a:t>
            </a:r>
            <a:r>
              <a:rPr lang="en-US" dirty="0" smtClean="0">
                <a:latin typeface="Arial Black" pitchFamily="34" charset="0"/>
              </a:rPr>
              <a:t>: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Dengan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cara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apakah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eometr415 Blk BT" pitchFamily="34" charset="0"/>
              </a:rPr>
              <a:t>A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nda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telah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dikuatkan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dalam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iman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kepada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Yesus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Kristus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sebagai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Juruselamat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dan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Tuhan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eometr415 Blk BT" pitchFamily="34" charset="0"/>
              </a:rPr>
              <a:t>A</a:t>
            </a:r>
            <a:r>
              <a:rPr lang="en-US" dirty="0" err="1" smtClean="0">
                <a:solidFill>
                  <a:srgbClr val="C00000"/>
                </a:solidFill>
                <a:latin typeface="Geometr415 Blk BT" pitchFamily="34" charset="0"/>
              </a:rPr>
              <a:t>nda</a:t>
            </a:r>
            <a:r>
              <a:rPr lang="en-US" dirty="0" smtClean="0">
                <a:solidFill>
                  <a:srgbClr val="C00000"/>
                </a:solidFill>
                <a:latin typeface="Geometr415 Blk BT" pitchFamily="34" charset="0"/>
              </a:rPr>
              <a:t>?</a:t>
            </a:r>
            <a:endParaRPr lang="en-US" dirty="0">
              <a:solidFill>
                <a:srgbClr val="C00000"/>
              </a:solidFill>
              <a:latin typeface="Geometr415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49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1760</Words>
  <Application>Microsoft Office PowerPoint</Application>
  <PresentationFormat>On-screen Show (4:3)</PresentationFormat>
  <Paragraphs>85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IBRANI 10:36</vt:lpstr>
      <vt:lpstr>PowerPoint Presentation</vt:lpstr>
      <vt:lpstr>AWAL YANG MULIA Minggu, 26 Desember 2021</vt:lpstr>
      <vt:lpstr>Apakah yang menjadi pengalaman orang Kristen yang  membaca kitab Ibrani ini? Ibrani 2:3-4</vt:lpstr>
      <vt:lpstr>PowerPoint Presentation</vt:lpstr>
      <vt:lpstr>Bagaimana caranya Injil dapat menjangkau ke berbagai tempat dan menembusi berbagai bahasa?</vt:lpstr>
      <vt:lpstr>Apakah yang membuat orang Kristen mula-mula hidup dengan semangat?</vt:lpstr>
      <vt:lpstr>PowerPoint Presentation</vt:lpstr>
      <vt:lpstr>PERJUANGAN Senin, 27 Desember 2021</vt:lpstr>
      <vt:lpstr>Bagaimana pengalaman Musa dan pembaca surat Petrus menolong kita memahami mengapa orang Kristen dianiaya?</vt:lpstr>
      <vt:lpstr>PowerPoint Presentation</vt:lpstr>
      <vt:lpstr>RASA TIDAK ENAK Selasa, 28 Desember 2021</vt:lpstr>
      <vt:lpstr>PowerPoint Presentation</vt:lpstr>
      <vt:lpstr>Ellen G. White. Alfa dan Omega, jld.3, hal.131,132</vt:lpstr>
      <vt:lpstr>Pertanyaan renungan:</vt:lpstr>
      <vt:lpstr>MAJU BERSAMA Rabu, 29 Desember 2021</vt:lpstr>
      <vt:lpstr>Apa yang Paulus sarankan agar orang percaya Ibrani dapat lakukan di tengah tantangan kehidupan iman mereka?  Ibrani 2:1, 3:12-14, 5:11-6:3, 10:19-25.</vt:lpstr>
      <vt:lpstr>PowerPoint Presentation</vt:lpstr>
      <vt:lpstr>ZAMAN AKHIR INI Kamis, 30 Desember 2021</vt:lpstr>
      <vt:lpstr>Belajar dari pengalaman bangsa Israel di Perjanjian Lama saat mereka sudah berada di perbatasan untuk bersiap memasuki tanah Kanaan tapi mereka gagal. Apakah yang menjadi penyebab kegagalan mereka?</vt:lpstr>
      <vt:lpstr>Atas dasar pengalaman Israel ini, Paulus memperingatkan para pembaca kitab Ibrani terhadap bahaya yang bisa muncul, karena itu :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SURAT UNTUK ORANG IBRANI DAN UNTUK KITA</dc:title>
  <dc:creator>HP</dc:creator>
  <cp:lastModifiedBy>HP</cp:lastModifiedBy>
  <cp:revision>26</cp:revision>
  <dcterms:created xsi:type="dcterms:W3CDTF">2021-12-28T03:17:00Z</dcterms:created>
  <dcterms:modified xsi:type="dcterms:W3CDTF">2021-12-30T09:57:13Z</dcterms:modified>
</cp:coreProperties>
</file>