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81" r:id="rId4"/>
    <p:sldId id="258" r:id="rId5"/>
    <p:sldId id="259" r:id="rId6"/>
    <p:sldId id="260" r:id="rId7"/>
    <p:sldId id="282" r:id="rId8"/>
    <p:sldId id="262" r:id="rId9"/>
    <p:sldId id="263" r:id="rId10"/>
    <p:sldId id="283" r:id="rId11"/>
    <p:sldId id="265" r:id="rId12"/>
    <p:sldId id="284" r:id="rId13"/>
    <p:sldId id="267" r:id="rId14"/>
    <p:sldId id="268" r:id="rId15"/>
    <p:sldId id="309" r:id="rId16"/>
    <p:sldId id="270" r:id="rId17"/>
    <p:sldId id="271" r:id="rId18"/>
    <p:sldId id="310" r:id="rId19"/>
    <p:sldId id="273" r:id="rId20"/>
    <p:sldId id="274" r:id="rId21"/>
    <p:sldId id="311" r:id="rId22"/>
    <p:sldId id="276" r:id="rId23"/>
    <p:sldId id="312" r:id="rId24"/>
    <p:sldId id="278" r:id="rId25"/>
    <p:sldId id="313" r:id="rId26"/>
    <p:sldId id="314" r:id="rId27"/>
    <p:sldId id="315" r:id="rId28"/>
    <p:sldId id="286" r:id="rId29"/>
    <p:sldId id="317" r:id="rId30"/>
    <p:sldId id="316" r:id="rId31"/>
    <p:sldId id="288" r:id="rId32"/>
    <p:sldId id="289" r:id="rId33"/>
    <p:sldId id="318" r:id="rId34"/>
    <p:sldId id="291" r:id="rId35"/>
    <p:sldId id="319" r:id="rId36"/>
    <p:sldId id="293" r:id="rId37"/>
    <p:sldId id="294" r:id="rId38"/>
    <p:sldId id="320" r:id="rId39"/>
    <p:sldId id="296" r:id="rId40"/>
    <p:sldId id="321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660066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48E69-CA49-4217-B64C-ECC10A85E9B5}" type="datetimeFigureOut">
              <a:rPr lang="en-US" smtClean="0"/>
              <a:pPr/>
              <a:t>7/26/2009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C18F5-E1AE-430E-A955-13D48BA73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id-ID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67739-E240-4DC4-9C47-AAC9AC8C25BE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955-00FD-4113-BF33-6605F12E6DB7}" type="datetimeFigureOut">
              <a:rPr lang="en-US" smtClean="0"/>
              <a:pPr/>
              <a:t>7/26/2009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67D8-5021-4B62-83DC-3CDA50EB6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955-00FD-4113-BF33-6605F12E6DB7}" type="datetimeFigureOut">
              <a:rPr lang="en-US" smtClean="0"/>
              <a:pPr/>
              <a:t>7/26/2009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67D8-5021-4B62-83DC-3CDA50EB6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955-00FD-4113-BF33-6605F12E6DB7}" type="datetimeFigureOut">
              <a:rPr lang="en-US" smtClean="0"/>
              <a:pPr/>
              <a:t>7/26/2009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67D8-5021-4B62-83DC-3CDA50EB6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955-00FD-4113-BF33-6605F12E6DB7}" type="datetimeFigureOut">
              <a:rPr lang="en-US" smtClean="0"/>
              <a:pPr/>
              <a:t>7/26/2009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67D8-5021-4B62-83DC-3CDA50EB6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955-00FD-4113-BF33-6605F12E6DB7}" type="datetimeFigureOut">
              <a:rPr lang="en-US" smtClean="0"/>
              <a:pPr/>
              <a:t>7/26/2009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67D8-5021-4B62-83DC-3CDA50EB6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955-00FD-4113-BF33-6605F12E6DB7}" type="datetimeFigureOut">
              <a:rPr lang="en-US" smtClean="0"/>
              <a:pPr/>
              <a:t>7/26/2009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67D8-5021-4B62-83DC-3CDA50EB6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955-00FD-4113-BF33-6605F12E6DB7}" type="datetimeFigureOut">
              <a:rPr lang="en-US" smtClean="0"/>
              <a:pPr/>
              <a:t>7/26/2009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67D8-5021-4B62-83DC-3CDA50EB6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955-00FD-4113-BF33-6605F12E6DB7}" type="datetimeFigureOut">
              <a:rPr lang="en-US" smtClean="0"/>
              <a:pPr/>
              <a:t>7/26/2009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67D8-5021-4B62-83DC-3CDA50EB6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955-00FD-4113-BF33-6605F12E6DB7}" type="datetimeFigureOut">
              <a:rPr lang="en-US" smtClean="0"/>
              <a:pPr/>
              <a:t>7/26/2009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67D8-5021-4B62-83DC-3CDA50EB6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955-00FD-4113-BF33-6605F12E6DB7}" type="datetimeFigureOut">
              <a:rPr lang="en-US" smtClean="0"/>
              <a:pPr/>
              <a:t>7/26/2009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67D8-5021-4B62-83DC-3CDA50EB6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955-00FD-4113-BF33-6605F12E6DB7}" type="datetimeFigureOut">
              <a:rPr lang="en-US" smtClean="0"/>
              <a:pPr/>
              <a:t>7/26/2009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67D8-5021-4B62-83DC-3CDA50EB6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84955-00FD-4113-BF33-6605F12E6DB7}" type="datetimeFigureOut">
              <a:rPr lang="en-US" smtClean="0"/>
              <a:pPr/>
              <a:t>7/26/2009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967D8-5021-4B62-83DC-3CDA50EB6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1" descr="personas_160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22238"/>
            <a:ext cx="4675188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4876800" y="609600"/>
            <a:ext cx="4267200" cy="2051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KUNCI</a:t>
            </a:r>
          </a:p>
          <a:p>
            <a:pPr algn="ctr"/>
            <a:r>
              <a:rPr lang="en-US" sz="24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PERNIKAHAN </a:t>
            </a:r>
          </a:p>
          <a:p>
            <a:pPr algn="ctr"/>
            <a:r>
              <a:rPr lang="en-US" sz="24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BAHAGIA</a:t>
            </a:r>
            <a:endParaRPr lang="en-US" sz="24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orazónJesú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1141412" cy="1227138"/>
          </a:xfrm>
          <a:prstGeom prst="rect">
            <a:avLst/>
          </a:prstGeom>
          <a:noFill/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600200" y="457200"/>
            <a:ext cx="7239000" cy="655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457200" indent="-457200" algn="ctr"/>
            <a:r>
              <a:rPr lang="en-US" sz="24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.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Selalu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Ingat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Bahwa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Tuhanlah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Yang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Telah</a:t>
            </a:r>
            <a:endParaRPr lang="en-US" sz="2400" kern="10" dirty="0" smtClean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marL="457200" indent="-457200" algn="ctr"/>
            <a:r>
              <a:rPr lang="en-US" sz="24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Mempersatukan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Anda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Dalam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Pernikahan</a:t>
            </a:r>
            <a:endParaRPr lang="en-US" sz="24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1600200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Sebab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laki-laki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meninggalkan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ayahnya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ibunya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bersatu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isterinya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Demikianlah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melainkan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dipersatukan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Tuhan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diceraikan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Matius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19:5, 6)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30" descr="Lesson 10 # 1"/>
          <p:cNvPicPr>
            <a:picLocks noChangeAspect="1" noChangeArrowheads="1"/>
          </p:cNvPicPr>
          <p:nvPr/>
        </p:nvPicPr>
        <p:blipFill>
          <a:blip r:embed="rId3"/>
          <a:srcRect l="5676" t="4254" r="2533" b="27115"/>
          <a:stretch>
            <a:fillRect/>
          </a:stretch>
        </p:blipFill>
        <p:spPr bwMode="auto">
          <a:xfrm>
            <a:off x="304800" y="1676400"/>
            <a:ext cx="44307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00200" y="680621"/>
            <a:ext cx="5486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Jangan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pernah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lupa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bahwa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Tuhan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sendiri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yang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telah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mempersatukan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Anda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berdua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dalam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pernikahan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kehendak-Nya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ialah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agar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Anda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berdua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tetap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bersama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bahagia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selamanya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Dia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akan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membawa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sukacita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kasih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ke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dalam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kehidupan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rumah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tangga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Anda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jika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Anda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mengizinkan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Dia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selalu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tinggal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dalam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kehidupan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Anda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rebuchet MS" pitchFamily="34" charset="0"/>
              </a:rPr>
              <a:t>berdua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orazónJesú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1141412" cy="1227138"/>
          </a:xfrm>
          <a:prstGeom prst="rect">
            <a:avLst/>
          </a:prstGeom>
          <a:noFill/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600200" y="457200"/>
            <a:ext cx="7239000" cy="655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457200" indent="-457200" algn="ctr"/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4.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Jagalah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Hati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Anda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.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Jangan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iarkan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Panca-indera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,</a:t>
            </a:r>
          </a:p>
          <a:p>
            <a:pPr marL="457200" indent="-457200" algn="ctr"/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Hawa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Nafsu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, 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Dan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Emosi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Menjerat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Anda</a:t>
            </a:r>
            <a:endParaRPr lang="en-US" sz="24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Jangan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mengingini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isterinya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…”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Keluaran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20:17)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Jagalah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hatimu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segala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kewaspadaan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situlah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terpancar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Amsal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4:23)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mulia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adil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suci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manis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… yang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sedap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didengar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pikirkanlah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semuanya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Filipi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" y="457200"/>
            <a:ext cx="7848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Pikiran-pikiran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salah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pasti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menghancurkan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pernikahan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Anda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Setan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menjerat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pikiran-pikiran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:</a:t>
            </a:r>
          </a:p>
          <a:p>
            <a:endParaRPr lang="en-US" b="1" dirty="0"/>
          </a:p>
          <a:p>
            <a:r>
              <a:rPr lang="en-US" b="1" dirty="0" smtClean="0"/>
              <a:t>“</a:t>
            </a:r>
            <a:r>
              <a:rPr lang="en-US" b="1" dirty="0" err="1" smtClean="0"/>
              <a:t>Pernikahanku</a:t>
            </a:r>
            <a:r>
              <a:rPr lang="en-US" b="1" dirty="0" smtClean="0"/>
              <a:t> </a:t>
            </a: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b="1" dirty="0" err="1" smtClean="0"/>
              <a:t>sebuah</a:t>
            </a:r>
            <a:r>
              <a:rPr lang="en-US" b="1" dirty="0" smtClean="0"/>
              <a:t> </a:t>
            </a:r>
            <a:r>
              <a:rPr lang="en-US" b="1" dirty="0" err="1" smtClean="0"/>
              <a:t>kesalahan</a:t>
            </a:r>
            <a:r>
              <a:rPr lang="en-US" b="1" dirty="0" smtClean="0"/>
              <a:t>.”</a:t>
            </a:r>
          </a:p>
          <a:p>
            <a:endParaRPr lang="en-US" b="1" dirty="0"/>
          </a:p>
          <a:p>
            <a:r>
              <a:rPr lang="en-US" b="1" dirty="0" smtClean="0"/>
              <a:t>“</a:t>
            </a:r>
            <a:r>
              <a:rPr lang="en-US" b="1" dirty="0" err="1" smtClean="0"/>
              <a:t>Aku</a:t>
            </a:r>
            <a:r>
              <a:rPr lang="en-US" b="1" dirty="0" smtClean="0"/>
              <a:t> </a:t>
            </a:r>
            <a:r>
              <a:rPr lang="en-US" b="1" dirty="0" err="1" smtClean="0"/>
              <a:t>menyesal</a:t>
            </a:r>
            <a:r>
              <a:rPr lang="en-US" b="1" dirty="0" smtClean="0"/>
              <a:t> </a:t>
            </a:r>
            <a:r>
              <a:rPr lang="en-US" b="1" dirty="0" err="1" smtClean="0"/>
              <a:t>menikah</a:t>
            </a:r>
            <a:r>
              <a:rPr lang="en-US" b="1" dirty="0" smtClean="0"/>
              <a:t> </a:t>
            </a:r>
            <a:r>
              <a:rPr lang="en-US" b="1" dirty="0" err="1" smtClean="0"/>
              <a:t>dengannya</a:t>
            </a:r>
            <a:r>
              <a:rPr lang="en-US" b="1" dirty="0" smtClean="0"/>
              <a:t>.”</a:t>
            </a:r>
          </a:p>
          <a:p>
            <a:endParaRPr lang="en-US" b="1" dirty="0"/>
          </a:p>
          <a:p>
            <a:r>
              <a:rPr lang="en-US" b="1" dirty="0" smtClean="0"/>
              <a:t>“</a:t>
            </a:r>
            <a:r>
              <a:rPr lang="en-US" b="1" dirty="0" err="1" smtClean="0"/>
              <a:t>Dia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memahami</a:t>
            </a:r>
            <a:r>
              <a:rPr lang="en-US" b="1" dirty="0" smtClean="0"/>
              <a:t> </a:t>
            </a:r>
            <a:r>
              <a:rPr lang="en-US" b="1" dirty="0" err="1" smtClean="0"/>
              <a:t>diriku</a:t>
            </a:r>
            <a:r>
              <a:rPr lang="en-US" b="1" dirty="0" smtClean="0"/>
              <a:t>.”</a:t>
            </a:r>
          </a:p>
          <a:p>
            <a:endParaRPr lang="en-US" b="1" dirty="0"/>
          </a:p>
          <a:p>
            <a:r>
              <a:rPr lang="en-US" b="1" dirty="0" smtClean="0"/>
              <a:t>“</a:t>
            </a:r>
            <a:r>
              <a:rPr lang="en-US" b="1" dirty="0" err="1" smtClean="0"/>
              <a:t>Aku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sanggup</a:t>
            </a:r>
            <a:r>
              <a:rPr lang="en-US" b="1" dirty="0" smtClean="0"/>
              <a:t> </a:t>
            </a:r>
            <a:r>
              <a:rPr lang="en-US" b="1" dirty="0" err="1" smtClean="0"/>
              <a:t>lagi</a:t>
            </a:r>
            <a:r>
              <a:rPr lang="en-US" b="1" dirty="0" smtClean="0"/>
              <a:t> </a:t>
            </a:r>
            <a:r>
              <a:rPr lang="en-US" b="1" dirty="0" err="1" smtClean="0"/>
              <a:t>menerima</a:t>
            </a:r>
            <a:r>
              <a:rPr lang="en-US" b="1" dirty="0" smtClean="0"/>
              <a:t> </a:t>
            </a:r>
            <a:r>
              <a:rPr lang="en-US" b="1" dirty="0" err="1" smtClean="0"/>
              <a:t>semua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.”</a:t>
            </a:r>
          </a:p>
          <a:p>
            <a:endParaRPr lang="en-US" b="1" dirty="0"/>
          </a:p>
          <a:p>
            <a:r>
              <a:rPr lang="en-US" b="1" dirty="0" smtClean="0"/>
              <a:t>“</a:t>
            </a:r>
            <a:r>
              <a:rPr lang="en-US" b="1" dirty="0" err="1" smtClean="0"/>
              <a:t>Aku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dia</a:t>
            </a:r>
            <a:r>
              <a:rPr lang="en-US" b="1" dirty="0" smtClean="0"/>
              <a:t> </a:t>
            </a:r>
            <a:r>
              <a:rPr lang="en-US" b="1" dirty="0" err="1" smtClean="0"/>
              <a:t>bisa</a:t>
            </a:r>
            <a:r>
              <a:rPr lang="en-US" b="1" dirty="0" smtClean="0"/>
              <a:t> </a:t>
            </a:r>
            <a:r>
              <a:rPr lang="en-US" b="1" dirty="0" err="1" smtClean="0"/>
              <a:t>bercerai</a:t>
            </a:r>
            <a:r>
              <a:rPr lang="en-US" b="1" dirty="0" smtClean="0"/>
              <a:t> </a:t>
            </a:r>
            <a:r>
              <a:rPr lang="en-US" b="1" dirty="0" err="1" smtClean="0"/>
              <a:t>kapan</a:t>
            </a:r>
            <a:r>
              <a:rPr lang="en-US" b="1" dirty="0" smtClean="0"/>
              <a:t> </a:t>
            </a:r>
            <a:r>
              <a:rPr lang="en-US" b="1" dirty="0" err="1" smtClean="0"/>
              <a:t>saja</a:t>
            </a:r>
            <a:r>
              <a:rPr lang="en-US" b="1" dirty="0" smtClean="0"/>
              <a:t> </a:t>
            </a:r>
            <a:r>
              <a:rPr lang="en-US" b="1" dirty="0" err="1" smtClean="0"/>
              <a:t>kalau</a:t>
            </a:r>
            <a:r>
              <a:rPr lang="en-US" b="1" dirty="0" smtClean="0"/>
              <a:t> </a:t>
            </a:r>
            <a:r>
              <a:rPr lang="en-US" b="1" dirty="0" err="1" smtClean="0"/>
              <a:t>situasi</a:t>
            </a:r>
            <a:r>
              <a:rPr lang="en-US" b="1" dirty="0" smtClean="0"/>
              <a:t> </a:t>
            </a:r>
            <a:r>
              <a:rPr lang="en-US" b="1" dirty="0" err="1" smtClean="0"/>
              <a:t>menuntut</a:t>
            </a:r>
            <a:r>
              <a:rPr lang="en-US" b="1" dirty="0" smtClean="0"/>
              <a:t> </a:t>
            </a:r>
            <a:r>
              <a:rPr lang="en-US" b="1" dirty="0" err="1" smtClean="0"/>
              <a:t>begitu</a:t>
            </a:r>
            <a:r>
              <a:rPr lang="en-US" b="1" dirty="0" smtClean="0"/>
              <a:t>.”</a:t>
            </a:r>
          </a:p>
          <a:p>
            <a:endParaRPr lang="en-US" b="1" dirty="0"/>
          </a:p>
          <a:p>
            <a:r>
              <a:rPr lang="en-US" b="1" dirty="0" smtClean="0"/>
              <a:t>“</a:t>
            </a:r>
            <a:r>
              <a:rPr lang="en-US" b="1" dirty="0" err="1" smtClean="0"/>
              <a:t>Saya</a:t>
            </a:r>
            <a:r>
              <a:rPr lang="en-US" b="1" dirty="0" smtClean="0"/>
              <a:t> </a:t>
            </a:r>
            <a:r>
              <a:rPr lang="en-US" b="1" dirty="0" err="1" smtClean="0"/>
              <a:t>sudah</a:t>
            </a:r>
            <a:r>
              <a:rPr lang="en-US" b="1" dirty="0" smtClean="0"/>
              <a:t> </a:t>
            </a:r>
            <a:r>
              <a:rPr lang="en-US" b="1" dirty="0" err="1" smtClean="0"/>
              <a:t>bosan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sikapmu</a:t>
            </a:r>
            <a:r>
              <a:rPr lang="en-US" b="1" dirty="0" smtClean="0"/>
              <a:t> </a:t>
            </a:r>
            <a:r>
              <a:rPr lang="en-US" b="1" dirty="0" err="1" smtClean="0"/>
              <a:t>selama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.”</a:t>
            </a:r>
          </a:p>
          <a:p>
            <a:endParaRPr lang="en-US" b="1" dirty="0"/>
          </a:p>
          <a:p>
            <a:r>
              <a:rPr lang="en-US" b="1" dirty="0" smtClean="0"/>
              <a:t>“</a:t>
            </a:r>
            <a:r>
              <a:rPr lang="en-US" b="1" dirty="0" err="1" smtClean="0"/>
              <a:t>Aku</a:t>
            </a:r>
            <a:r>
              <a:rPr lang="en-US" b="1" dirty="0" smtClean="0"/>
              <a:t> </a:t>
            </a:r>
            <a:r>
              <a:rPr lang="en-US" b="1" dirty="0" err="1" smtClean="0"/>
              <a:t>mau</a:t>
            </a:r>
            <a:r>
              <a:rPr lang="en-US" b="1" dirty="0" smtClean="0"/>
              <a:t> </a:t>
            </a:r>
            <a:r>
              <a:rPr lang="en-US" b="1" dirty="0" err="1" smtClean="0"/>
              <a:t>pulang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rumah</a:t>
            </a:r>
            <a:r>
              <a:rPr lang="en-US" b="1" dirty="0" smtClean="0"/>
              <a:t> </a:t>
            </a:r>
            <a:r>
              <a:rPr lang="en-US" b="1" dirty="0" err="1" smtClean="0"/>
              <a:t>orangtuaku</a:t>
            </a:r>
            <a:r>
              <a:rPr lang="en-US" b="1" dirty="0" smtClean="0"/>
              <a:t> </a:t>
            </a:r>
            <a:r>
              <a:rPr lang="en-US" b="1" dirty="0" err="1" smtClean="0"/>
              <a:t>saja</a:t>
            </a:r>
            <a:r>
              <a:rPr lang="en-US" b="1" dirty="0" smtClean="0"/>
              <a:t>.”</a:t>
            </a:r>
          </a:p>
          <a:p>
            <a:r>
              <a:rPr lang="en-US" b="1" dirty="0" smtClean="0"/>
              <a:t>(</a:t>
            </a:r>
            <a:r>
              <a:rPr lang="en-US" b="1" dirty="0" err="1" smtClean="0"/>
              <a:t>Serumit</a:t>
            </a:r>
            <a:r>
              <a:rPr lang="en-US" b="1" dirty="0" smtClean="0"/>
              <a:t> </a:t>
            </a:r>
            <a:r>
              <a:rPr lang="en-US" b="1" dirty="0" err="1" smtClean="0"/>
              <a:t>apapun</a:t>
            </a:r>
            <a:r>
              <a:rPr lang="en-US" b="1" dirty="0" smtClean="0"/>
              <a:t> </a:t>
            </a:r>
            <a:r>
              <a:rPr lang="en-US" b="1" dirty="0" err="1" smtClean="0"/>
              <a:t>masalah</a:t>
            </a:r>
            <a:r>
              <a:rPr lang="en-US" b="1" dirty="0" smtClean="0"/>
              <a:t> yang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hadapi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endParaRPr lang="en-US" b="1" dirty="0" smtClean="0"/>
          </a:p>
          <a:p>
            <a:r>
              <a:rPr lang="en-US" b="1" dirty="0" err="1"/>
              <a:t>p</a:t>
            </a:r>
            <a:r>
              <a:rPr lang="en-US" b="1" dirty="0" err="1" smtClean="0"/>
              <a:t>ernikahan</a:t>
            </a:r>
            <a:r>
              <a:rPr lang="en-US" b="1" dirty="0" smtClean="0"/>
              <a:t>, </a:t>
            </a:r>
            <a:r>
              <a:rPr lang="en-US" b="1" dirty="0" err="1" smtClean="0"/>
              <a:t>jangan</a:t>
            </a:r>
            <a:r>
              <a:rPr lang="en-US" b="1" dirty="0" smtClean="0"/>
              <a:t> </a:t>
            </a:r>
            <a:r>
              <a:rPr lang="en-US" b="1" dirty="0" err="1" smtClean="0"/>
              <a:t>pernah</a:t>
            </a:r>
            <a:r>
              <a:rPr lang="en-US" b="1" dirty="0" smtClean="0"/>
              <a:t> </a:t>
            </a:r>
            <a:r>
              <a:rPr lang="en-US" b="1" dirty="0" err="1" smtClean="0"/>
              <a:t>mengadu</a:t>
            </a:r>
            <a:r>
              <a:rPr lang="en-US" b="1" dirty="0" smtClean="0"/>
              <a:t> </a:t>
            </a:r>
            <a:r>
              <a:rPr lang="en-US" b="1" dirty="0" err="1" smtClean="0"/>
              <a:t>kepada</a:t>
            </a:r>
            <a:r>
              <a:rPr lang="en-US" b="1" dirty="0" smtClean="0"/>
              <a:t> </a:t>
            </a:r>
            <a:r>
              <a:rPr lang="en-US" b="1" dirty="0" err="1" smtClean="0"/>
              <a:t>orang</a:t>
            </a:r>
            <a:r>
              <a:rPr lang="en-US" b="1" dirty="0" smtClean="0"/>
              <a:t> lain</a:t>
            </a:r>
          </a:p>
          <a:p>
            <a:r>
              <a:rPr lang="en-US" b="1" dirty="0" err="1"/>
              <a:t>t</a:t>
            </a:r>
            <a:r>
              <a:rPr lang="en-US" b="1" dirty="0" err="1" smtClean="0"/>
              <a:t>ermasuk</a:t>
            </a:r>
            <a:r>
              <a:rPr lang="en-US" b="1" dirty="0" smtClean="0"/>
              <a:t> </a:t>
            </a:r>
            <a:r>
              <a:rPr lang="en-US" b="1" dirty="0" err="1" smtClean="0"/>
              <a:t>orang</a:t>
            </a:r>
            <a:r>
              <a:rPr lang="en-US" b="1" dirty="0" smtClean="0"/>
              <a:t> </a:t>
            </a:r>
            <a:r>
              <a:rPr lang="en-US" b="1" dirty="0" err="1" smtClean="0"/>
              <a:t>tuamu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jangan</a:t>
            </a:r>
            <a:r>
              <a:rPr lang="en-US" b="1" dirty="0" smtClean="0"/>
              <a:t> </a:t>
            </a:r>
            <a:r>
              <a:rPr lang="en-US" b="1" dirty="0" err="1" smtClean="0"/>
              <a:t>pernah</a:t>
            </a:r>
            <a:r>
              <a:rPr lang="en-US" b="1" dirty="0" smtClean="0"/>
              <a:t> </a:t>
            </a:r>
            <a:r>
              <a:rPr lang="en-US" b="1" dirty="0" err="1" smtClean="0"/>
              <a:t>pergi</a:t>
            </a:r>
            <a:r>
              <a:rPr lang="en-US" b="1" dirty="0" smtClean="0"/>
              <a:t> </a:t>
            </a:r>
            <a:r>
              <a:rPr lang="en-US" b="1" dirty="0" err="1" smtClean="0"/>
              <a:t>meninggalkan</a:t>
            </a:r>
            <a:endParaRPr lang="en-US" b="1" dirty="0" smtClean="0"/>
          </a:p>
          <a:p>
            <a:r>
              <a:rPr lang="en-US" b="1" dirty="0" err="1" smtClean="0"/>
              <a:t>pasanganmu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kembali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rumah</a:t>
            </a:r>
            <a:r>
              <a:rPr lang="en-US" b="1" dirty="0" smtClean="0"/>
              <a:t> </a:t>
            </a:r>
            <a:r>
              <a:rPr lang="en-US" b="1" dirty="0" err="1" smtClean="0"/>
              <a:t>orang</a:t>
            </a:r>
            <a:r>
              <a:rPr lang="en-US" b="1" dirty="0" smtClean="0"/>
              <a:t> </a:t>
            </a:r>
            <a:r>
              <a:rPr lang="en-US" b="1" dirty="0" err="1" smtClean="0"/>
              <a:t>tuamu</a:t>
            </a:r>
            <a:r>
              <a:rPr lang="en-US" b="1" dirty="0" smtClean="0"/>
              <a:t>)</a:t>
            </a:r>
          </a:p>
        </p:txBody>
      </p:sp>
      <p:pic>
        <p:nvPicPr>
          <p:cNvPr id="4" name="Picture 3" descr=" £ ¤ v 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05000"/>
            <a:ext cx="422910" cy="342900"/>
          </a:xfrm>
          <a:prstGeom prst="rect">
            <a:avLst/>
          </a:prstGeom>
        </p:spPr>
      </p:pic>
      <p:pic>
        <p:nvPicPr>
          <p:cNvPr id="6" name="Picture 5" descr=" £ ¤ v 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438400"/>
            <a:ext cx="422910" cy="342900"/>
          </a:xfrm>
          <a:prstGeom prst="rect">
            <a:avLst/>
          </a:prstGeom>
        </p:spPr>
      </p:pic>
      <p:pic>
        <p:nvPicPr>
          <p:cNvPr id="7" name="Picture 6" descr=" £ ¤ v 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71800"/>
            <a:ext cx="422910" cy="342900"/>
          </a:xfrm>
          <a:prstGeom prst="rect">
            <a:avLst/>
          </a:prstGeom>
        </p:spPr>
      </p:pic>
      <p:pic>
        <p:nvPicPr>
          <p:cNvPr id="8" name="Picture 7" descr=" £ ¤ v 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05200"/>
            <a:ext cx="422910" cy="342900"/>
          </a:xfrm>
          <a:prstGeom prst="rect">
            <a:avLst/>
          </a:prstGeom>
        </p:spPr>
      </p:pic>
      <p:pic>
        <p:nvPicPr>
          <p:cNvPr id="9" name="Picture 8" descr=" £ ¤ v 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38600"/>
            <a:ext cx="422910" cy="342900"/>
          </a:xfrm>
          <a:prstGeom prst="rect">
            <a:avLst/>
          </a:prstGeom>
        </p:spPr>
      </p:pic>
      <p:pic>
        <p:nvPicPr>
          <p:cNvPr id="10" name="Picture 9" descr=" £ ¤ v 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648200"/>
            <a:ext cx="422910" cy="342900"/>
          </a:xfrm>
          <a:prstGeom prst="rect">
            <a:avLst/>
          </a:prstGeom>
        </p:spPr>
      </p:pic>
      <p:pic>
        <p:nvPicPr>
          <p:cNvPr id="11" name="Picture 10" descr=" £ ¤ v 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181600"/>
            <a:ext cx="422910" cy="34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5334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Berhentilah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memikirkan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pikiran-pikiran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seperti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itu</a:t>
            </a:r>
            <a:r>
              <a:rPr lang="en-US" sz="2800" b="1" dirty="0" smtClean="0"/>
              <a:t> agar </a:t>
            </a:r>
            <a:r>
              <a:rPr lang="en-US" sz="2800" b="1" dirty="0" err="1" smtClean="0"/>
              <a:t>pernikahan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tidak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hancur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Hindari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melihat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mengucapkan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membaca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atau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mendengar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hal-hal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membawa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kenajisan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atau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ketidaksetiaan</a:t>
            </a:r>
            <a:r>
              <a:rPr lang="en-US" sz="2800" b="1" dirty="0" smtClean="0"/>
              <a:t>. </a:t>
            </a:r>
          </a:p>
          <a:p>
            <a:endParaRPr lang="en-US" sz="2800" b="1" dirty="0"/>
          </a:p>
          <a:p>
            <a:r>
              <a:rPr lang="en-US" sz="2800" b="1" dirty="0" err="1" smtClean="0"/>
              <a:t>Pikiran-pikiran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tidak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dikendalikan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bagaikan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mobil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diparkir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gigi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netral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sebuah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jalan</a:t>
            </a:r>
            <a:r>
              <a:rPr lang="en-US" sz="2800" b="1" dirty="0" smtClean="0"/>
              <a:t> yang miring. </a:t>
            </a:r>
            <a:r>
              <a:rPr lang="en-US" sz="2800" b="1" dirty="0" err="1" smtClean="0"/>
              <a:t>Segala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sesuatu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bisa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terjadi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hasil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akhirnya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pastilah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kehancuran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orazónJesú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1141412" cy="914400"/>
          </a:xfrm>
          <a:prstGeom prst="rect">
            <a:avLst/>
          </a:prstGeom>
          <a:noFill/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600200" y="411163"/>
            <a:ext cx="7010400" cy="731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457200" indent="-457200" algn="ctr"/>
            <a:r>
              <a:rPr lang="en-US" sz="24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.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Jangan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Pergi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Tidur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Di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Malam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Hari</a:t>
            </a:r>
            <a:r>
              <a:rPr lang="en-US" sz="24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Dengan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  <a:p>
            <a:pPr marL="457200" indent="-457200" algn="ctr"/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Perasaan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Marah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Pada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Pasangan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Anda</a:t>
            </a:r>
            <a:endParaRPr lang="en-US" sz="2400" kern="10" dirty="0" smtClean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00748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Janganlah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matahari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terbenam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sebelum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padam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amarahmu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Efesus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4:26)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hendaklah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kamu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mengaku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dosamu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Yakobus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5:16)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Lupakan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belakang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Filipi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3:13)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Hendaklah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kamu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ramah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yang lain,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penuh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kasih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mesra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mengampuni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Efesus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4:32)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8305800" cy="4832092"/>
          </a:xfrm>
          <a:prstGeom prst="rect">
            <a:avLst/>
          </a:prstGeom>
          <a:solidFill>
            <a:schemeClr val="bg1">
              <a:alpha val="1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Tetap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marah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terus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menerus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menyimpan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rasa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sakit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hati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sampai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berhari-hari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sangatlah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berbahaya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Jika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tidak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segera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diatasi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bahkan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masalah-masalah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sepele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sekalipun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akan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menjadi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sumber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perceraian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endParaRPr lang="en-US" sz="28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Itulah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sebabnya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Tuhan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berkata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bahwa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kemarahan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harus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padam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sebelum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matahari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terbenam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Berjiwa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besarlah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untuk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memaafkan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kesalahannya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untuk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mengatakan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dengan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tulus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, “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Saya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minta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maaf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.”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4572000" y="152400"/>
          <a:ext cx="4419600" cy="6629400"/>
        </p:xfrm>
        <a:graphic>
          <a:graphicData uri="http://schemas.openxmlformats.org/presentationml/2006/ole">
            <p:oleObj spid="_x0000_s5122" name="Clip" r:id="rId3" imgW="1112760" imgH="182052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533400"/>
            <a:ext cx="381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Sebuah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pepatah</a:t>
            </a:r>
            <a:r>
              <a:rPr lang="en-US" sz="4000" b="1" dirty="0" smtClean="0"/>
              <a:t>:</a:t>
            </a:r>
          </a:p>
          <a:p>
            <a:endParaRPr lang="en-US" sz="4000" b="1" dirty="0"/>
          </a:p>
          <a:p>
            <a:r>
              <a:rPr lang="en-US" sz="4000" b="1" dirty="0" err="1" smtClean="0"/>
              <a:t>Orang</a:t>
            </a:r>
            <a:r>
              <a:rPr lang="en-US" sz="4000" b="1" dirty="0" smtClean="0"/>
              <a:t> yang </a:t>
            </a:r>
            <a:r>
              <a:rPr lang="en-US" sz="4000" b="1" dirty="0" err="1" smtClean="0"/>
              <a:t>berjiwa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besar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adalah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orang</a:t>
            </a:r>
            <a:r>
              <a:rPr lang="en-US" sz="4000" b="1" dirty="0" smtClean="0"/>
              <a:t> yang </a:t>
            </a:r>
            <a:r>
              <a:rPr lang="en-US" sz="4000" b="1" dirty="0" err="1" smtClean="0"/>
              <a:t>berani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meminta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maaf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meskipun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bukan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dia</a:t>
            </a:r>
            <a:r>
              <a:rPr lang="en-US" sz="4000" b="1" dirty="0" smtClean="0"/>
              <a:t> yang </a:t>
            </a:r>
            <a:r>
              <a:rPr lang="en-US" sz="4000" b="1" dirty="0" err="1" smtClean="0"/>
              <a:t>salah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orazónJesú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1141412" cy="914400"/>
          </a:xfrm>
          <a:prstGeom prst="rect">
            <a:avLst/>
          </a:prstGeom>
          <a:noFill/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600200" y="411163"/>
            <a:ext cx="7010400" cy="731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457200" indent="-457200" algn="ctr"/>
            <a:r>
              <a:rPr lang="en-US" sz="24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6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.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Jadikan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Tuhan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Yesus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Sebagai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Pusat</a:t>
            </a:r>
            <a:endParaRPr lang="en-US" sz="2400" kern="10" dirty="0" smtClean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marL="457200" indent="-457200" algn="ctr"/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Dari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Rumah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Tangga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Anda</a:t>
            </a:r>
            <a:endParaRPr lang="en-US" sz="2400" kern="10" dirty="0" smtClean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00748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Jikalau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TUHAN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membangun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{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Ibrani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bayith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bah’-yith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tangga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},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sia-sialah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usaha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membangunnya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Mazmur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127:1)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Akuilah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segala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lakumu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meluruskan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jalanmu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Amsal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3:6)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Damai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sejahtera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Tuhan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melampaui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segala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akal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memelihara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pikiranmu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Kristus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Yesus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Filipi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4:7)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luarg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79509">
            <a:off x="7542174" y="168719"/>
            <a:ext cx="1218636" cy="1980284"/>
          </a:xfrm>
          <a:prstGeom prst="rect">
            <a:avLst/>
          </a:prstGeom>
        </p:spPr>
      </p:pic>
      <p:pic>
        <p:nvPicPr>
          <p:cNvPr id="4" name="Picture 18" descr="267136C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9750670">
            <a:off x="392790" y="4646064"/>
            <a:ext cx="1535982" cy="1956611"/>
          </a:xfrm>
          <a:prstGeom prst="rect">
            <a:avLst/>
          </a:prstGeom>
          <a:noFill/>
        </p:spPr>
      </p:pic>
      <p:pic>
        <p:nvPicPr>
          <p:cNvPr id="5" name="Picture 13" descr="BXP477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611009">
            <a:off x="6921069" y="4533544"/>
            <a:ext cx="1786020" cy="1981899"/>
          </a:xfrm>
          <a:prstGeom prst="rect">
            <a:avLst/>
          </a:prstGeom>
          <a:noFill/>
        </p:spPr>
      </p:pic>
      <p:pic>
        <p:nvPicPr>
          <p:cNvPr id="6" name="Picture 9" descr="267050A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43343">
            <a:off x="484413" y="193314"/>
            <a:ext cx="1361913" cy="220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17526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Bookman Old Style" pitchFamily="18" charset="0"/>
              </a:rPr>
              <a:t>   </a:t>
            </a:r>
            <a:r>
              <a:rPr lang="en-US" sz="2400" b="1" dirty="0" err="1" smtClean="0">
                <a:latin typeface="Bookman Old Style" pitchFamily="18" charset="0"/>
              </a:rPr>
              <a:t>Ini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adalah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peraturan</a:t>
            </a:r>
            <a:r>
              <a:rPr lang="en-US" sz="2400" b="1" dirty="0" smtClean="0">
                <a:latin typeface="Bookman Old Style" pitchFamily="18" charset="0"/>
              </a:rPr>
              <a:t> yang paling </a:t>
            </a:r>
            <a:r>
              <a:rPr lang="en-US" sz="2400" b="1" dirty="0" err="1" smtClean="0">
                <a:latin typeface="Bookman Old Style" pitchFamily="18" charset="0"/>
              </a:rPr>
              <a:t>utama</a:t>
            </a:r>
            <a:r>
              <a:rPr lang="en-US" sz="2400" b="1" dirty="0" smtClean="0">
                <a:latin typeface="Bookman Old Style" pitchFamily="18" charset="0"/>
              </a:rPr>
              <a:t>. </a:t>
            </a:r>
          </a:p>
          <a:p>
            <a:pPr algn="just"/>
            <a:r>
              <a:rPr lang="en-US" sz="2400" b="1" dirty="0" err="1" smtClean="0">
                <a:latin typeface="Bookman Old Style" pitchFamily="18" charset="0"/>
              </a:rPr>
              <a:t>Lebih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tinggi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dari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segala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peraturan</a:t>
            </a:r>
            <a:r>
              <a:rPr lang="en-US" sz="2400" b="1" dirty="0" smtClean="0">
                <a:latin typeface="Bookman Old Style" pitchFamily="18" charset="0"/>
              </a:rPr>
              <a:t> lain. </a:t>
            </a:r>
            <a:r>
              <a:rPr lang="en-US" sz="2400" b="1" dirty="0" err="1" smtClean="0">
                <a:latin typeface="Bookman Old Style" pitchFamily="18" charset="0"/>
              </a:rPr>
              <a:t>Utamakan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Kristus</a:t>
            </a:r>
            <a:r>
              <a:rPr lang="en-US" sz="2400" b="1" dirty="0" smtClean="0">
                <a:latin typeface="Bookman Old Style" pitchFamily="18" charset="0"/>
              </a:rPr>
              <a:t>! </a:t>
            </a:r>
            <a:r>
              <a:rPr lang="en-US" sz="2400" b="1" dirty="0" err="1" smtClean="0">
                <a:latin typeface="Bookman Old Style" pitchFamily="18" charset="0"/>
              </a:rPr>
              <a:t>Rahasia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kebahagiaan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sejati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dalam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rumahtangga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bukanlah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diplomasi</a:t>
            </a:r>
            <a:r>
              <a:rPr lang="en-US" sz="2400" b="1" dirty="0" smtClean="0">
                <a:latin typeface="Bookman Old Style" pitchFamily="18" charset="0"/>
              </a:rPr>
              <a:t>, </a:t>
            </a:r>
            <a:r>
              <a:rPr lang="en-US" sz="2400" b="1" dirty="0" err="1" smtClean="0">
                <a:latin typeface="Bookman Old Style" pitchFamily="18" charset="0"/>
              </a:rPr>
              <a:t>strategi</a:t>
            </a:r>
            <a:r>
              <a:rPr lang="en-US" sz="2400" b="1" dirty="0" smtClean="0">
                <a:latin typeface="Bookman Old Style" pitchFamily="18" charset="0"/>
              </a:rPr>
              <a:t>, </a:t>
            </a:r>
            <a:r>
              <a:rPr lang="en-US" sz="2400" b="1" dirty="0" err="1" smtClean="0">
                <a:latin typeface="Bookman Old Style" pitchFamily="18" charset="0"/>
              </a:rPr>
              <a:t>dan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usaha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keras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untuk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mengatasi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masalah</a:t>
            </a:r>
            <a:r>
              <a:rPr lang="en-US" sz="2400" b="1" dirty="0" smtClean="0">
                <a:latin typeface="Bookman Old Style" pitchFamily="18" charset="0"/>
              </a:rPr>
              <a:t>, </a:t>
            </a:r>
            <a:r>
              <a:rPr lang="en-US" sz="2400" b="1" dirty="0" err="1" smtClean="0">
                <a:latin typeface="Bookman Old Style" pitchFamily="18" charset="0"/>
              </a:rPr>
              <a:t>tapi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bersatu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dalam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nama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Kristus</a:t>
            </a:r>
            <a:r>
              <a:rPr lang="en-US" sz="2400" b="1" dirty="0" smtClean="0">
                <a:latin typeface="Bookman Old Style" pitchFamily="18" charset="0"/>
              </a:rPr>
              <a:t>. </a:t>
            </a:r>
            <a:r>
              <a:rPr lang="en-US" sz="2400" b="1" dirty="0" err="1" smtClean="0">
                <a:latin typeface="Bookman Old Style" pitchFamily="18" charset="0"/>
              </a:rPr>
              <a:t>Karena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dua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hati</a:t>
            </a:r>
            <a:r>
              <a:rPr lang="en-US" sz="2400" b="1" dirty="0" smtClean="0">
                <a:latin typeface="Bookman Old Style" pitchFamily="18" charset="0"/>
              </a:rPr>
              <a:t> yang </a:t>
            </a:r>
            <a:r>
              <a:rPr lang="en-US" sz="2400" b="1" dirty="0" err="1" smtClean="0">
                <a:latin typeface="Bookman Old Style" pitchFamily="18" charset="0"/>
              </a:rPr>
              <a:t>diisi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oleh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kasih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Yesus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tak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mungkin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terpisah</a:t>
            </a:r>
            <a:r>
              <a:rPr lang="en-US" sz="2400" b="1" dirty="0" smtClean="0">
                <a:latin typeface="Bookman Old Style" pitchFamily="18" charset="0"/>
              </a:rPr>
              <a:t>.</a:t>
            </a:r>
            <a:endParaRPr lang="en-US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419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Comic Sans MS" pitchFamily="66" charset="0"/>
              </a:rPr>
              <a:t>Sekitar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50%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 pitchFamily="66" charset="0"/>
              </a:rPr>
              <a:t>dari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 pitchFamily="66" charset="0"/>
              </a:rPr>
              <a:t>pernikahan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 pitchFamily="66" charset="0"/>
              </a:rPr>
              <a:t>di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 pitchFamily="66" charset="0"/>
              </a:rPr>
              <a:t>zaman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 pitchFamily="66" charset="0"/>
              </a:rPr>
              <a:t>sekarang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 pitchFamily="66" charset="0"/>
              </a:rPr>
              <a:t>berakhir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Comic Sans MS" pitchFamily="66" charset="0"/>
              </a:rPr>
              <a:t>dengan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 pitchFamily="66" charset="0"/>
              </a:rPr>
              <a:t>perceraian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 pitchFamily="66" charset="0"/>
              </a:rPr>
              <a:t>meninggalkan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 pitchFamily="66" charset="0"/>
              </a:rPr>
              <a:t>pasangan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yang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 pitchFamily="66" charset="0"/>
              </a:rPr>
              <a:t>sakit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 pitchFamily="66" charset="0"/>
              </a:rPr>
              <a:t>hati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Comic Sans MS" pitchFamily="66" charset="0"/>
              </a:rPr>
              <a:t>dan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 pitchFamily="66" charset="0"/>
              </a:rPr>
              <a:t>anak-anak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yang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 pitchFamily="66" charset="0"/>
              </a:rPr>
              <a:t>kehilangan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 pitchFamily="66" charset="0"/>
              </a:rPr>
              <a:t>pegangan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JANGAN BIARKAN INI TERJADI PADA KELUARGA ANDA!!!</a:t>
            </a:r>
            <a:endParaRPr lang="en-US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3" name="Picture 2" descr="CARD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1000"/>
            <a:ext cx="4267200" cy="448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sebuah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lagu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saya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rindu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nyanyikan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bersama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malam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ini</a:t>
            </a:r>
            <a:r>
              <a:rPr lang="en-US" sz="2800" b="1" dirty="0" smtClean="0"/>
              <a:t>:</a:t>
            </a:r>
          </a:p>
          <a:p>
            <a:endParaRPr lang="en-US" sz="2800" b="1" dirty="0"/>
          </a:p>
          <a:p>
            <a:r>
              <a:rPr lang="en-US" sz="2800" b="1" dirty="0" smtClean="0"/>
              <a:t>When Jesus in the family,</a:t>
            </a:r>
          </a:p>
          <a:p>
            <a:r>
              <a:rPr lang="en-US" sz="2800" b="1" dirty="0"/>
              <a:t>H</a:t>
            </a:r>
            <a:r>
              <a:rPr lang="en-US" sz="2800" b="1" dirty="0" smtClean="0"/>
              <a:t>appy </a:t>
            </a:r>
            <a:r>
              <a:rPr lang="en-US" sz="2800" b="1" dirty="0" err="1" smtClean="0"/>
              <a:t>happy</a:t>
            </a:r>
            <a:r>
              <a:rPr lang="en-US" sz="2800" b="1" dirty="0" smtClean="0"/>
              <a:t> home (3x)</a:t>
            </a:r>
          </a:p>
          <a:p>
            <a:r>
              <a:rPr lang="en-US" sz="2800" b="1" dirty="0" smtClean="0"/>
              <a:t>When Jesus in the family, </a:t>
            </a:r>
          </a:p>
          <a:p>
            <a:r>
              <a:rPr lang="en-US" sz="2800" b="1" dirty="0" smtClean="0"/>
              <a:t>Happy happy home (2x)</a:t>
            </a:r>
          </a:p>
          <a:p>
            <a:endParaRPr lang="en-US" sz="2800" b="1" dirty="0"/>
          </a:p>
          <a:p>
            <a:r>
              <a:rPr lang="en-US" sz="2800" b="1" dirty="0" err="1" smtClean="0"/>
              <a:t>Yesus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kluarga</a:t>
            </a:r>
            <a:r>
              <a:rPr lang="en-US" sz="2800" b="1" dirty="0" smtClean="0"/>
              <a:t>,</a:t>
            </a:r>
          </a:p>
          <a:p>
            <a:r>
              <a:rPr lang="en-US" sz="2800" b="1" dirty="0" err="1" smtClean="0"/>
              <a:t>Amatlah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senang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amatlah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senang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di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rumah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tangga</a:t>
            </a:r>
            <a:r>
              <a:rPr lang="en-US" sz="2800" b="1" dirty="0" smtClean="0"/>
              <a:t>,</a:t>
            </a:r>
          </a:p>
          <a:p>
            <a:r>
              <a:rPr lang="en-US" sz="2800" b="1" dirty="0" err="1" smtClean="0"/>
              <a:t>Yesus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kluarga</a:t>
            </a:r>
            <a:r>
              <a:rPr lang="en-US" sz="2800" b="1" dirty="0" smtClean="0"/>
              <a:t>, </a:t>
            </a:r>
          </a:p>
          <a:p>
            <a:r>
              <a:rPr lang="en-US" sz="2800" b="1" dirty="0" err="1" smtClean="0"/>
              <a:t>Amatlah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senang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di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rumah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tangga</a:t>
            </a:r>
            <a:r>
              <a:rPr lang="en-US" sz="2800" b="1" dirty="0" smtClean="0"/>
              <a:t>.</a:t>
            </a:r>
          </a:p>
        </p:txBody>
      </p:sp>
      <p:pic>
        <p:nvPicPr>
          <p:cNvPr id="3" name="Picture 2" descr="1_896812032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285875"/>
            <a:ext cx="3733800" cy="3057525"/>
          </a:xfrm>
          <a:prstGeom prst="rect">
            <a:avLst/>
          </a:prstGeom>
          <a:ln w="88900"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orazónJesú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1141412" cy="914400"/>
          </a:xfrm>
          <a:prstGeom prst="rect">
            <a:avLst/>
          </a:prstGeom>
          <a:noFill/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600200" y="563563"/>
            <a:ext cx="51054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7.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Berdoalah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bersama-sama</a:t>
            </a:r>
            <a:endParaRPr lang="en-US" sz="24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41016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Berjaga-jagalah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berdoalah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supaya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kamu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jangan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jatuh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pencobaan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memang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penurut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daging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lemah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Matius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26:41)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hendaklah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kamu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mengaku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dosamu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mendoakan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Yakobus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5:16)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kamu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kekurangan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hikmat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hendaklah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memintanya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Tuhan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- yang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murah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Yakobus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1:5)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609600"/>
            <a:ext cx="426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Berdoalah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bagi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satu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sama</a:t>
            </a:r>
            <a:r>
              <a:rPr lang="en-US" sz="2200" b="1" dirty="0" smtClean="0"/>
              <a:t> lain,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biarkan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pasangan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Anda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mendengar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bahwa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Anda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mendoakannya</a:t>
            </a:r>
            <a:r>
              <a:rPr lang="en-US" sz="2200" b="1" dirty="0" smtClean="0"/>
              <a:t>. </a:t>
            </a:r>
            <a:r>
              <a:rPr lang="en-US" sz="2200" b="1" dirty="0" err="1" smtClean="0"/>
              <a:t>Berlututlah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hadapan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Tuhan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minta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mengaruniakan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cinta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sejati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untuk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Anda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kemauan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untuk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saling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memaafkan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kekuatan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kebijaksaan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untuk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menemukan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solusi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dalam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menyelesaikan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masalah-masalah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dalam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rumahtangga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Anda</a:t>
            </a:r>
            <a:r>
              <a:rPr lang="en-US" sz="2200" b="1" dirty="0" smtClean="0"/>
              <a:t>. </a:t>
            </a:r>
            <a:endParaRPr lang="en-US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257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omic Sans MS" pitchFamily="66" charset="0"/>
              </a:rPr>
              <a:t>Tidak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ada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rumahtangga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akan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rusak</a:t>
            </a:r>
            <a:r>
              <a:rPr lang="en-US" sz="2400" b="1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Comic Sans MS" pitchFamily="66" charset="0"/>
              </a:rPr>
              <a:t>bila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semua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anggota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keluarga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secara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tulus</a:t>
            </a:r>
            <a:r>
              <a:rPr lang="en-US" sz="2400" b="1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Comic Sans MS" pitchFamily="66" charset="0"/>
              </a:rPr>
              <a:t>berdoa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bersama-sama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meminta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pertolongan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Tuhan</a:t>
            </a:r>
            <a:r>
              <a:rPr lang="en-US" sz="2400" b="1" dirty="0" smtClean="0">
                <a:latin typeface="Comic Sans MS" pitchFamily="66" charset="0"/>
              </a:rPr>
              <a:t>.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5" name="Picture 10" descr="orar"/>
          <p:cNvPicPr>
            <a:picLocks noChangeAspect="1" noChangeArrowheads="1"/>
          </p:cNvPicPr>
          <p:nvPr/>
        </p:nvPicPr>
        <p:blipFill>
          <a:blip r:embed="rId2"/>
          <a:srcRect l="6122" r="4878"/>
          <a:stretch>
            <a:fillRect/>
          </a:stretch>
        </p:blipFill>
        <p:spPr bwMode="auto">
          <a:xfrm>
            <a:off x="141288" y="120650"/>
            <a:ext cx="4430712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orazónJesú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1141412" cy="914400"/>
          </a:xfrm>
          <a:prstGeom prst="rect">
            <a:avLst/>
          </a:prstGeom>
          <a:noFill/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600200" y="228601"/>
            <a:ext cx="6934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.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Tuhan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Memberikan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Standar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Kasih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; </a:t>
            </a:r>
          </a:p>
          <a:p>
            <a:pPr algn="ctr"/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Usahakan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Agar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Anda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Mencapainya</a:t>
            </a:r>
            <a:endParaRPr lang="en-US" sz="24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72084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Kasih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itu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sabar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;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kasih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itu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murah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hati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;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ia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tidak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cemburu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Ia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tidak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memegahkan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diri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dan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tidak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sombong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Ia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tidak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melakukan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yang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tidak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sopan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dan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tidak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mencari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keuntungan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diri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sendiri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Ia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tidak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pemarah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dan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tidak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menyimpan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kesalahan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orang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lain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Ia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tidak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bersukacita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karena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ketidakadilan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tetapi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karena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kebenaran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Ia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menutupi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segala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sesuatu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percaya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segala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sesuatu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mengharapkan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segala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sesuatu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sabar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menanggung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segala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sesuatu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” 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(1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Korintus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13:4-7)</a:t>
            </a:r>
            <a:endParaRPr lang="en-US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77200" cy="5078313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Sudahkah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Anda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memiliki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kasih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standar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Alkitab</a:t>
            </a:r>
            <a:r>
              <a:rPr lang="en-US" sz="3600" b="1" dirty="0" smtClean="0"/>
              <a:t>? </a:t>
            </a:r>
          </a:p>
          <a:p>
            <a:endParaRPr lang="en-US" sz="3600" b="1" dirty="0" smtClean="0"/>
          </a:p>
          <a:p>
            <a:r>
              <a:rPr lang="en-US" sz="3600" b="1" dirty="0" err="1" smtClean="0"/>
              <a:t>Kasih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bukanlah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dorongan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hati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sesaat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tetapi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prinsip</a:t>
            </a:r>
            <a:r>
              <a:rPr lang="en-US" sz="3600" b="1" dirty="0" smtClean="0"/>
              <a:t> kudus yang </a:t>
            </a:r>
            <a:r>
              <a:rPr lang="en-US" sz="3600" b="1" dirty="0" err="1" smtClean="0"/>
              <a:t>mencakup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semua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tahap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tindakan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hidup</a:t>
            </a:r>
            <a:r>
              <a:rPr lang="en-US" sz="3600" b="1" dirty="0" smtClean="0"/>
              <a:t>.</a:t>
            </a:r>
          </a:p>
          <a:p>
            <a:endParaRPr lang="en-US" sz="3600" b="1" dirty="0"/>
          </a:p>
          <a:p>
            <a:r>
              <a:rPr lang="en-US" sz="3600" b="1" dirty="0" err="1" smtClean="0"/>
              <a:t>Dengan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kasih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sejati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pernikahan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Anda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mungkin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hancur</a:t>
            </a:r>
            <a:r>
              <a:rPr lang="en-US" sz="3600" b="1" dirty="0" smtClean="0"/>
              <a:t>!!!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orazónJesú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1141412" cy="914400"/>
          </a:xfrm>
          <a:prstGeom prst="rect">
            <a:avLst/>
          </a:prstGeom>
          <a:noFill/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600200" y="228601"/>
            <a:ext cx="6934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.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Ingat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Bahwa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Kritik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Dan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Keluhan</a:t>
            </a:r>
            <a:endParaRPr lang="en-US" sz="2400" kern="10" dirty="0" smtClean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Selalu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Menghancurkan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Kasih</a:t>
            </a:r>
            <a:endParaRPr lang="en-US" sz="24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720840"/>
            <a:ext cx="8153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en-US" sz="2200" b="1" dirty="0" err="1" smtClean="0">
                <a:solidFill>
                  <a:srgbClr val="0000FF"/>
                </a:solidFill>
                <a:latin typeface="Comic Sans MS" pitchFamily="66" charset="0"/>
              </a:rPr>
              <a:t>Hai</a:t>
            </a:r>
            <a:r>
              <a:rPr 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Comic Sans MS" pitchFamily="66" charset="0"/>
              </a:rPr>
              <a:t>suami-suami</a:t>
            </a:r>
            <a:r>
              <a:rPr 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200" b="1" dirty="0" err="1" smtClean="0">
                <a:solidFill>
                  <a:srgbClr val="0000FF"/>
                </a:solidFill>
                <a:latin typeface="Comic Sans MS" pitchFamily="66" charset="0"/>
              </a:rPr>
              <a:t>kasihilah</a:t>
            </a:r>
            <a:r>
              <a:rPr 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Comic Sans MS" pitchFamily="66" charset="0"/>
              </a:rPr>
              <a:t>isterimu</a:t>
            </a:r>
            <a:r>
              <a:rPr 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Comic Sans MS" pitchFamily="66" charset="0"/>
              </a:rPr>
              <a:t>dan</a:t>
            </a:r>
            <a:r>
              <a:rPr 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Comic Sans MS" pitchFamily="66" charset="0"/>
              </a:rPr>
              <a:t>janganlah</a:t>
            </a:r>
            <a:r>
              <a:rPr 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Comic Sans MS" pitchFamily="66" charset="0"/>
              </a:rPr>
              <a:t>berlaku</a:t>
            </a:r>
            <a:r>
              <a:rPr 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Comic Sans MS" pitchFamily="66" charset="0"/>
              </a:rPr>
              <a:t>kasar</a:t>
            </a:r>
            <a:r>
              <a:rPr 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Comic Sans MS" pitchFamily="66" charset="0"/>
              </a:rPr>
              <a:t>terhadap</a:t>
            </a:r>
            <a:r>
              <a:rPr 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Comic Sans MS" pitchFamily="66" charset="0"/>
              </a:rPr>
              <a:t>dia</a:t>
            </a:r>
            <a:r>
              <a:rPr 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” (</a:t>
            </a:r>
            <a:r>
              <a:rPr lang="en-US" sz="2200" b="1" dirty="0" err="1" smtClean="0">
                <a:solidFill>
                  <a:srgbClr val="0000FF"/>
                </a:solidFill>
                <a:latin typeface="Comic Sans MS" pitchFamily="66" charset="0"/>
              </a:rPr>
              <a:t>Kolose</a:t>
            </a:r>
            <a:r>
              <a:rPr 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 3:19)</a:t>
            </a:r>
          </a:p>
          <a:p>
            <a:pPr algn="just"/>
            <a:endParaRPr lang="en-US" sz="22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just"/>
            <a:r>
              <a:rPr 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en-US" sz="2200" b="1" dirty="0" err="1" smtClean="0">
                <a:solidFill>
                  <a:srgbClr val="0000FF"/>
                </a:solidFill>
                <a:latin typeface="Comic Sans MS" pitchFamily="66" charset="0"/>
              </a:rPr>
              <a:t>Lebih</a:t>
            </a:r>
            <a:r>
              <a:rPr 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baik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tinggal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di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padang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gurun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dari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pada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tinggal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dengan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perempuan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yang 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suka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bertengkar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dan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Comic Sans MS" pitchFamily="66" charset="0"/>
              </a:rPr>
              <a:t>pemarah</a:t>
            </a:r>
            <a:r>
              <a:rPr 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” (</a:t>
            </a:r>
            <a:r>
              <a:rPr lang="en-US" sz="2200" b="1" dirty="0" err="1" smtClean="0">
                <a:solidFill>
                  <a:srgbClr val="0000FF"/>
                </a:solidFill>
                <a:latin typeface="Comic Sans MS" pitchFamily="66" charset="0"/>
              </a:rPr>
              <a:t>Amsal</a:t>
            </a:r>
            <a:r>
              <a:rPr 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 21:19)</a:t>
            </a:r>
          </a:p>
          <a:p>
            <a:pPr algn="just"/>
            <a:endParaRPr lang="en-US" sz="22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just"/>
            <a:r>
              <a:rPr 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Seorang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isteri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yang 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suka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bertengkar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serupa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dengan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tiris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yang 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tidak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henti-hentinya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menitik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pada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Comic Sans MS" pitchFamily="66" charset="0"/>
              </a:rPr>
              <a:t>waktu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Comic Sans MS" pitchFamily="66" charset="0"/>
              </a:rPr>
              <a:t>hujan</a:t>
            </a:r>
            <a:r>
              <a:rPr 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” (</a:t>
            </a:r>
            <a:r>
              <a:rPr lang="en-US" sz="2200" b="1" dirty="0" err="1" smtClean="0">
                <a:solidFill>
                  <a:srgbClr val="0000FF"/>
                </a:solidFill>
                <a:latin typeface="Comic Sans MS" pitchFamily="66" charset="0"/>
              </a:rPr>
              <a:t>Amsal</a:t>
            </a:r>
            <a:r>
              <a:rPr 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 27:15)</a:t>
            </a:r>
          </a:p>
          <a:p>
            <a:pPr algn="just"/>
            <a:endParaRPr lang="en-US" sz="22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just"/>
            <a:r>
              <a:rPr lang="en-US" sz="2200" b="1" dirty="0" smtClean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nn-NO" sz="2200" b="1" dirty="0">
                <a:solidFill>
                  <a:srgbClr val="0000FF"/>
                </a:solidFill>
                <a:latin typeface="Comic Sans MS" pitchFamily="66" charset="0"/>
              </a:rPr>
              <a:t>Mengapakah engkau melihat selumbar di mata saudaramu, sedangkan balok di dalam matamu tidak engkau ketahui</a:t>
            </a:r>
            <a:r>
              <a:rPr lang="nn-NO" sz="2200" b="1" dirty="0" smtClean="0">
                <a:solidFill>
                  <a:srgbClr val="0000FF"/>
                </a:solidFill>
                <a:latin typeface="Comic Sans MS" pitchFamily="66" charset="0"/>
              </a:rPr>
              <a:t>?” (Matius 7:3)</a:t>
            </a:r>
            <a:endParaRPr lang="en-US" sz="2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26" descr="fondo right sid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22238"/>
            <a:ext cx="8853488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7" name="Picture 1027" descr="cisner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9813" y="2155825"/>
            <a:ext cx="44418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8" name="Picture 1028" descr="sa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7775" y="3508375"/>
            <a:ext cx="266382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9" name="Picture 1029" descr="fran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590925"/>
            <a:ext cx="26828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10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620713" y="5607050"/>
            <a:ext cx="2647950" cy="55245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chemeClr val="hlink"/>
                </a:solidFill>
                <a:latin typeface="Eras Demi ITC" pitchFamily="34" charset="0"/>
              </a:rPr>
              <a:t>Sisi saya</a:t>
            </a:r>
          </a:p>
        </p:txBody>
      </p:sp>
      <p:sp>
        <p:nvSpPr>
          <p:cNvPr id="251911" name="Rectangle 1031"/>
          <p:cNvSpPr>
            <a:spLocks noChangeArrowheads="1"/>
          </p:cNvSpPr>
          <p:nvPr/>
        </p:nvSpPr>
        <p:spPr bwMode="auto">
          <a:xfrm>
            <a:off x="5726113" y="5673725"/>
            <a:ext cx="2647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182562" tIns="46038" rIns="182562" bIns="46038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r>
              <a:rPr lang="en-US" sz="3200">
                <a:solidFill>
                  <a:schemeClr val="hlink"/>
                </a:solidFill>
                <a:latin typeface="Eras Demi ITC" pitchFamily="34" charset="0"/>
              </a:rPr>
              <a:t>Sisi Anda</a:t>
            </a:r>
          </a:p>
        </p:txBody>
      </p:sp>
      <p:sp>
        <p:nvSpPr>
          <p:cNvPr id="251912" name="Rectangle 1032"/>
          <p:cNvSpPr>
            <a:spLocks noChangeArrowheads="1"/>
          </p:cNvSpPr>
          <p:nvPr/>
        </p:nvSpPr>
        <p:spPr bwMode="auto">
          <a:xfrm>
            <a:off x="2968625" y="3562350"/>
            <a:ext cx="3048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182562" tIns="46038" rIns="182562" bIns="46038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r>
              <a:rPr lang="en-US" sz="4800" dirty="0" err="1">
                <a:solidFill>
                  <a:schemeClr val="hlink"/>
                </a:solidFill>
                <a:latin typeface="Eras Demi ITC" pitchFamily="34" charset="0"/>
              </a:rPr>
              <a:t>Sisi</a:t>
            </a:r>
            <a:r>
              <a:rPr lang="en-US" sz="4800" dirty="0">
                <a:solidFill>
                  <a:schemeClr val="hlink"/>
                </a:solidFill>
                <a:latin typeface="Eras Demi ITC" pitchFamily="34" charset="0"/>
              </a:rPr>
              <a:t> yang </a:t>
            </a:r>
            <a:r>
              <a:rPr lang="en-US" sz="4800" dirty="0" err="1">
                <a:solidFill>
                  <a:schemeClr val="hlink"/>
                </a:solidFill>
                <a:latin typeface="Eras Demi ITC" pitchFamily="34" charset="0"/>
              </a:rPr>
              <a:t>benar</a:t>
            </a:r>
            <a:r>
              <a:rPr lang="en-US" sz="4800" dirty="0">
                <a:solidFill>
                  <a:schemeClr val="hlink"/>
                </a:solidFill>
                <a:latin typeface="Eras Demi ITC" pitchFamily="34" charset="0"/>
              </a:rPr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228600"/>
            <a:ext cx="71016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Ada</a:t>
            </a: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Tiga</a:t>
            </a: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Sisi</a:t>
            </a: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Dalam</a:t>
            </a: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Sebuah</a:t>
            </a: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Masalah</a:t>
            </a: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Rumah</a:t>
            </a: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Tangga</a:t>
            </a: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0" grpId="0" build="p" autoUpdateAnimBg="0"/>
      <p:bldP spid="251911" grpId="0" autoUpdateAnimBg="0"/>
      <p:bldP spid="25191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Text Box 4099"/>
          <p:cNvSpPr txBox="1">
            <a:spLocks noChangeArrowheads="1"/>
          </p:cNvSpPr>
          <p:nvPr/>
        </p:nvSpPr>
        <p:spPr bwMode="auto">
          <a:xfrm>
            <a:off x="4872038" y="1222375"/>
            <a:ext cx="4029075" cy="4387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8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4700" dirty="0" err="1">
                <a:solidFill>
                  <a:schemeClr val="hlink"/>
                </a:solidFill>
                <a:latin typeface="Newtext Rg BT" pitchFamily="34" charset="0"/>
              </a:rPr>
              <a:t>Masalah</a:t>
            </a:r>
            <a:r>
              <a:rPr lang="en-US" sz="4700" dirty="0">
                <a:solidFill>
                  <a:schemeClr val="hlink"/>
                </a:solidFill>
                <a:latin typeface="Newtext Rg BT" pitchFamily="34" charset="0"/>
              </a:rPr>
              <a:t> </a:t>
            </a:r>
            <a:r>
              <a:rPr lang="en-US" sz="4700" dirty="0" err="1">
                <a:solidFill>
                  <a:schemeClr val="hlink"/>
                </a:solidFill>
                <a:latin typeface="Newtext Rg BT" pitchFamily="34" charset="0"/>
              </a:rPr>
              <a:t>seperti</a:t>
            </a:r>
            <a:r>
              <a:rPr lang="en-US" sz="4700" dirty="0">
                <a:solidFill>
                  <a:schemeClr val="hlink"/>
                </a:solidFill>
                <a:latin typeface="Newtext Rg BT" pitchFamily="34" charset="0"/>
              </a:rPr>
              <a:t> </a:t>
            </a:r>
            <a:r>
              <a:rPr lang="en-US" sz="4700" dirty="0" err="1">
                <a:solidFill>
                  <a:schemeClr val="hlink"/>
                </a:solidFill>
                <a:latin typeface="Newtext Rg BT" pitchFamily="34" charset="0"/>
              </a:rPr>
              <a:t>rayap</a:t>
            </a:r>
            <a:r>
              <a:rPr lang="en-US" sz="4700" dirty="0">
                <a:solidFill>
                  <a:schemeClr val="hlink"/>
                </a:solidFill>
                <a:latin typeface="Newtext Rg BT" pitchFamily="34" charset="0"/>
              </a:rPr>
              <a:t>. </a:t>
            </a:r>
            <a:r>
              <a:rPr lang="en-US" sz="4700" dirty="0" err="1">
                <a:solidFill>
                  <a:schemeClr val="hlink"/>
                </a:solidFill>
                <a:latin typeface="Newtext Rg BT" pitchFamily="34" charset="0"/>
              </a:rPr>
              <a:t>Semakin</a:t>
            </a:r>
            <a:r>
              <a:rPr lang="en-US" sz="4700" dirty="0">
                <a:solidFill>
                  <a:schemeClr val="hlink"/>
                </a:solidFill>
                <a:latin typeface="Newtext Rg BT" pitchFamily="34" charset="0"/>
              </a:rPr>
              <a:t> lama </a:t>
            </a:r>
            <a:r>
              <a:rPr lang="en-US" sz="4700" dirty="0" err="1">
                <a:solidFill>
                  <a:schemeClr val="hlink"/>
                </a:solidFill>
                <a:latin typeface="Newtext Rg BT" pitchFamily="34" charset="0"/>
              </a:rPr>
              <a:t>ditinggalkan</a:t>
            </a:r>
            <a:r>
              <a:rPr lang="en-US" sz="4700" dirty="0">
                <a:solidFill>
                  <a:schemeClr val="hlink"/>
                </a:solidFill>
                <a:latin typeface="Newtext Rg BT" pitchFamily="34" charset="0"/>
              </a:rPr>
              <a:t>, </a:t>
            </a:r>
            <a:r>
              <a:rPr lang="en-US" sz="4700" dirty="0" err="1">
                <a:solidFill>
                  <a:schemeClr val="hlink"/>
                </a:solidFill>
                <a:latin typeface="Newtext Rg BT" pitchFamily="34" charset="0"/>
              </a:rPr>
              <a:t>semakin</a:t>
            </a:r>
            <a:r>
              <a:rPr lang="en-US" sz="4700" dirty="0">
                <a:solidFill>
                  <a:schemeClr val="hlink"/>
                </a:solidFill>
                <a:latin typeface="Newtext Rg BT" pitchFamily="34" charset="0"/>
              </a:rPr>
              <a:t> </a:t>
            </a:r>
            <a:r>
              <a:rPr lang="en-US" sz="4700" dirty="0" err="1">
                <a:solidFill>
                  <a:schemeClr val="hlink"/>
                </a:solidFill>
                <a:latin typeface="Newtext Rg BT" pitchFamily="34" charset="0"/>
              </a:rPr>
              <a:t>bertambah</a:t>
            </a:r>
            <a:r>
              <a:rPr lang="en-US" sz="4700" dirty="0">
                <a:solidFill>
                  <a:schemeClr val="hlink"/>
                </a:solidFill>
                <a:latin typeface="Newtext Rg BT" pitchFamily="34" charset="0"/>
              </a:rPr>
              <a:t>!</a:t>
            </a:r>
          </a:p>
        </p:txBody>
      </p:sp>
      <p:sp>
        <p:nvSpPr>
          <p:cNvPr id="275460" name="Text Box 4100"/>
          <p:cNvSpPr txBox="1">
            <a:spLocks noChangeArrowheads="1"/>
          </p:cNvSpPr>
          <p:nvPr/>
        </p:nvSpPr>
        <p:spPr bwMode="auto">
          <a:xfrm>
            <a:off x="98425" y="71438"/>
            <a:ext cx="309403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81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C0C0C0"/>
                </a:solidFill>
                <a:latin typeface="Eras Demi ITC" pitchFamily="34" charset="0"/>
              </a:rPr>
              <a:t>Seven Steps for Resolving Conflicts</a:t>
            </a:r>
          </a:p>
        </p:txBody>
      </p:sp>
      <p:pic>
        <p:nvPicPr>
          <p:cNvPr id="10244" name="Picture 4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15888"/>
            <a:ext cx="4675188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2" descr="cisneros3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122238"/>
            <a:ext cx="4427538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24400" y="533400"/>
            <a:ext cx="4038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660066"/>
                </a:solidFill>
              </a:rPr>
              <a:t>Berhentilah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mengkritik</a:t>
            </a:r>
            <a:r>
              <a:rPr lang="en-US" sz="2400" b="1" dirty="0" smtClean="0">
                <a:solidFill>
                  <a:srgbClr val="660066"/>
                </a:solidFill>
              </a:rPr>
              <a:t>, </a:t>
            </a:r>
            <a:r>
              <a:rPr lang="en-US" sz="2400" b="1" dirty="0" err="1" smtClean="0">
                <a:solidFill>
                  <a:srgbClr val="660066"/>
                </a:solidFill>
              </a:rPr>
              <a:t>mengeluh</a:t>
            </a:r>
            <a:r>
              <a:rPr lang="en-US" sz="2400" b="1" dirty="0" smtClean="0">
                <a:solidFill>
                  <a:srgbClr val="660066"/>
                </a:solidFill>
              </a:rPr>
              <a:t>, </a:t>
            </a:r>
            <a:r>
              <a:rPr lang="en-US" sz="2400" b="1" dirty="0" err="1" smtClean="0">
                <a:solidFill>
                  <a:srgbClr val="660066"/>
                </a:solidFill>
              </a:rPr>
              <a:t>dan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mencari-cari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kesalahan</a:t>
            </a:r>
            <a:r>
              <a:rPr lang="en-US" sz="2400" b="1" dirty="0" smtClean="0">
                <a:solidFill>
                  <a:srgbClr val="660066"/>
                </a:solidFill>
              </a:rPr>
              <a:t>. </a:t>
            </a:r>
            <a:r>
              <a:rPr lang="en-US" sz="2400" b="1" dirty="0" err="1" smtClean="0">
                <a:solidFill>
                  <a:srgbClr val="660066"/>
                </a:solidFill>
              </a:rPr>
              <a:t>Jangan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perhatikan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keburukan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pasangan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Anda</a:t>
            </a:r>
            <a:r>
              <a:rPr lang="en-US" sz="2400" b="1" dirty="0" smtClean="0">
                <a:solidFill>
                  <a:srgbClr val="660066"/>
                </a:solidFill>
              </a:rPr>
              <a:t>, </a:t>
            </a:r>
            <a:r>
              <a:rPr lang="en-US" sz="2400" b="1" dirty="0" err="1" smtClean="0">
                <a:solidFill>
                  <a:srgbClr val="660066"/>
                </a:solidFill>
              </a:rPr>
              <a:t>cobalah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temukan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kebaikan-kebaikannya</a:t>
            </a:r>
            <a:r>
              <a:rPr lang="en-US" sz="2400" b="1" dirty="0" smtClean="0">
                <a:solidFill>
                  <a:srgbClr val="660066"/>
                </a:solidFill>
              </a:rPr>
              <a:t>. </a:t>
            </a:r>
          </a:p>
          <a:p>
            <a:endParaRPr lang="en-US" sz="2400" b="1" dirty="0">
              <a:solidFill>
                <a:srgbClr val="660066"/>
              </a:solidFill>
            </a:endParaRPr>
          </a:p>
          <a:p>
            <a:r>
              <a:rPr lang="en-US" sz="2400" b="1" dirty="0" err="1" smtClean="0">
                <a:solidFill>
                  <a:srgbClr val="660066"/>
                </a:solidFill>
              </a:rPr>
              <a:t>Rahasia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pernikahan</a:t>
            </a:r>
            <a:r>
              <a:rPr lang="en-US" sz="2400" b="1" dirty="0" smtClean="0">
                <a:solidFill>
                  <a:srgbClr val="660066"/>
                </a:solidFill>
              </a:rPr>
              <a:t> yang </a:t>
            </a:r>
            <a:r>
              <a:rPr lang="en-US" sz="2400" b="1" dirty="0" err="1" smtClean="0">
                <a:solidFill>
                  <a:srgbClr val="660066"/>
                </a:solidFill>
              </a:rPr>
              <a:t>bahagia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bukanlah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memiliki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pasangan</a:t>
            </a:r>
            <a:r>
              <a:rPr lang="en-US" sz="2400" b="1" dirty="0" smtClean="0">
                <a:solidFill>
                  <a:srgbClr val="660066"/>
                </a:solidFill>
              </a:rPr>
              <a:t> yang </a:t>
            </a:r>
            <a:r>
              <a:rPr lang="en-US" sz="2400" b="1" dirty="0" err="1" smtClean="0">
                <a:solidFill>
                  <a:srgbClr val="660066"/>
                </a:solidFill>
              </a:rPr>
              <a:t>sempurna</a:t>
            </a:r>
            <a:r>
              <a:rPr lang="en-US" sz="2400" b="1" dirty="0" smtClean="0">
                <a:solidFill>
                  <a:srgbClr val="660066"/>
                </a:solidFill>
              </a:rPr>
              <a:t>, </a:t>
            </a:r>
            <a:r>
              <a:rPr lang="en-US" sz="2400" b="1" dirty="0" err="1" smtClean="0">
                <a:solidFill>
                  <a:srgbClr val="660066"/>
                </a:solidFill>
              </a:rPr>
              <a:t>melainkan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menjadi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pasangan</a:t>
            </a:r>
            <a:r>
              <a:rPr lang="en-US" sz="2400" b="1" dirty="0" smtClean="0">
                <a:solidFill>
                  <a:srgbClr val="660066"/>
                </a:solidFill>
              </a:rPr>
              <a:t> yang </a:t>
            </a:r>
            <a:r>
              <a:rPr lang="en-US" sz="2400" b="1" dirty="0" err="1" smtClean="0">
                <a:solidFill>
                  <a:srgbClr val="660066"/>
                </a:solidFill>
              </a:rPr>
              <a:t>tepat</a:t>
            </a:r>
            <a:r>
              <a:rPr lang="en-US" sz="2400" b="1" dirty="0" smtClean="0">
                <a:solidFill>
                  <a:srgbClr val="660066"/>
                </a:solidFill>
              </a:rPr>
              <a:t>, </a:t>
            </a:r>
            <a:r>
              <a:rPr lang="en-US" sz="2400" b="1" dirty="0" err="1" smtClean="0">
                <a:solidFill>
                  <a:srgbClr val="660066"/>
                </a:solidFill>
              </a:rPr>
              <a:t>cocok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dan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serasi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bagi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pasangan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Anda</a:t>
            </a:r>
            <a:r>
              <a:rPr lang="en-US" sz="2400" b="1" dirty="0" smtClean="0">
                <a:solidFill>
                  <a:srgbClr val="660066"/>
                </a:solidFill>
              </a:rPr>
              <a:t>. </a:t>
            </a:r>
            <a:r>
              <a:rPr lang="en-US" sz="2400" b="1" dirty="0" err="1" smtClean="0">
                <a:solidFill>
                  <a:srgbClr val="660066"/>
                </a:solidFill>
              </a:rPr>
              <a:t>Ubah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diri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Anda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sendiri</a:t>
            </a:r>
            <a:r>
              <a:rPr lang="en-US" sz="2400" b="1" dirty="0" smtClean="0">
                <a:solidFill>
                  <a:srgbClr val="660066"/>
                </a:solidFill>
              </a:rPr>
              <a:t>, </a:t>
            </a:r>
            <a:r>
              <a:rPr lang="en-US" sz="2400" b="1" dirty="0" err="1" smtClean="0">
                <a:solidFill>
                  <a:srgbClr val="660066"/>
                </a:solidFill>
              </a:rPr>
              <a:t>jangan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berusaha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mengubah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pasangan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Anda</a:t>
            </a:r>
            <a:r>
              <a:rPr lang="en-US" sz="2400" b="1" dirty="0" smtClean="0">
                <a:solidFill>
                  <a:srgbClr val="660066"/>
                </a:solidFill>
              </a:rPr>
              <a:t>.</a:t>
            </a:r>
            <a:endParaRPr lang="en-US" sz="2400" b="1" dirty="0">
              <a:solidFill>
                <a:srgbClr val="660066"/>
              </a:solidFill>
            </a:endParaRPr>
          </a:p>
        </p:txBody>
      </p:sp>
      <p:pic>
        <p:nvPicPr>
          <p:cNvPr id="4" name="Picture 4" descr="At Od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05237"/>
            <a:ext cx="4419600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IY50439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457200" y="5562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Comic Sans MS" pitchFamily="66" charset="0"/>
              </a:rPr>
              <a:t>Jangan</a:t>
            </a:r>
            <a:r>
              <a:rPr lang="en-US" sz="3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Comic Sans MS" pitchFamily="66" charset="0"/>
              </a:rPr>
              <a:t>biarkan</a:t>
            </a:r>
            <a:r>
              <a:rPr lang="en-US" sz="3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Comic Sans MS" pitchFamily="66" charset="0"/>
              </a:rPr>
              <a:t>masalah</a:t>
            </a:r>
            <a:r>
              <a:rPr lang="en-US" sz="3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Comic Sans MS" pitchFamily="66" charset="0"/>
              </a:rPr>
              <a:t>merenggut</a:t>
            </a:r>
            <a:r>
              <a:rPr lang="en-US" sz="3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Comic Sans MS" pitchFamily="66" charset="0"/>
              </a:rPr>
              <a:t>kebahagiaan</a:t>
            </a:r>
            <a:r>
              <a:rPr lang="en-US" sz="3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Comic Sans MS" pitchFamily="66" charset="0"/>
              </a:rPr>
              <a:t>rumah</a:t>
            </a:r>
            <a:r>
              <a:rPr lang="en-US" sz="3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Comic Sans MS" pitchFamily="66" charset="0"/>
              </a:rPr>
              <a:t>tangga</a:t>
            </a:r>
            <a:r>
              <a:rPr lang="en-US" sz="3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Comic Sans MS" pitchFamily="66" charset="0"/>
              </a:rPr>
              <a:t>Anda</a:t>
            </a:r>
            <a:r>
              <a:rPr lang="en-US" sz="3600" b="1" dirty="0" smtClean="0">
                <a:solidFill>
                  <a:srgbClr val="0000FF"/>
                </a:solidFill>
                <a:latin typeface="Comic Sans MS" pitchFamily="66" charset="0"/>
              </a:rPr>
              <a:t>…</a:t>
            </a:r>
            <a:endParaRPr lang="en-US" sz="36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15" name="Group 115"/>
          <p:cNvGraphicFramePr>
            <a:graphicFrameLocks noGrp="1"/>
          </p:cNvGraphicFramePr>
          <p:nvPr/>
        </p:nvGraphicFramePr>
        <p:xfrm>
          <a:off x="4751388" y="2335213"/>
          <a:ext cx="4208880" cy="3806000"/>
        </p:xfrm>
        <a:graphic>
          <a:graphicData uri="http://schemas.openxmlformats.org/drawingml/2006/table">
            <a:tbl>
              <a:tblPr/>
              <a:tblGrid>
                <a:gridCol w="1252449"/>
                <a:gridCol w="1407895"/>
                <a:gridCol w="1548536"/>
              </a:tblGrid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ras Demi ITC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ras Demi ITC" pitchFamily="34" charset="0"/>
                        </a:rPr>
                        <a:t>Tahun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Eras Demi ITC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8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ras Demi ITC" pitchFamily="34" charset="0"/>
                          <a:cs typeface="Times New Roman" pitchFamily="18" charset="0"/>
                        </a:rPr>
                        <a:t>Perceraian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Eras Demi IT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8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ras Demi ITC" pitchFamily="34" charset="0"/>
                          <a:cs typeface="Times New Roman" pitchFamily="18" charset="0"/>
                        </a:rPr>
                        <a:t>Pernikahan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Eras Demi ITC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80B"/>
                    </a:solidFill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ras Demi ITC" pitchFamily="34" charset="0"/>
                        </a:rPr>
                        <a:t>1900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Eras Demi ITC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ras Demi ITC" pitchFamily="34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Eras Demi IT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ras Demi ITC" pitchFamily="34" charset="0"/>
                        </a:rPr>
                        <a:t>12.7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Eras Demi IT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ras Demi ITC" pitchFamily="34" charset="0"/>
                          <a:cs typeface="Times New Roman" pitchFamily="18" charset="0"/>
                        </a:rPr>
                        <a:t>1940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Eras Demi ITC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ras Demi ITC" pitchFamily="34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Eras Demi IT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ras Demi ITC" pitchFamily="34" charset="0"/>
                        </a:rPr>
                        <a:t>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Eras Demi IT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ras Demi ITC" pitchFamily="34" charset="0"/>
                          <a:cs typeface="Times New Roman" pitchFamily="18" charset="0"/>
                        </a:rPr>
                        <a:t>1990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Eras Demi ITC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ras Demi ITC" pitchFamily="34" charset="0"/>
                        </a:rPr>
                        <a:t>2000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Eras Demi ITC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ras Demi ITC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Eras Demi ITC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ras Demi ITC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ras Demi ITC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Eras Demi ITC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ras Demi ITC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01" name="Text Box 101"/>
          <p:cNvSpPr txBox="1">
            <a:spLocks noChangeArrowheads="1"/>
          </p:cNvSpPr>
          <p:nvPr/>
        </p:nvSpPr>
        <p:spPr bwMode="auto">
          <a:xfrm>
            <a:off x="98425" y="-50800"/>
            <a:ext cx="30591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81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kumimoji="0" lang="en-US" sz="1400" b="0">
                <a:solidFill>
                  <a:srgbClr val="C0C0C0"/>
                </a:solidFill>
                <a:latin typeface="Eras Demi ITC" pitchFamily="34" charset="0"/>
              </a:rPr>
              <a:t>Four Big Secrets of a Happy Family</a:t>
            </a:r>
            <a:r>
              <a:rPr kumimoji="0" lang="es-ES"/>
              <a:t> </a:t>
            </a:r>
            <a:endParaRPr kumimoji="0" lang="en-US"/>
          </a:p>
        </p:txBody>
      </p:sp>
      <p:sp>
        <p:nvSpPr>
          <p:cNvPr id="8208" name="Text Box 111"/>
          <p:cNvSpPr txBox="1">
            <a:spLocks noChangeArrowheads="1"/>
          </p:cNvSpPr>
          <p:nvPr/>
        </p:nvSpPr>
        <p:spPr bwMode="auto">
          <a:xfrm>
            <a:off x="5543550" y="454025"/>
            <a:ext cx="2462534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CC9900"/>
                </a:solidFill>
              </a:rPr>
              <a:t>Statistik</a:t>
            </a:r>
            <a:endParaRPr lang="en-US" sz="4000" b="1" dirty="0">
              <a:solidFill>
                <a:srgbClr val="CC9900"/>
              </a:solidFill>
            </a:endParaRPr>
          </a:p>
          <a:p>
            <a:pPr algn="ctr"/>
            <a:r>
              <a:rPr lang="en-US" sz="4000" b="1" dirty="0" err="1">
                <a:solidFill>
                  <a:srgbClr val="CC9900"/>
                </a:solidFill>
              </a:rPr>
              <a:t>Perceraian</a:t>
            </a:r>
            <a:endParaRPr lang="en-US" sz="4000" b="1" dirty="0">
              <a:solidFill>
                <a:srgbClr val="CC9900"/>
              </a:solidFill>
            </a:endParaRPr>
          </a:p>
        </p:txBody>
      </p:sp>
      <p:pic>
        <p:nvPicPr>
          <p:cNvPr id="8209" name="Picture 107" descr="267034B"/>
          <p:cNvPicPr>
            <a:picLocks noChangeAspect="1" noChangeArrowheads="1"/>
          </p:cNvPicPr>
          <p:nvPr/>
        </p:nvPicPr>
        <p:blipFill>
          <a:blip r:embed="rId2"/>
          <a:srcRect l="25725" r="16299"/>
          <a:stretch>
            <a:fillRect/>
          </a:stretch>
        </p:blipFill>
        <p:spPr bwMode="auto">
          <a:xfrm>
            <a:off x="139700" y="122238"/>
            <a:ext cx="4627563" cy="658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orazónJesú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228600"/>
            <a:ext cx="1141412" cy="914400"/>
          </a:xfrm>
          <a:prstGeom prst="rect">
            <a:avLst/>
          </a:prstGeom>
          <a:noFill/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371600" y="228601"/>
            <a:ext cx="7620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9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.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Jadilah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Bersih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,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Bersahaja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,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Rapi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, 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an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Bertanggungjawab</a:t>
            </a:r>
            <a:endParaRPr lang="en-US" sz="24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8153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itchFamily="66" charset="0"/>
              </a:rPr>
              <a:t>Demikian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juga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hendaknya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perempuan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.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Hendaklah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ia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berdandan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dengan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pantas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dengan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sopan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dan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sederhana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jangan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memakai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emas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atau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mutiara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ataupun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pakaian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yang 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itchFamily="66" charset="0"/>
              </a:rPr>
              <a:t>mahal-mahal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” </a:t>
            </a:r>
          </a:p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(1 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itchFamily="66" charset="0"/>
              </a:rPr>
              <a:t>Timotius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 2:9)</a:t>
            </a:r>
          </a:p>
          <a:p>
            <a:pPr algn="just"/>
            <a:endParaRPr lang="en-US" sz="20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itchFamily="66" charset="0"/>
              </a:rPr>
              <a:t>Ia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mencari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bulu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domba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dan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rami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dan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senang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bekerja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dengan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itchFamily="66" charset="0"/>
              </a:rPr>
              <a:t>tangannya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…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Ia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bangun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kalau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masih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malam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lalu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menyediakan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makanan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untuk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seisi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rumahnya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dan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membagi-bagikan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tugas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kepada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pelayan-pelayannya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itchFamily="66" charset="0"/>
              </a:rPr>
              <a:t>perempuan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…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Ia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mengawasi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segala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perbuatan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rumah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tangganya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makanan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kemalasan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tidak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itchFamily="66" charset="0"/>
              </a:rPr>
              <a:t>dimakannya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” (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itchFamily="66" charset="0"/>
              </a:rPr>
              <a:t>Amsal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 31:13, 15, 27)</a:t>
            </a:r>
          </a:p>
          <a:p>
            <a:pPr algn="just"/>
            <a:endParaRPr lang="en-US" sz="20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itchFamily="66" charset="0"/>
              </a:rPr>
              <a:t>Tetapi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jika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ada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seorang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yang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tidak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itchFamily="66" charset="0"/>
              </a:rPr>
              <a:t>memeliharakan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 …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seisi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rumahnya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orang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itu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murtad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dan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lebih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buruk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dari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orang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yang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tidak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itchFamily="66" charset="0"/>
              </a:rPr>
              <a:t>beriman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” (1 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itchFamily="66" charset="0"/>
              </a:rPr>
              <a:t>Timotius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 5:8)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arthbound Rainbow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4191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Sifat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malas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teratur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jorok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ceroboh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senjata-senjata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Iblis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menghancurkan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penghargaan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kasih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sayang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sama</a:t>
            </a:r>
            <a:r>
              <a:rPr lang="en-US" sz="2400" b="1" dirty="0" smtClean="0"/>
              <a:t> lain,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merusak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rumahtangga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Anda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r>
              <a:rPr lang="en-US" sz="2400" b="1" dirty="0" err="1" smtClean="0"/>
              <a:t>Rumah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haruslah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bersih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teratur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sebab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membawa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damai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ketenangan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kepuasan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penghuninya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Ketidakpedulian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hal-hal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kelihatannya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sepele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menghancurkan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banyak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rumah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tangga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914400"/>
            <a:ext cx="3429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653142" cy="533398"/>
          </a:xfrm>
          <a:prstGeom prst="rect">
            <a:avLst/>
          </a:prstGeom>
          <a:noFill/>
        </p:spPr>
      </p:pic>
      <p:pic>
        <p:nvPicPr>
          <p:cNvPr id="4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658" y="152400"/>
            <a:ext cx="653142" cy="533398"/>
          </a:xfrm>
          <a:prstGeom prst="rect">
            <a:avLst/>
          </a:prstGeom>
          <a:noFill/>
        </p:spPr>
      </p:pic>
      <p:pic>
        <p:nvPicPr>
          <p:cNvPr id="6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6172202"/>
            <a:ext cx="653142" cy="533398"/>
          </a:xfrm>
          <a:prstGeom prst="rect">
            <a:avLst/>
          </a:prstGeom>
          <a:noFill/>
        </p:spPr>
      </p:pic>
      <p:pic>
        <p:nvPicPr>
          <p:cNvPr id="7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6172202"/>
            <a:ext cx="653142" cy="533398"/>
          </a:xfrm>
          <a:prstGeom prst="rect">
            <a:avLst/>
          </a:prstGeom>
          <a:noFill/>
        </p:spPr>
      </p:pic>
      <p:pic>
        <p:nvPicPr>
          <p:cNvPr id="8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8458" y="3505200"/>
            <a:ext cx="653142" cy="533398"/>
          </a:xfrm>
          <a:prstGeom prst="rect">
            <a:avLst/>
          </a:prstGeom>
          <a:noFill/>
        </p:spPr>
      </p:pic>
      <p:pic>
        <p:nvPicPr>
          <p:cNvPr id="9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2514600"/>
            <a:ext cx="653142" cy="533398"/>
          </a:xfrm>
          <a:prstGeom prst="rect">
            <a:avLst/>
          </a:prstGeom>
          <a:noFill/>
        </p:spPr>
      </p:pic>
      <p:pic>
        <p:nvPicPr>
          <p:cNvPr id="10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1676400"/>
            <a:ext cx="653142" cy="533398"/>
          </a:xfrm>
          <a:prstGeom prst="rect">
            <a:avLst/>
          </a:prstGeom>
          <a:noFill/>
        </p:spPr>
      </p:pic>
      <p:pic>
        <p:nvPicPr>
          <p:cNvPr id="11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762000"/>
            <a:ext cx="653142" cy="533398"/>
          </a:xfrm>
          <a:prstGeom prst="rect">
            <a:avLst/>
          </a:prstGeom>
          <a:noFill/>
        </p:spPr>
      </p:pic>
      <p:pic>
        <p:nvPicPr>
          <p:cNvPr id="12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152400"/>
            <a:ext cx="653142" cy="533398"/>
          </a:xfrm>
          <a:prstGeom prst="rect">
            <a:avLst/>
          </a:prstGeom>
          <a:noFill/>
        </p:spPr>
      </p:pic>
      <p:pic>
        <p:nvPicPr>
          <p:cNvPr id="13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52400"/>
            <a:ext cx="653142" cy="533398"/>
          </a:xfrm>
          <a:prstGeom prst="rect">
            <a:avLst/>
          </a:prstGeom>
          <a:noFill/>
        </p:spPr>
      </p:pic>
      <p:pic>
        <p:nvPicPr>
          <p:cNvPr id="14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2400"/>
            <a:ext cx="653142" cy="533398"/>
          </a:xfrm>
          <a:prstGeom prst="rect">
            <a:avLst/>
          </a:prstGeom>
          <a:noFill/>
        </p:spPr>
      </p:pic>
      <p:pic>
        <p:nvPicPr>
          <p:cNvPr id="15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2400"/>
            <a:ext cx="653142" cy="533398"/>
          </a:xfrm>
          <a:prstGeom prst="rect">
            <a:avLst/>
          </a:prstGeom>
          <a:noFill/>
        </p:spPr>
      </p:pic>
      <p:pic>
        <p:nvPicPr>
          <p:cNvPr id="16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6658" y="152402"/>
            <a:ext cx="653142" cy="533398"/>
          </a:xfrm>
          <a:prstGeom prst="rect">
            <a:avLst/>
          </a:prstGeom>
          <a:noFill/>
        </p:spPr>
      </p:pic>
      <p:pic>
        <p:nvPicPr>
          <p:cNvPr id="17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52402"/>
            <a:ext cx="653142" cy="533398"/>
          </a:xfrm>
          <a:prstGeom prst="rect">
            <a:avLst/>
          </a:prstGeom>
          <a:noFill/>
        </p:spPr>
      </p:pic>
      <p:pic>
        <p:nvPicPr>
          <p:cNvPr id="18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52400"/>
            <a:ext cx="653142" cy="533398"/>
          </a:xfrm>
          <a:prstGeom prst="rect">
            <a:avLst/>
          </a:prstGeom>
          <a:noFill/>
        </p:spPr>
      </p:pic>
      <p:pic>
        <p:nvPicPr>
          <p:cNvPr id="19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52402"/>
            <a:ext cx="653142" cy="533398"/>
          </a:xfrm>
          <a:prstGeom prst="rect">
            <a:avLst/>
          </a:prstGeom>
          <a:noFill/>
        </p:spPr>
      </p:pic>
      <p:pic>
        <p:nvPicPr>
          <p:cNvPr id="20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6172200"/>
            <a:ext cx="653142" cy="533398"/>
          </a:xfrm>
          <a:prstGeom prst="rect">
            <a:avLst/>
          </a:prstGeom>
          <a:noFill/>
        </p:spPr>
      </p:pic>
      <p:pic>
        <p:nvPicPr>
          <p:cNvPr id="21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152402"/>
            <a:ext cx="653142" cy="533398"/>
          </a:xfrm>
          <a:prstGeom prst="rect">
            <a:avLst/>
          </a:prstGeom>
          <a:noFill/>
        </p:spPr>
      </p:pic>
      <p:pic>
        <p:nvPicPr>
          <p:cNvPr id="22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8458" y="4495800"/>
            <a:ext cx="653142" cy="533398"/>
          </a:xfrm>
          <a:prstGeom prst="rect">
            <a:avLst/>
          </a:prstGeom>
          <a:noFill/>
        </p:spPr>
      </p:pic>
      <p:pic>
        <p:nvPicPr>
          <p:cNvPr id="23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172202"/>
            <a:ext cx="653142" cy="533398"/>
          </a:xfrm>
          <a:prstGeom prst="rect">
            <a:avLst/>
          </a:prstGeom>
          <a:noFill/>
        </p:spPr>
      </p:pic>
      <p:pic>
        <p:nvPicPr>
          <p:cNvPr id="27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653142" cy="533398"/>
          </a:xfrm>
          <a:prstGeom prst="rect">
            <a:avLst/>
          </a:prstGeom>
          <a:noFill/>
        </p:spPr>
      </p:pic>
      <p:pic>
        <p:nvPicPr>
          <p:cNvPr id="28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653142" cy="533398"/>
          </a:xfrm>
          <a:prstGeom prst="rect">
            <a:avLst/>
          </a:prstGeom>
          <a:noFill/>
        </p:spPr>
      </p:pic>
      <p:pic>
        <p:nvPicPr>
          <p:cNvPr id="29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90800"/>
            <a:ext cx="653142" cy="533398"/>
          </a:xfrm>
          <a:prstGeom prst="rect">
            <a:avLst/>
          </a:prstGeom>
          <a:noFill/>
        </p:spPr>
      </p:pic>
      <p:pic>
        <p:nvPicPr>
          <p:cNvPr id="30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05200"/>
            <a:ext cx="653142" cy="533398"/>
          </a:xfrm>
          <a:prstGeom prst="rect">
            <a:avLst/>
          </a:prstGeom>
          <a:noFill/>
        </p:spPr>
      </p:pic>
      <p:pic>
        <p:nvPicPr>
          <p:cNvPr id="31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419600"/>
            <a:ext cx="653142" cy="533398"/>
          </a:xfrm>
          <a:prstGeom prst="rect">
            <a:avLst/>
          </a:prstGeom>
          <a:noFill/>
        </p:spPr>
      </p:pic>
      <p:pic>
        <p:nvPicPr>
          <p:cNvPr id="32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8458" y="5257800"/>
            <a:ext cx="653142" cy="533398"/>
          </a:xfrm>
          <a:prstGeom prst="rect">
            <a:avLst/>
          </a:prstGeom>
          <a:noFill/>
        </p:spPr>
      </p:pic>
      <p:pic>
        <p:nvPicPr>
          <p:cNvPr id="33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410200"/>
            <a:ext cx="653142" cy="533398"/>
          </a:xfrm>
          <a:prstGeom prst="rect">
            <a:avLst/>
          </a:prstGeom>
          <a:noFill/>
        </p:spPr>
      </p:pic>
      <p:pic>
        <p:nvPicPr>
          <p:cNvPr id="34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172202"/>
            <a:ext cx="653142" cy="533398"/>
          </a:xfrm>
          <a:prstGeom prst="rect">
            <a:avLst/>
          </a:prstGeom>
          <a:noFill/>
        </p:spPr>
      </p:pic>
      <p:pic>
        <p:nvPicPr>
          <p:cNvPr id="35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6172202"/>
            <a:ext cx="653142" cy="533398"/>
          </a:xfrm>
          <a:prstGeom prst="rect">
            <a:avLst/>
          </a:prstGeom>
          <a:noFill/>
        </p:spPr>
      </p:pic>
      <p:pic>
        <p:nvPicPr>
          <p:cNvPr id="36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6172202"/>
            <a:ext cx="653142" cy="533398"/>
          </a:xfrm>
          <a:prstGeom prst="rect">
            <a:avLst/>
          </a:prstGeom>
          <a:noFill/>
        </p:spPr>
      </p:pic>
      <p:pic>
        <p:nvPicPr>
          <p:cNvPr id="37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6172200"/>
            <a:ext cx="653142" cy="533398"/>
          </a:xfrm>
          <a:prstGeom prst="rect">
            <a:avLst/>
          </a:prstGeom>
          <a:noFill/>
        </p:spPr>
      </p:pic>
      <p:pic>
        <p:nvPicPr>
          <p:cNvPr id="38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172202"/>
            <a:ext cx="653142" cy="533398"/>
          </a:xfrm>
          <a:prstGeom prst="rect">
            <a:avLst/>
          </a:prstGeom>
          <a:noFill/>
        </p:spPr>
      </p:pic>
      <p:pic>
        <p:nvPicPr>
          <p:cNvPr id="39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172202"/>
            <a:ext cx="653142" cy="533398"/>
          </a:xfrm>
          <a:prstGeom prst="rect">
            <a:avLst/>
          </a:prstGeom>
          <a:noFill/>
        </p:spPr>
      </p:pic>
      <p:pic>
        <p:nvPicPr>
          <p:cNvPr id="40" name="Picture 13" descr="bd000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6172200"/>
            <a:ext cx="653142" cy="533398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1066800" y="914400"/>
            <a:ext cx="3276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Makanan</a:t>
            </a:r>
            <a:r>
              <a:rPr lang="en-US" sz="2400" b="1" dirty="0" smtClean="0">
                <a:solidFill>
                  <a:srgbClr val="0000FF"/>
                </a:solidFill>
              </a:rPr>
              <a:t> yang </a:t>
            </a:r>
            <a:r>
              <a:rPr lang="en-US" sz="2400" b="1" dirty="0" err="1" smtClean="0">
                <a:solidFill>
                  <a:srgbClr val="0000FF"/>
                </a:solidFill>
              </a:rPr>
              <a:t>disajikan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haruslah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bergizi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</a:rPr>
              <a:t>menarik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</a:rPr>
              <a:t>dan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disajikan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tepat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waktu</a:t>
            </a:r>
            <a:r>
              <a:rPr lang="en-US" sz="2400" b="1" dirty="0" smtClean="0">
                <a:solidFill>
                  <a:srgbClr val="0000FF"/>
                </a:solidFill>
              </a:rPr>
              <a:t>…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</a:rPr>
              <a:t>Kebiasaan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merokok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dan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minum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minuman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keras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pasti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menyebabkan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seseorang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menjadi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tidak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teratur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</a:rPr>
              <a:t>jorok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</a:rPr>
              <a:t>ceroboh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dan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tidak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sehat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Dan </a:t>
            </a:r>
            <a:r>
              <a:rPr lang="en-US" sz="2400" b="1" dirty="0" err="1" smtClean="0">
                <a:solidFill>
                  <a:srgbClr val="0000FF"/>
                </a:solidFill>
              </a:rPr>
              <a:t>ini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bisa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memicu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permasalahan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dalam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rumah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tangga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Anda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orazónJesú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304800"/>
            <a:ext cx="1141412" cy="914400"/>
          </a:xfrm>
          <a:prstGeom prst="rect">
            <a:avLst/>
          </a:prstGeom>
          <a:noFill/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295400" y="304799"/>
            <a:ext cx="7620000" cy="10668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10.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Usahakan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Untuk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Tidak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Membentak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Dan </a:t>
            </a:r>
          </a:p>
          <a:p>
            <a:pPr algn="ctr"/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Selalu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Menggunakan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Kata-kata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Yang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Sopan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Dan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ramah</a:t>
            </a:r>
            <a:endParaRPr lang="en-US" sz="24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929348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Jawaban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lemah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lembut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meredakan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kegeraman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tetapi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perkataan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pedas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membangkitkan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amarah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” (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Amsal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15:1)</a:t>
            </a:r>
          </a:p>
          <a:p>
            <a:pPr algn="just"/>
            <a:endParaRPr lang="en-US" sz="24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Nikmatilah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hidup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dengan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isteri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kaukasihi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” (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Pengkhotbah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9:9)</a:t>
            </a:r>
          </a:p>
          <a:p>
            <a:pPr algn="just"/>
            <a:endParaRPr lang="en-US" sz="24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Sekarang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sesudah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aku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menjadi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dewasa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aku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meninggalkan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sifat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kanak-kanak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itu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” </a:t>
            </a:r>
            <a:endParaRPr lang="en-US" sz="24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1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Korintus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13:11)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267006F"/>
          <p:cNvPicPr>
            <a:picLocks noChangeAspect="1" noChangeArrowheads="1"/>
          </p:cNvPicPr>
          <p:nvPr/>
        </p:nvPicPr>
        <p:blipFill>
          <a:blip r:embed="rId2"/>
          <a:srcRect l="21901" r="22380"/>
          <a:stretch>
            <a:fillRect/>
          </a:stretch>
        </p:blipFill>
        <p:spPr bwMode="auto">
          <a:xfrm>
            <a:off x="4568825" y="122238"/>
            <a:ext cx="4468813" cy="658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381000"/>
            <a:ext cx="4191000" cy="5262979"/>
          </a:xfrm>
          <a:prstGeom prst="rect">
            <a:avLst/>
          </a:prstGeom>
          <a:solidFill>
            <a:srgbClr val="FF66FF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660066"/>
                </a:solidFill>
              </a:rPr>
              <a:t>Usahakan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untuk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berbicara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dengan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suara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lemah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lembut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dan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ramah</a:t>
            </a:r>
            <a:r>
              <a:rPr lang="en-US" sz="2400" b="1" dirty="0" smtClean="0">
                <a:solidFill>
                  <a:srgbClr val="660066"/>
                </a:solidFill>
              </a:rPr>
              <a:t>.</a:t>
            </a:r>
          </a:p>
          <a:p>
            <a:endParaRPr lang="en-US" sz="2400" b="1" dirty="0">
              <a:solidFill>
                <a:srgbClr val="660066"/>
              </a:solidFill>
            </a:endParaRPr>
          </a:p>
          <a:p>
            <a:r>
              <a:rPr lang="en-US" sz="2400" b="1" dirty="0" err="1" smtClean="0">
                <a:solidFill>
                  <a:srgbClr val="660066"/>
                </a:solidFill>
              </a:rPr>
              <a:t>Tidak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membalas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bila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dimarahi</a:t>
            </a:r>
            <a:r>
              <a:rPr lang="en-US" sz="2400" b="1" dirty="0" smtClean="0">
                <a:solidFill>
                  <a:srgbClr val="660066"/>
                </a:solidFill>
              </a:rPr>
              <a:t>, </a:t>
            </a:r>
            <a:r>
              <a:rPr lang="en-US" sz="2400" b="1" dirty="0" err="1" smtClean="0">
                <a:solidFill>
                  <a:srgbClr val="660066"/>
                </a:solidFill>
              </a:rPr>
              <a:t>seringkali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merupakan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cara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terbaik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untuk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mendinginkan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kepala</a:t>
            </a:r>
            <a:r>
              <a:rPr lang="en-US" sz="2400" b="1" dirty="0" smtClean="0">
                <a:solidFill>
                  <a:srgbClr val="660066"/>
                </a:solidFill>
              </a:rPr>
              <a:t>.</a:t>
            </a:r>
          </a:p>
          <a:p>
            <a:endParaRPr lang="en-US" sz="2400" b="1" dirty="0">
              <a:solidFill>
                <a:srgbClr val="660066"/>
              </a:solidFill>
            </a:endParaRPr>
          </a:p>
          <a:p>
            <a:r>
              <a:rPr lang="en-US" sz="2400" b="1" dirty="0" err="1" smtClean="0">
                <a:solidFill>
                  <a:srgbClr val="660066"/>
                </a:solidFill>
              </a:rPr>
              <a:t>Bila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Anda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berbicara</a:t>
            </a:r>
            <a:r>
              <a:rPr lang="en-US" sz="2400" b="1" dirty="0" smtClean="0">
                <a:solidFill>
                  <a:srgbClr val="660066"/>
                </a:solidFill>
              </a:rPr>
              <a:t>, </a:t>
            </a:r>
            <a:r>
              <a:rPr lang="en-US" sz="2400" b="1" dirty="0" err="1" smtClean="0">
                <a:solidFill>
                  <a:srgbClr val="660066"/>
                </a:solidFill>
              </a:rPr>
              <a:t>usahakan</a:t>
            </a:r>
            <a:r>
              <a:rPr lang="en-US" sz="2400" b="1" dirty="0" smtClean="0">
                <a:solidFill>
                  <a:srgbClr val="660066"/>
                </a:solidFill>
              </a:rPr>
              <a:t> agar </a:t>
            </a:r>
            <a:r>
              <a:rPr lang="en-US" sz="2400" b="1" dirty="0" err="1" smtClean="0">
                <a:solidFill>
                  <a:srgbClr val="660066"/>
                </a:solidFill>
              </a:rPr>
              <a:t>selalu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tenang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dan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penuh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kasih</a:t>
            </a:r>
            <a:r>
              <a:rPr lang="en-US" sz="2400" b="1" dirty="0" smtClean="0">
                <a:solidFill>
                  <a:srgbClr val="660066"/>
                </a:solidFill>
              </a:rPr>
              <a:t>, </a:t>
            </a:r>
            <a:r>
              <a:rPr lang="en-US" sz="2400" b="1" dirty="0" err="1" smtClean="0">
                <a:solidFill>
                  <a:srgbClr val="660066"/>
                </a:solidFill>
              </a:rPr>
              <a:t>karena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kata-kata</a:t>
            </a:r>
            <a:r>
              <a:rPr lang="en-US" sz="2400" b="1" dirty="0" smtClean="0">
                <a:solidFill>
                  <a:srgbClr val="660066"/>
                </a:solidFill>
              </a:rPr>
              <a:t> yang </a:t>
            </a:r>
            <a:r>
              <a:rPr lang="en-US" sz="2400" b="1" dirty="0" err="1" smtClean="0">
                <a:solidFill>
                  <a:srgbClr val="660066"/>
                </a:solidFill>
              </a:rPr>
              <a:t>kasar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bisa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merusak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rumahtangga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Anda</a:t>
            </a:r>
            <a:r>
              <a:rPr lang="en-US" sz="2400" b="1" dirty="0" smtClean="0">
                <a:solidFill>
                  <a:srgbClr val="660066"/>
                </a:solidFill>
              </a:rPr>
              <a:t>.</a:t>
            </a:r>
            <a:endParaRPr lang="en-US" sz="24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orazónJesú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1141412" cy="1227138"/>
          </a:xfrm>
          <a:prstGeom prst="rect">
            <a:avLst/>
          </a:prstGeom>
          <a:noFill/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600200" y="457200"/>
            <a:ext cx="7010400" cy="655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11.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Bersikaplah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Bijaksana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Dalam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Hal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Keuangan</a:t>
            </a:r>
            <a:endParaRPr lang="en-US" sz="24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2133600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Kasih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itu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murah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hati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; …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tidak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mencari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keuntungan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diri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sendiri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” (1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Korintus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13:4, 5)</a:t>
            </a:r>
          </a:p>
          <a:p>
            <a:endParaRPr lang="en-US" sz="2400" b="1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“Allah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mengasihi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orang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yang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memberi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dengan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sukacita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” (2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Korintus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9:7)</a:t>
            </a:r>
            <a:endParaRPr lang="en-US" sz="2400" b="1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Picture 4" descr="alkit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52600"/>
            <a:ext cx="42672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457200"/>
            <a:ext cx="4114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Semua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harta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penghasilan</a:t>
            </a:r>
            <a:r>
              <a:rPr lang="en-US" sz="2200" b="1" dirty="0" smtClean="0"/>
              <a:t> yang </a:t>
            </a:r>
            <a:r>
              <a:rPr lang="en-US" sz="2200" b="1" dirty="0" err="1" smtClean="0"/>
              <a:t>didapat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sesudah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hari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pernikahan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harus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dianggap</a:t>
            </a:r>
            <a:r>
              <a:rPr lang="en-US" sz="2200" b="1" dirty="0" smtClean="0"/>
              <a:t> “</a:t>
            </a:r>
            <a:r>
              <a:rPr lang="en-US" sz="2200" b="1" dirty="0" err="1" smtClean="0"/>
              <a:t>milik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kita</a:t>
            </a:r>
            <a:r>
              <a:rPr lang="en-US" sz="2200" b="1" dirty="0" smtClean="0"/>
              <a:t>”,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bukan</a:t>
            </a:r>
            <a:r>
              <a:rPr lang="en-US" sz="2200" b="1" dirty="0" smtClean="0"/>
              <a:t> “</a:t>
            </a:r>
            <a:r>
              <a:rPr lang="en-US" sz="2200" b="1" dirty="0" err="1" smtClean="0"/>
              <a:t>milik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kamu</a:t>
            </a:r>
            <a:r>
              <a:rPr lang="en-US" sz="2200" b="1" dirty="0" smtClean="0"/>
              <a:t>” </a:t>
            </a:r>
            <a:r>
              <a:rPr lang="en-US" sz="2200" b="1" dirty="0" err="1" smtClean="0"/>
              <a:t>atau</a:t>
            </a:r>
            <a:r>
              <a:rPr lang="en-US" sz="2200" b="1" dirty="0" smtClean="0"/>
              <a:t> “</a:t>
            </a:r>
            <a:r>
              <a:rPr lang="en-US" sz="2200" b="1" dirty="0" err="1" smtClean="0"/>
              <a:t>milikku</a:t>
            </a:r>
            <a:r>
              <a:rPr lang="en-US" sz="2200" b="1" dirty="0" smtClean="0"/>
              <a:t>.” </a:t>
            </a:r>
          </a:p>
          <a:p>
            <a:endParaRPr lang="en-US" sz="2200" b="1" dirty="0"/>
          </a:p>
          <a:p>
            <a:r>
              <a:rPr lang="en-US" sz="2200" b="1" dirty="0" err="1" smtClean="0"/>
              <a:t>Saat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Anda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menerima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penghasilan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sebelum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Anda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menggunakannya</a:t>
            </a:r>
            <a:r>
              <a:rPr lang="en-US" sz="2200" b="1" dirty="0" smtClean="0"/>
              <a:t>, </a:t>
            </a:r>
            <a:r>
              <a:rPr lang="en-US" sz="2200" b="1" u="sng" dirty="0" err="1" smtClean="0"/>
              <a:t>terlebih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dahulu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doakan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setiap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sen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dari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penghasilan</a:t>
            </a:r>
            <a:r>
              <a:rPr lang="en-US" sz="2200" b="1" u="sng" dirty="0" smtClean="0"/>
              <a:t> yang </a:t>
            </a:r>
            <a:r>
              <a:rPr lang="en-US" sz="2200" b="1" u="sng" dirty="0" err="1" smtClean="0"/>
              <a:t>Anda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peroleh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maka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Tuhan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memberkatimu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mencukupkanmu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dengan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segala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kebutuhanmu</a:t>
            </a:r>
            <a:r>
              <a:rPr lang="en-US" sz="2200" b="1" dirty="0" smtClean="0"/>
              <a:t>. </a:t>
            </a:r>
            <a:r>
              <a:rPr lang="en-US" sz="2200" b="1" dirty="0" err="1" smtClean="0"/>
              <a:t>Libatkan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Yesus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dalam</a:t>
            </a:r>
            <a:r>
              <a:rPr lang="en-US" sz="2200" b="1" dirty="0" smtClean="0"/>
              <a:t> </a:t>
            </a:r>
            <a:r>
              <a:rPr lang="en-US" sz="2200" b="1" i="1" dirty="0" smtClean="0"/>
              <a:t>budget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rumahtanggamu</a:t>
            </a:r>
            <a:r>
              <a:rPr lang="en-US" sz="2200" b="1" dirty="0" smtClean="0"/>
              <a:t>!!!</a:t>
            </a:r>
            <a:endParaRPr lang="en-US" sz="2200" b="1" i="1" dirty="0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2"/>
          <a:srcRect t="288" r="317"/>
          <a:stretch>
            <a:fillRect/>
          </a:stretch>
        </p:blipFill>
        <p:spPr bwMode="auto">
          <a:xfrm>
            <a:off x="139701" y="122238"/>
            <a:ext cx="4356100" cy="658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5" descr="lesson 11 # 1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22238"/>
            <a:ext cx="8853488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5791200"/>
            <a:ext cx="8382000" cy="523220"/>
          </a:xfrm>
          <a:prstGeom prst="rect">
            <a:avLst/>
          </a:prstGeom>
          <a:solidFill>
            <a:schemeClr val="tx2">
              <a:lumMod val="20000"/>
              <a:lumOff val="80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</a:rPr>
              <a:t>Jangan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biarkan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hal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ini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terjadi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dalam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rumahtanggamu</a:t>
            </a:r>
            <a:r>
              <a:rPr lang="en-US" sz="2800" b="1" dirty="0" smtClean="0">
                <a:solidFill>
                  <a:srgbClr val="0000FF"/>
                </a:solidFill>
              </a:rPr>
              <a:t> …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 descr="cisner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7913" y="1806575"/>
            <a:ext cx="44418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26"/>
          <p:cNvSpPr txBox="1">
            <a:spLocks noChangeArrowheads="1"/>
          </p:cNvSpPr>
          <p:nvPr/>
        </p:nvSpPr>
        <p:spPr bwMode="auto">
          <a:xfrm>
            <a:off x="1384300" y="322263"/>
            <a:ext cx="6107762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FF"/>
                </a:solidFill>
              </a:rPr>
              <a:t>Rencana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Dua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Pasangan</a:t>
            </a:r>
            <a:endParaRPr lang="en-US" sz="4800" b="1" dirty="0">
              <a:solidFill>
                <a:srgbClr val="0000FF"/>
              </a:solidFill>
            </a:endParaRPr>
          </a:p>
        </p:txBody>
      </p:sp>
      <p:sp>
        <p:nvSpPr>
          <p:cNvPr id="17412" name="Text Box 28"/>
          <p:cNvSpPr txBox="1">
            <a:spLocks noChangeArrowheads="1"/>
          </p:cNvSpPr>
          <p:nvPr/>
        </p:nvSpPr>
        <p:spPr bwMode="auto">
          <a:xfrm>
            <a:off x="2096990" y="4800600"/>
            <a:ext cx="5065810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</a:rPr>
              <a:t>Bukan</a:t>
            </a:r>
            <a:r>
              <a:rPr lang="en-US" sz="4000" b="1" dirty="0">
                <a:solidFill>
                  <a:srgbClr val="0000FF"/>
                </a:solidFill>
              </a:rPr>
              <a:t> “</a:t>
            </a:r>
            <a:r>
              <a:rPr lang="en-US" sz="4000" b="1" dirty="0" err="1">
                <a:solidFill>
                  <a:srgbClr val="0000FF"/>
                </a:solidFill>
              </a:rPr>
              <a:t>Uang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Saya</a:t>
            </a:r>
            <a:r>
              <a:rPr lang="en-US" sz="4000" b="1" dirty="0">
                <a:solidFill>
                  <a:srgbClr val="0000FF"/>
                </a:solidFill>
              </a:rPr>
              <a:t>”</a:t>
            </a:r>
          </a:p>
          <a:p>
            <a:r>
              <a:rPr lang="en-US" sz="4000" b="1" dirty="0" err="1">
                <a:solidFill>
                  <a:srgbClr val="0000FF"/>
                </a:solidFill>
              </a:rPr>
              <a:t>Bukan</a:t>
            </a:r>
            <a:r>
              <a:rPr lang="en-US" sz="4000" b="1" dirty="0">
                <a:solidFill>
                  <a:srgbClr val="0000FF"/>
                </a:solidFill>
              </a:rPr>
              <a:t> “</a:t>
            </a:r>
            <a:r>
              <a:rPr lang="en-US" sz="4000" b="1" dirty="0" err="1">
                <a:solidFill>
                  <a:srgbClr val="0000FF"/>
                </a:solidFill>
              </a:rPr>
              <a:t>Uang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Kamu</a:t>
            </a:r>
            <a:r>
              <a:rPr lang="en-US" sz="4000" b="1" dirty="0">
                <a:solidFill>
                  <a:srgbClr val="0000FF"/>
                </a:solidFill>
              </a:rPr>
              <a:t>”</a:t>
            </a:r>
          </a:p>
          <a:p>
            <a:r>
              <a:rPr lang="en-US" sz="4000" b="1" dirty="0" err="1">
                <a:solidFill>
                  <a:srgbClr val="0000FF"/>
                </a:solidFill>
              </a:rPr>
              <a:t>Ini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adalah</a:t>
            </a:r>
            <a:r>
              <a:rPr lang="en-US" sz="4000" b="1" dirty="0">
                <a:solidFill>
                  <a:srgbClr val="0000FF"/>
                </a:solidFill>
              </a:rPr>
              <a:t> “</a:t>
            </a:r>
            <a:r>
              <a:rPr lang="en-US" sz="4000" b="1" dirty="0" err="1">
                <a:solidFill>
                  <a:srgbClr val="0000FF"/>
                </a:solidFill>
              </a:rPr>
              <a:t>Uang</a:t>
            </a:r>
            <a:r>
              <a:rPr lang="en-US" sz="4000" b="1" dirty="0">
                <a:solidFill>
                  <a:srgbClr val="0000FF"/>
                </a:solidFill>
              </a:rPr>
              <a:t> Kita!”</a:t>
            </a:r>
          </a:p>
        </p:txBody>
      </p:sp>
      <p:sp>
        <p:nvSpPr>
          <p:cNvPr id="102429" name="Text Box 29"/>
          <p:cNvSpPr txBox="1">
            <a:spLocks noChangeArrowheads="1"/>
          </p:cNvSpPr>
          <p:nvPr/>
        </p:nvSpPr>
        <p:spPr bwMode="auto">
          <a:xfrm>
            <a:off x="80963" y="66675"/>
            <a:ext cx="44132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81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C0C0C0"/>
                </a:solidFill>
                <a:latin typeface="Eras Demi ITC" pitchFamily="34" charset="0"/>
              </a:rPr>
              <a:t>“Sayang, Dimana Uangnya?“Enam Kunci untuk Keuangan yang Sukses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1050" y="104775"/>
            <a:ext cx="440055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885885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Bicarakan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terlebih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dahulu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dengan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pasangan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Anda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dan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buat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keputusan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bersama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dalam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hal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mencari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nafkah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dan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membelanjakan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uang</a:t>
            </a:r>
            <a:r>
              <a:rPr lang="en-US" sz="3600" b="1" dirty="0" smtClean="0">
                <a:solidFill>
                  <a:srgbClr val="660066"/>
                </a:solidFill>
              </a:rPr>
              <a:t>…</a:t>
            </a:r>
            <a:endParaRPr lang="en-US" sz="36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5"/>
          <p:cNvSpPr>
            <a:spLocks noChangeArrowheads="1" noChangeShapeType="1" noTextEdit="1"/>
          </p:cNvSpPr>
          <p:nvPr/>
        </p:nvSpPr>
        <p:spPr bwMode="auto">
          <a:xfrm>
            <a:off x="228600" y="609601"/>
            <a:ext cx="8686799" cy="1068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Bagaimana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Menciptakan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Pernikahan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Yang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Berbahagia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? </a:t>
            </a:r>
            <a:endParaRPr lang="en-US" sz="2800" kern="10" dirty="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Jika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Anda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sudah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mencoba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segalanya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tapi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tidak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berhasil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, </a:t>
            </a:r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kenapa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tidak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menggunakan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Firman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Tuhan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! </a:t>
            </a:r>
          </a:p>
          <a:p>
            <a:endParaRPr lang="en-US" sz="2800" b="1" dirty="0">
              <a:solidFill>
                <a:srgbClr val="660066"/>
              </a:solidFill>
              <a:latin typeface="Bookman Old Style" pitchFamily="18" charset="0"/>
            </a:endParaRPr>
          </a:p>
          <a:p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Malam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ini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kita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akan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mempelajari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 12 </a:t>
            </a:r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Kunci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Pernikahan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Bahagia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 yang </a:t>
            </a:r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bersumber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dari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Firman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Bookman Old Style" pitchFamily="18" charset="0"/>
              </a:rPr>
              <a:t>Tuhan</a:t>
            </a:r>
            <a:r>
              <a:rPr lang="en-US" sz="2800" b="1" dirty="0" smtClean="0">
                <a:solidFill>
                  <a:srgbClr val="660066"/>
                </a:solidFill>
                <a:latin typeface="Bookman Old Style" pitchFamily="18" charset="0"/>
              </a:rPr>
              <a:t>!</a:t>
            </a:r>
            <a:endParaRPr lang="en-US" sz="2800" b="1" dirty="0">
              <a:solidFill>
                <a:srgbClr val="660066"/>
              </a:solidFill>
              <a:latin typeface="Bookman Old Style" pitchFamily="18" charset="0"/>
            </a:endParaRPr>
          </a:p>
        </p:txBody>
      </p:sp>
      <p:pic>
        <p:nvPicPr>
          <p:cNvPr id="4" name="Picture 3" descr="2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828800"/>
            <a:ext cx="1828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orazónJesú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462"/>
            <a:ext cx="1141412" cy="1227138"/>
          </a:xfrm>
          <a:prstGeom prst="rect">
            <a:avLst/>
          </a:prstGeom>
          <a:noFill/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010400" cy="1189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12.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Sering-seringlah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Berdiskusi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an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Minta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Pendapat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Pasangan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Anda</a:t>
            </a:r>
            <a:endParaRPr lang="en-US" sz="24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Kasih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…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tidak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memegahkan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diri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tidak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sombong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…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Ia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tidak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pemarah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” (1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Korintus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13: 4, 5)</a:t>
            </a:r>
          </a:p>
          <a:p>
            <a:endParaRPr lang="en-US" sz="2400" b="1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Siapa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mengabaikan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didikan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membuang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dirinya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sendiri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tetapi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siapa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mendengarkan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teguran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memperoleh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akal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budi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” (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Amsal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15:32)</a:t>
            </a:r>
          </a:p>
          <a:p>
            <a:endParaRPr lang="en-US" sz="2400" b="1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Jika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engkau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melihat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orang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yang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menganggap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dirinya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bijak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harapan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bagi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orang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bebal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lebih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banyak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dari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pada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bagi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orang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itu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” (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Amsal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26:12)</a:t>
            </a:r>
            <a:endParaRPr lang="en-US" sz="2400" b="1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267004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22238"/>
            <a:ext cx="8888413" cy="658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267004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1" y="122238"/>
            <a:ext cx="3975100" cy="658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0" y="533400"/>
            <a:ext cx="4191000" cy="563231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Hal yang paling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menguatkan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pernikahan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Anda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adalah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membicarakan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dahulu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setiap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hal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sebelum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diputuskan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. </a:t>
            </a:r>
          </a:p>
          <a:p>
            <a:endParaRPr lang="en-US" sz="2400" b="1" dirty="0">
              <a:solidFill>
                <a:srgbClr val="009900"/>
              </a:solidFill>
              <a:latin typeface="Comic Sans MS" pitchFamily="66" charset="0"/>
            </a:endParaRPr>
          </a:p>
          <a:p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Sering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berdiskusi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akan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menghindarkan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pernikahan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dari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banyak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masalah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.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Jika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sesudah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diskusi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dan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berdoa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masih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berbeda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pendapat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isteri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harus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mengalah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pada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keputusan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suami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.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Alkitab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jelas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dalam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hal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ini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(</a:t>
            </a:r>
            <a:r>
              <a:rPr lang="en-US" sz="2400" b="1" dirty="0" err="1" smtClean="0">
                <a:solidFill>
                  <a:srgbClr val="009900"/>
                </a:solidFill>
                <a:latin typeface="Comic Sans MS" pitchFamily="66" charset="0"/>
              </a:rPr>
              <a:t>Efesus</a:t>
            </a:r>
            <a:r>
              <a:rPr lang="en-US" sz="2400" b="1" dirty="0" smtClean="0">
                <a:solidFill>
                  <a:srgbClr val="009900"/>
                </a:solidFill>
                <a:latin typeface="Comic Sans MS" pitchFamily="66" charset="0"/>
              </a:rPr>
              <a:t> 5:22-24).</a:t>
            </a:r>
            <a:endParaRPr lang="en-US" sz="2400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4"/>
          <p:cNvSpPr>
            <a:spLocks noChangeArrowheads="1" noChangeShapeType="1" noTextEdit="1"/>
          </p:cNvSpPr>
          <p:nvPr/>
        </p:nvSpPr>
        <p:spPr bwMode="auto">
          <a:xfrm>
            <a:off x="609600" y="4838700"/>
            <a:ext cx="7620000" cy="201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Undanglah</a:t>
            </a:r>
            <a:r>
              <a:rPr lang="en-US" sz="24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Yesus</a:t>
            </a:r>
            <a:r>
              <a:rPr lang="en-US" sz="24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hari</a:t>
            </a:r>
            <a:r>
              <a:rPr lang="en-US" sz="24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ini</a:t>
            </a:r>
            <a:endParaRPr lang="en-US" sz="2400" kern="10" dirty="0" smtClean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en-US" sz="24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Untuk</a:t>
            </a:r>
            <a:r>
              <a:rPr lang="en-US" sz="24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bertahkta</a:t>
            </a:r>
            <a:r>
              <a:rPr lang="en-US" sz="24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dalam</a:t>
            </a:r>
            <a:endParaRPr lang="en-US" sz="2400" kern="10" dirty="0" smtClean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en-US" sz="24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Rumah</a:t>
            </a:r>
            <a:r>
              <a:rPr lang="en-US" sz="24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tanggamu</a:t>
            </a:r>
            <a:r>
              <a:rPr lang="en-US" sz="24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… </a:t>
            </a:r>
            <a:endParaRPr lang="en-US" sz="24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505200" y="304800"/>
            <a:ext cx="5638800" cy="41084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rgbClr val="D64E7D"/>
                  </a:outerShdw>
                </a:effectLst>
                <a:latin typeface="Arial Black"/>
              </a:rPr>
              <a:t>Apakah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rgbClr val="D64E7D"/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rgbClr val="D64E7D"/>
                  </a:outerShdw>
                </a:effectLst>
                <a:latin typeface="Arial Black"/>
              </a:rPr>
              <a:t>Anda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rgbClr val="D64E7D"/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rgbClr val="D64E7D"/>
                  </a:outerShdw>
                </a:effectLst>
                <a:latin typeface="Arial Black"/>
              </a:rPr>
              <a:t>ingin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rgbClr val="D64E7D"/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rgbClr val="D64E7D"/>
                  </a:outerShdw>
                </a:effectLst>
                <a:latin typeface="Arial Black"/>
              </a:rPr>
              <a:t>r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rgbClr val="D64E7D"/>
                  </a:outerShdw>
                </a:effectLst>
                <a:latin typeface="Arial Black"/>
              </a:rPr>
              <a:t>umahtanggamu</a:t>
            </a:r>
            <a:endParaRPr lang="en-US" sz="3600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71842" dir="2700000" algn="ctr" rotWithShape="0">
                  <a:srgbClr val="D64E7D"/>
                </a:outerShdw>
              </a:effectLst>
              <a:latin typeface="Arial Black"/>
            </a:endParaRPr>
          </a:p>
          <a:p>
            <a:pPr algn="ctr"/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rgbClr val="D64E7D"/>
                  </a:outerShdw>
                </a:effectLst>
                <a:latin typeface="Arial Black"/>
              </a:rPr>
              <a:t>Menjadi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rgbClr val="D64E7D"/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rgbClr val="D64E7D"/>
                  </a:outerShdw>
                </a:effectLst>
                <a:latin typeface="Arial Black"/>
              </a:rPr>
              <a:t>tempat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rgbClr val="D64E7D"/>
                  </a:outerShdw>
                </a:effectLst>
                <a:latin typeface="Arial Black"/>
              </a:rPr>
              <a:t> yang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rgbClr val="D64E7D"/>
                  </a:outerShdw>
                </a:effectLst>
                <a:latin typeface="Arial Black"/>
              </a:rPr>
              <a:t>suci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rgbClr val="D64E7D"/>
                  </a:outerShdw>
                </a:effectLst>
                <a:latin typeface="Arial Black"/>
              </a:rPr>
              <a:t>,</a:t>
            </a:r>
          </a:p>
          <a:p>
            <a:pPr algn="ctr"/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rgbClr val="D64E7D"/>
                  </a:outerShdw>
                </a:effectLst>
                <a:latin typeface="Arial Black"/>
              </a:rPr>
              <a:t>Penuh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rgbClr val="D64E7D"/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rgbClr val="D64E7D"/>
                  </a:outerShdw>
                </a:effectLst>
                <a:latin typeface="Arial Black"/>
              </a:rPr>
              <a:t>dengan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rgbClr val="D64E7D"/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rgbClr val="D64E7D"/>
                  </a:outerShdw>
                </a:effectLst>
                <a:latin typeface="Arial Black"/>
              </a:rPr>
              <a:t>kasih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rgbClr val="D64E7D"/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rgbClr val="D64E7D"/>
                  </a:outerShdw>
                </a:effectLst>
                <a:latin typeface="Arial Black"/>
              </a:rPr>
              <a:t>Tuhan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rgbClr val="D64E7D"/>
                  </a:outerShdw>
                </a:effectLst>
                <a:latin typeface="Arial Black"/>
              </a:rPr>
              <a:t>?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71842" dir="2700000" algn="ctr" rotWithShape="0">
                  <a:srgbClr val="D64E7D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orazónJesú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1141412" cy="1227138"/>
          </a:xfrm>
          <a:prstGeom prst="rect">
            <a:avLst/>
          </a:prstGeom>
          <a:noFill/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45720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1.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Bentuk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Rumah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Tanggamu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Sendiri</a:t>
            </a:r>
            <a:endParaRPr lang="en-US" sz="24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410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Sebab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laki-laki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meninggalkan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ayahnya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ibunya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bersatu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isterinya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daging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Kejadian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2:24)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lkit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371600"/>
            <a:ext cx="61722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HRT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3581400" cy="655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660066"/>
                </a:solidFill>
              </a:rPr>
              <a:t>Pasangan</a:t>
            </a:r>
            <a:r>
              <a:rPr lang="en-US" sz="2100" b="1" dirty="0" smtClean="0">
                <a:solidFill>
                  <a:srgbClr val="660066"/>
                </a:solidFill>
              </a:rPr>
              <a:t> yang </a:t>
            </a:r>
            <a:r>
              <a:rPr lang="en-US" sz="2100" b="1" dirty="0" err="1" smtClean="0">
                <a:solidFill>
                  <a:srgbClr val="660066"/>
                </a:solidFill>
              </a:rPr>
              <a:t>sudah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menikah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harus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meninggalkan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rumah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orang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tuanya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masing-masing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dan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mendirikan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rumah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tangga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sendiri</a:t>
            </a:r>
            <a:r>
              <a:rPr lang="en-US" sz="2100" b="1" dirty="0" smtClean="0">
                <a:solidFill>
                  <a:srgbClr val="660066"/>
                </a:solidFill>
              </a:rPr>
              <a:t>, </a:t>
            </a:r>
            <a:r>
              <a:rPr lang="en-US" sz="2100" b="1" dirty="0" err="1" smtClean="0">
                <a:solidFill>
                  <a:srgbClr val="660066"/>
                </a:solidFill>
              </a:rPr>
              <a:t>bahkan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sekalipun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kondisi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keuangan</a:t>
            </a:r>
            <a:r>
              <a:rPr lang="en-US" sz="2100" b="1" dirty="0" smtClean="0">
                <a:solidFill>
                  <a:srgbClr val="660066"/>
                </a:solidFill>
              </a:rPr>
              <a:t> yang </a:t>
            </a:r>
            <a:r>
              <a:rPr lang="en-US" sz="2100" b="1" dirty="0" err="1" smtClean="0">
                <a:solidFill>
                  <a:srgbClr val="660066"/>
                </a:solidFill>
              </a:rPr>
              <a:t>hanya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sanggup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menyewa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rumah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kontrakan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berkamar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satu</a:t>
            </a:r>
            <a:r>
              <a:rPr lang="en-US" sz="2100" b="1" dirty="0" smtClean="0">
                <a:solidFill>
                  <a:srgbClr val="660066"/>
                </a:solidFill>
              </a:rPr>
              <a:t>. </a:t>
            </a:r>
            <a:r>
              <a:rPr lang="en-US" sz="2100" b="1" dirty="0" err="1" smtClean="0">
                <a:solidFill>
                  <a:srgbClr val="660066"/>
                </a:solidFill>
              </a:rPr>
              <a:t>Mereka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harus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tetap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pada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keputusan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ini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walau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ada</a:t>
            </a:r>
            <a:r>
              <a:rPr lang="en-US" sz="2100" b="1" dirty="0" smtClean="0">
                <a:solidFill>
                  <a:srgbClr val="660066"/>
                </a:solidFill>
              </a:rPr>
              <a:t> yang </a:t>
            </a:r>
            <a:r>
              <a:rPr lang="en-US" sz="2100" b="1" dirty="0" err="1" smtClean="0">
                <a:solidFill>
                  <a:srgbClr val="660066"/>
                </a:solidFill>
              </a:rPr>
              <a:t>mengusik</a:t>
            </a:r>
            <a:r>
              <a:rPr lang="en-US" sz="2100" b="1" dirty="0" smtClean="0">
                <a:solidFill>
                  <a:srgbClr val="660066"/>
                </a:solidFill>
              </a:rPr>
              <a:t>. </a:t>
            </a:r>
            <a:r>
              <a:rPr lang="en-US" sz="2100" b="1" dirty="0" err="1" smtClean="0">
                <a:solidFill>
                  <a:srgbClr val="660066"/>
                </a:solidFill>
              </a:rPr>
              <a:t>Jangan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biarkan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ada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orang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ketiga</a:t>
            </a:r>
            <a:r>
              <a:rPr lang="en-US" sz="2100" b="1" dirty="0" smtClean="0">
                <a:solidFill>
                  <a:srgbClr val="660066"/>
                </a:solidFill>
              </a:rPr>
              <a:t> – </a:t>
            </a:r>
            <a:r>
              <a:rPr lang="en-US" sz="2100" b="1" dirty="0" err="1" smtClean="0">
                <a:solidFill>
                  <a:srgbClr val="660066"/>
                </a:solidFill>
              </a:rPr>
              <a:t>bahkan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orang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tuamu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sendiri</a:t>
            </a:r>
            <a:r>
              <a:rPr lang="en-US" sz="2100" b="1" dirty="0" smtClean="0">
                <a:solidFill>
                  <a:srgbClr val="660066"/>
                </a:solidFill>
              </a:rPr>
              <a:t> – </a:t>
            </a:r>
            <a:r>
              <a:rPr lang="en-US" sz="2100" b="1" dirty="0" err="1" smtClean="0">
                <a:solidFill>
                  <a:srgbClr val="660066"/>
                </a:solidFill>
              </a:rPr>
              <a:t>mencampuri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urusan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rumah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tangga</a:t>
            </a:r>
            <a:r>
              <a:rPr lang="en-US" sz="2100" b="1" dirty="0" smtClean="0">
                <a:solidFill>
                  <a:srgbClr val="660066"/>
                </a:solidFill>
              </a:rPr>
              <a:t> yang </a:t>
            </a:r>
            <a:r>
              <a:rPr lang="en-US" sz="2100" b="1" dirty="0" err="1" smtClean="0">
                <a:solidFill>
                  <a:srgbClr val="660066"/>
                </a:solidFill>
              </a:rPr>
              <a:t>Anda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telah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bina</a:t>
            </a:r>
            <a:r>
              <a:rPr lang="en-US" sz="2100" b="1" dirty="0" smtClean="0">
                <a:solidFill>
                  <a:srgbClr val="660066"/>
                </a:solidFill>
              </a:rPr>
              <a:t>.</a:t>
            </a:r>
          </a:p>
          <a:p>
            <a:endParaRPr lang="en-US" sz="2100" b="1" dirty="0">
              <a:solidFill>
                <a:srgbClr val="660066"/>
              </a:solidFill>
            </a:endParaRPr>
          </a:p>
          <a:p>
            <a:r>
              <a:rPr lang="en-US" sz="2100" b="1" dirty="0" err="1" smtClean="0">
                <a:solidFill>
                  <a:srgbClr val="660066"/>
                </a:solidFill>
              </a:rPr>
              <a:t>Anda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tahu</a:t>
            </a:r>
            <a:r>
              <a:rPr lang="en-US" sz="2100" b="1" dirty="0" smtClean="0">
                <a:solidFill>
                  <a:srgbClr val="660066"/>
                </a:solidFill>
              </a:rPr>
              <a:t>, </a:t>
            </a:r>
            <a:r>
              <a:rPr lang="en-US" sz="2100" b="1" dirty="0" err="1" smtClean="0">
                <a:solidFill>
                  <a:srgbClr val="660066"/>
                </a:solidFill>
              </a:rPr>
              <a:t>ribuan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perceraian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bisa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terhindarkan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bila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peraturan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Alkitab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ini</a:t>
            </a:r>
            <a:r>
              <a:rPr lang="en-US" sz="2100" b="1" dirty="0" smtClean="0">
                <a:solidFill>
                  <a:srgbClr val="660066"/>
                </a:solidFill>
              </a:rPr>
              <a:t> </a:t>
            </a:r>
            <a:r>
              <a:rPr lang="en-US" sz="2100" b="1" dirty="0" err="1" smtClean="0">
                <a:solidFill>
                  <a:srgbClr val="660066"/>
                </a:solidFill>
              </a:rPr>
              <a:t>dipatuhi</a:t>
            </a:r>
            <a:r>
              <a:rPr lang="en-US" sz="2100" b="1" dirty="0" smtClean="0">
                <a:solidFill>
                  <a:srgbClr val="660066"/>
                </a:solidFill>
              </a:rPr>
              <a:t>!!!</a:t>
            </a:r>
            <a:endParaRPr lang="en-US" sz="21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orazónJesú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"/>
            <a:ext cx="1141412" cy="914400"/>
          </a:xfrm>
          <a:prstGeom prst="rect">
            <a:avLst/>
          </a:prstGeom>
          <a:noFill/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600200" y="228600"/>
            <a:ext cx="67818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.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Pertahankan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Kemesraan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Semasa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Pacaran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Dulu</a:t>
            </a:r>
            <a:endParaRPr lang="en-US" sz="24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kasihilah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sungguh-sungguh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yang lain,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sebab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kasih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menutupi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sekali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dosa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 (1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Petrus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4:8)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“…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suaminya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memuji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Amsal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31:28)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“…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Perempuan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bersuami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memusatkan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perhatiannya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menyenangkan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suaminya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      (1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Korintus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7:34)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Hendaklah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kamu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mengasihi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mendahului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memberi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hormat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(Roma 12:10)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2590800" cy="20113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1252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Lanjutkan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!!!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00" y="533400"/>
            <a:ext cx="419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660066"/>
                </a:solidFill>
                <a:latin typeface="Trebuchet MS" pitchFamily="34" charset="0"/>
              </a:rPr>
              <a:t>Teruskan</a:t>
            </a:r>
            <a:r>
              <a:rPr lang="en-US" sz="32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rebuchet MS" pitchFamily="34" charset="0"/>
              </a:rPr>
              <a:t>kasih</a:t>
            </a:r>
            <a:r>
              <a:rPr lang="en-US" sz="32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rebuchet MS" pitchFamily="34" charset="0"/>
              </a:rPr>
              <a:t>sayang</a:t>
            </a:r>
            <a:r>
              <a:rPr lang="en-US" sz="32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rebuchet MS" pitchFamily="34" charset="0"/>
              </a:rPr>
              <a:t>selama</a:t>
            </a:r>
            <a:r>
              <a:rPr lang="en-US" sz="32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rebuchet MS" pitchFamily="34" charset="0"/>
              </a:rPr>
              <a:t>masa</a:t>
            </a:r>
            <a:r>
              <a:rPr lang="en-US" sz="32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rebuchet MS" pitchFamily="34" charset="0"/>
              </a:rPr>
              <a:t>pacaran</a:t>
            </a:r>
            <a:r>
              <a:rPr lang="en-US" sz="32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rebuchet MS" pitchFamily="34" charset="0"/>
              </a:rPr>
              <a:t>dulu</a:t>
            </a:r>
            <a:r>
              <a:rPr lang="en-US" sz="32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rebuchet MS" pitchFamily="34" charset="0"/>
              </a:rPr>
              <a:t>hingga</a:t>
            </a:r>
            <a:r>
              <a:rPr lang="en-US" sz="32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rebuchet MS" pitchFamily="34" charset="0"/>
              </a:rPr>
              <a:t>sesudah</a:t>
            </a:r>
            <a:r>
              <a:rPr lang="en-US" sz="32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rebuchet MS" pitchFamily="34" charset="0"/>
              </a:rPr>
              <a:t>upacara</a:t>
            </a:r>
            <a:r>
              <a:rPr lang="en-US" sz="32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rebuchet MS" pitchFamily="34" charset="0"/>
              </a:rPr>
              <a:t>pernikahan</a:t>
            </a:r>
            <a:r>
              <a:rPr lang="en-US" sz="3200" b="1" dirty="0" smtClean="0">
                <a:solidFill>
                  <a:srgbClr val="660066"/>
                </a:solidFill>
                <a:latin typeface="Trebuchet MS" pitchFamily="34" charset="0"/>
              </a:rPr>
              <a:t>, </a:t>
            </a:r>
            <a:r>
              <a:rPr lang="en-US" sz="3200" b="1" dirty="0" err="1" smtClean="0">
                <a:solidFill>
                  <a:srgbClr val="660066"/>
                </a:solidFill>
                <a:latin typeface="Trebuchet MS" pitchFamily="34" charset="0"/>
              </a:rPr>
              <a:t>dan</a:t>
            </a:r>
            <a:r>
              <a:rPr lang="en-US" sz="32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rebuchet MS" pitchFamily="34" charset="0"/>
              </a:rPr>
              <a:t>tetap</a:t>
            </a:r>
            <a:r>
              <a:rPr lang="en-US" sz="32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rebuchet MS" pitchFamily="34" charset="0"/>
              </a:rPr>
              <a:t>teruskan</a:t>
            </a:r>
            <a:r>
              <a:rPr lang="en-US" sz="32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rebuchet MS" pitchFamily="34" charset="0"/>
              </a:rPr>
              <a:t>sampai</a:t>
            </a:r>
            <a:r>
              <a:rPr lang="en-US" sz="32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rebuchet MS" pitchFamily="34" charset="0"/>
              </a:rPr>
              <a:t>maut</a:t>
            </a:r>
            <a:r>
              <a:rPr lang="en-US" sz="32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rebuchet MS" pitchFamily="34" charset="0"/>
              </a:rPr>
              <a:t>memisahkan</a:t>
            </a:r>
            <a:r>
              <a:rPr lang="en-US" sz="3200" b="1" dirty="0" smtClean="0">
                <a:solidFill>
                  <a:srgbClr val="660066"/>
                </a:solidFill>
                <a:latin typeface="Trebuchet MS" pitchFamily="34" charset="0"/>
              </a:rPr>
              <a:t>.</a:t>
            </a:r>
            <a:endParaRPr lang="en-US" sz="3200" b="1" dirty="0">
              <a:solidFill>
                <a:srgbClr val="660066"/>
              </a:solidFill>
              <a:latin typeface="Trebuchet MS" pitchFamily="34" charset="0"/>
            </a:endParaRPr>
          </a:p>
        </p:txBody>
      </p:sp>
      <p:pic>
        <p:nvPicPr>
          <p:cNvPr id="4" name="Picture 3" descr="1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0"/>
            <a:ext cx="42672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611188" y="333375"/>
            <a:ext cx="7848600" cy="865188"/>
          </a:xfrm>
          <a:prstGeom prst="roundRect">
            <a:avLst>
              <a:gd name="adj" fmla="val 16667"/>
            </a:avLst>
          </a:prstGeom>
          <a:solidFill>
            <a:srgbClr val="FFD1E0"/>
          </a:solidFill>
          <a:ln w="9525">
            <a:solidFill>
              <a:srgbClr val="FF6699"/>
            </a:solidFill>
            <a:round/>
            <a:headEnd/>
            <a:tailEnd/>
          </a:ln>
          <a:effectLst>
            <a:outerShdw dist="53882" dir="2700000" algn="ctr" rotWithShape="0">
              <a:srgbClr val="D64E7D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" y="503238"/>
            <a:ext cx="7334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000" b="1" dirty="0" err="1" smtClean="0"/>
              <a:t>Hal-hal</a:t>
            </a:r>
            <a:r>
              <a:rPr lang="es-ES" sz="3000" b="1" dirty="0" smtClean="0"/>
              <a:t> Yang </a:t>
            </a:r>
            <a:r>
              <a:rPr lang="es-ES" sz="3000" b="1" dirty="0" err="1" smtClean="0"/>
              <a:t>Perlu</a:t>
            </a:r>
            <a:r>
              <a:rPr lang="es-ES" sz="3000" b="1" dirty="0" smtClean="0"/>
              <a:t> </a:t>
            </a:r>
            <a:r>
              <a:rPr lang="es-ES" sz="3000" b="1" dirty="0" err="1" smtClean="0"/>
              <a:t>Diperhatikan</a:t>
            </a:r>
            <a:endParaRPr lang="es-ES" sz="3000" b="1" dirty="0"/>
          </a:p>
        </p:txBody>
      </p:sp>
      <p:pic>
        <p:nvPicPr>
          <p:cNvPr id="5" name="Picture 4" descr="ABIGHRT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402181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600200"/>
            <a:ext cx="792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Jangan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sepelekan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pasangan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Anda</a:t>
            </a:r>
            <a:r>
              <a:rPr lang="en-US" sz="2200" b="1" dirty="0" smtClean="0"/>
              <a:t>.</a:t>
            </a:r>
          </a:p>
          <a:p>
            <a:endParaRPr lang="en-US" sz="2200" b="1" dirty="0"/>
          </a:p>
          <a:p>
            <a:r>
              <a:rPr lang="en-US" sz="2200" b="1" dirty="0" err="1" smtClean="0"/>
              <a:t>Kasih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sukacita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tidak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diperoleh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dengan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cara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mencarinya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untuk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diri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sendiri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tapi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dengan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cara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memberikannya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pada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orang</a:t>
            </a:r>
            <a:r>
              <a:rPr lang="en-US" sz="2200" b="1" dirty="0" smtClean="0"/>
              <a:t> lain.</a:t>
            </a:r>
          </a:p>
          <a:p>
            <a:endParaRPr lang="en-US" sz="2200" b="1" dirty="0"/>
          </a:p>
          <a:p>
            <a:r>
              <a:rPr lang="en-US" sz="2200" b="1" dirty="0" err="1" smtClean="0"/>
              <a:t>Usahakan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untuk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menyambut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satu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sama</a:t>
            </a:r>
            <a:r>
              <a:rPr lang="en-US" sz="2200" b="1" dirty="0" smtClean="0"/>
              <a:t> lain </a:t>
            </a:r>
            <a:r>
              <a:rPr lang="en-US" sz="2200" b="1" dirty="0" err="1" smtClean="0"/>
              <a:t>dengan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antusias</a:t>
            </a:r>
            <a:r>
              <a:rPr lang="en-US" sz="2200" b="1" dirty="0" smtClean="0"/>
              <a:t>.</a:t>
            </a:r>
          </a:p>
          <a:p>
            <a:endParaRPr lang="en-US" sz="2200" b="1" dirty="0"/>
          </a:p>
          <a:p>
            <a:r>
              <a:rPr lang="en-US" sz="2200" b="1" dirty="0" err="1" smtClean="0"/>
              <a:t>Kejutkan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satu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sama</a:t>
            </a:r>
            <a:r>
              <a:rPr lang="en-US" sz="2200" b="1" dirty="0" smtClean="0"/>
              <a:t> lain </a:t>
            </a:r>
            <a:r>
              <a:rPr lang="en-US" sz="2200" b="1" dirty="0" err="1" smtClean="0"/>
              <a:t>dengan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hadiah-hadiah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kecil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atau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bantuan-bantuan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kecil</a:t>
            </a:r>
            <a:r>
              <a:rPr lang="en-US" sz="2200" b="1" dirty="0" smtClean="0"/>
              <a:t>.</a:t>
            </a:r>
          </a:p>
          <a:p>
            <a:endParaRPr lang="en-US" sz="2200" b="1" dirty="0"/>
          </a:p>
          <a:p>
            <a:r>
              <a:rPr lang="en-US" sz="2200" b="1" dirty="0" err="1" smtClean="0"/>
              <a:t>Usahakan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untuk</a:t>
            </a:r>
            <a:r>
              <a:rPr lang="en-US" sz="2200" b="1" dirty="0" smtClean="0"/>
              <a:t> “</a:t>
            </a:r>
            <a:r>
              <a:rPr lang="en-US" sz="2200" b="1" dirty="0" err="1" smtClean="0"/>
              <a:t>bersaing</a:t>
            </a:r>
            <a:r>
              <a:rPr lang="en-US" sz="2200" b="1" dirty="0" smtClean="0"/>
              <a:t>” </a:t>
            </a:r>
            <a:r>
              <a:rPr lang="en-US" sz="2200" b="1" dirty="0" err="1" smtClean="0"/>
              <a:t>dalam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memberi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kasih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sayang</a:t>
            </a:r>
            <a:r>
              <a:rPr lang="en-US" sz="2200" b="1" dirty="0" smtClean="0"/>
              <a:t>.</a:t>
            </a:r>
          </a:p>
          <a:p>
            <a:endParaRPr lang="en-US" sz="2200" b="1" dirty="0"/>
          </a:p>
          <a:p>
            <a:r>
              <a:rPr lang="en-US" sz="2200" b="1" dirty="0" err="1" smtClean="0"/>
              <a:t>Perceraian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bukanlah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penghancur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rumah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tangga</a:t>
            </a:r>
            <a:r>
              <a:rPr lang="en-US" sz="2200" b="1" dirty="0" smtClean="0"/>
              <a:t> yang </a:t>
            </a:r>
            <a:r>
              <a:rPr lang="en-US" sz="2200" b="1" dirty="0" err="1" smtClean="0"/>
              <a:t>terbesar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tapi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kurangnya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cinta</a:t>
            </a:r>
            <a:r>
              <a:rPr lang="en-US" sz="2200" b="1" dirty="0" smtClean="0"/>
              <a:t> yang </a:t>
            </a:r>
            <a:r>
              <a:rPr lang="en-US" sz="2200" b="1" dirty="0" err="1" smtClean="0"/>
              <a:t>menyebabkan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perceraian</a:t>
            </a:r>
            <a:r>
              <a:rPr lang="en-US" sz="2200" b="1" dirty="0" smtClean="0"/>
              <a:t>. </a:t>
            </a:r>
            <a:r>
              <a:rPr lang="en-US" sz="2200" b="1" dirty="0" err="1" smtClean="0"/>
              <a:t>Jika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diberi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kesempatan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cinta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sanggup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mengatasi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segalanya</a:t>
            </a:r>
            <a:r>
              <a:rPr lang="en-US" sz="2200" b="1" dirty="0" smtClean="0"/>
              <a:t>.</a:t>
            </a:r>
            <a:endParaRPr lang="en-US" sz="2200" b="1" dirty="0"/>
          </a:p>
        </p:txBody>
      </p:sp>
      <p:pic>
        <p:nvPicPr>
          <p:cNvPr id="7" name="Picture 6" descr="ABIGHRT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362200"/>
            <a:ext cx="402181" cy="457200"/>
          </a:xfrm>
          <a:prstGeom prst="rect">
            <a:avLst/>
          </a:prstGeom>
        </p:spPr>
      </p:pic>
      <p:pic>
        <p:nvPicPr>
          <p:cNvPr id="8" name="Picture 7" descr="ABIGHRT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76600"/>
            <a:ext cx="402181" cy="457200"/>
          </a:xfrm>
          <a:prstGeom prst="rect">
            <a:avLst/>
          </a:prstGeom>
        </p:spPr>
      </p:pic>
      <p:pic>
        <p:nvPicPr>
          <p:cNvPr id="9" name="Picture 8" descr="ABIGHRT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19" y="4038600"/>
            <a:ext cx="402181" cy="457200"/>
          </a:xfrm>
          <a:prstGeom prst="rect">
            <a:avLst/>
          </a:prstGeom>
        </p:spPr>
      </p:pic>
      <p:pic>
        <p:nvPicPr>
          <p:cNvPr id="10" name="Picture 9" descr="ABIGHRT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19" y="5029200"/>
            <a:ext cx="402181" cy="457200"/>
          </a:xfrm>
          <a:prstGeom prst="rect">
            <a:avLst/>
          </a:prstGeom>
        </p:spPr>
      </p:pic>
      <p:pic>
        <p:nvPicPr>
          <p:cNvPr id="11" name="Picture 10" descr="ABIGHRT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19" y="5715000"/>
            <a:ext cx="402181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2181</Words>
  <Application>Microsoft Office PowerPoint</Application>
  <PresentationFormat>On-screen Show (4:3)</PresentationFormat>
  <Paragraphs>228</Paragraphs>
  <Slides>43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Doloksaribu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Amazing Facts Bible Study Guide</dc:title>
  <dc:subject>Pelajaran 5: Kunci Pernikahan Bahagia</dc:subject>
  <dc:creator>Pdtm. Yohanes Verdianto Doloksaribu, M.A.</dc:creator>
  <cp:lastModifiedBy>Yohanes Verdianto</cp:lastModifiedBy>
  <cp:revision>14</cp:revision>
  <dcterms:created xsi:type="dcterms:W3CDTF">2009-07-26T00:18:52Z</dcterms:created>
  <dcterms:modified xsi:type="dcterms:W3CDTF">2009-07-26T11:38:39Z</dcterms:modified>
</cp:coreProperties>
</file>