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98" r:id="rId5"/>
    <p:sldId id="299" r:id="rId6"/>
    <p:sldId id="296" r:id="rId7"/>
    <p:sldId id="300" r:id="rId8"/>
    <p:sldId id="301" r:id="rId9"/>
    <p:sldId id="303" r:id="rId10"/>
    <p:sldId id="302" r:id="rId11"/>
    <p:sldId id="259" r:id="rId12"/>
    <p:sldId id="260" r:id="rId13"/>
    <p:sldId id="261" r:id="rId14"/>
    <p:sldId id="262" r:id="rId15"/>
    <p:sldId id="258" r:id="rId16"/>
    <p:sldId id="263" r:id="rId17"/>
    <p:sldId id="264" r:id="rId18"/>
    <p:sldId id="304" r:id="rId19"/>
    <p:sldId id="305" r:id="rId20"/>
    <p:sldId id="306" r:id="rId21"/>
    <p:sldId id="313" r:id="rId22"/>
    <p:sldId id="310" r:id="rId23"/>
    <p:sldId id="311" r:id="rId24"/>
    <p:sldId id="312" r:id="rId25"/>
    <p:sldId id="265" r:id="rId26"/>
    <p:sldId id="266" r:id="rId27"/>
    <p:sldId id="267" r:id="rId28"/>
    <p:sldId id="268" r:id="rId29"/>
    <p:sldId id="269" r:id="rId30"/>
    <p:sldId id="270" r:id="rId31"/>
    <p:sldId id="318" r:id="rId32"/>
    <p:sldId id="317" r:id="rId33"/>
    <p:sldId id="314" r:id="rId34"/>
    <p:sldId id="315" r:id="rId35"/>
    <p:sldId id="316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66FF33"/>
    <a:srgbClr val="FFFFFF"/>
    <a:srgbClr val="FF99FF"/>
    <a:srgbClr val="CCFF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2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0BAE-862C-45A2-B077-BB709F3EA30E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627-7359-4B0D-88C3-BB66C63ED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0BAE-862C-45A2-B077-BB709F3EA30E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627-7359-4B0D-88C3-BB66C63ED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0BAE-862C-45A2-B077-BB709F3EA30E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627-7359-4B0D-88C3-BB66C63ED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514E-DEA0-46C7-90D0-4DFDFA201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328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0BAE-862C-45A2-B077-BB709F3EA30E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627-7359-4B0D-88C3-BB66C63ED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0BAE-862C-45A2-B077-BB709F3EA30E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627-7359-4B0D-88C3-BB66C63ED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0BAE-862C-45A2-B077-BB709F3EA30E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627-7359-4B0D-88C3-BB66C63ED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0BAE-862C-45A2-B077-BB709F3EA30E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627-7359-4B0D-88C3-BB66C63ED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0BAE-862C-45A2-B077-BB709F3EA30E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627-7359-4B0D-88C3-BB66C63ED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0BAE-862C-45A2-B077-BB709F3EA30E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627-7359-4B0D-88C3-BB66C63ED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0BAE-862C-45A2-B077-BB709F3EA30E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627-7359-4B0D-88C3-BB66C63ED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0BAE-862C-45A2-B077-BB709F3EA30E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627-7359-4B0D-88C3-BB66C63ED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90BAE-862C-45A2-B077-BB709F3EA30E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2627-7359-4B0D-88C3-BB66C63ED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228600" y="5407025"/>
            <a:ext cx="86106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PERCAYA KEPADA TUHAN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Picture 8" descr="HEART11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715000" y="228600"/>
            <a:ext cx="3106719" cy="210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6217" y="191869"/>
            <a:ext cx="5585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Allah </a:t>
            </a:r>
            <a:r>
              <a:rPr lang="en-US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pemilik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laut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dan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isinya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667000"/>
            <a:ext cx="7315200" cy="3785652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Broadway" pitchFamily="82" charset="0"/>
              </a:rPr>
              <a:t>“</a:t>
            </a:r>
            <a:r>
              <a:rPr lang="en-US" sz="4400" b="1" dirty="0" err="1" smtClean="0">
                <a:solidFill>
                  <a:srgbClr val="FF0000"/>
                </a:solidFill>
                <a:latin typeface="Broadway" pitchFamily="82" charset="0"/>
              </a:rPr>
              <a:t>Kepunyaan-Nya</a:t>
            </a:r>
            <a:r>
              <a:rPr lang="en-US" sz="4400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9900"/>
                </a:solidFill>
                <a:latin typeface="Comic Sans MS" pitchFamily="66" charset="0"/>
              </a:rPr>
              <a:t>laut</a:t>
            </a:r>
            <a:r>
              <a:rPr lang="en-US" sz="4400" b="1" dirty="0">
                <a:solidFill>
                  <a:srgbClr val="FF9900"/>
                </a:solidFill>
                <a:latin typeface="Comic Sans MS" pitchFamily="66" charset="0"/>
              </a:rPr>
              <a:t>, </a:t>
            </a:r>
            <a:r>
              <a:rPr lang="en-US" sz="4400" b="1" dirty="0" err="1">
                <a:solidFill>
                  <a:srgbClr val="FF9900"/>
                </a:solidFill>
                <a:latin typeface="Comic Sans MS" pitchFamily="66" charset="0"/>
              </a:rPr>
              <a:t>Dialah</a:t>
            </a:r>
            <a:r>
              <a:rPr lang="en-US" sz="4400" b="1" dirty="0">
                <a:solidFill>
                  <a:srgbClr val="FF9900"/>
                </a:solidFill>
                <a:latin typeface="Comic Sans MS" pitchFamily="66" charset="0"/>
              </a:rPr>
              <a:t> yang </a:t>
            </a:r>
            <a:r>
              <a:rPr lang="en-US" sz="4400" b="1" dirty="0" err="1">
                <a:solidFill>
                  <a:srgbClr val="FF9900"/>
                </a:solidFill>
                <a:latin typeface="Comic Sans MS" pitchFamily="66" charset="0"/>
              </a:rPr>
              <a:t>menjadikannya</a:t>
            </a:r>
            <a:r>
              <a:rPr lang="en-US" sz="4400" b="1" dirty="0">
                <a:solidFill>
                  <a:srgbClr val="FF9900"/>
                </a:solidFill>
                <a:latin typeface="Comic Sans MS" pitchFamily="66" charset="0"/>
              </a:rPr>
              <a:t>, </a:t>
            </a:r>
            <a:r>
              <a:rPr lang="en-US" sz="4400" b="1" dirty="0" err="1">
                <a:solidFill>
                  <a:srgbClr val="FF9900"/>
                </a:solidFill>
                <a:latin typeface="Comic Sans MS" pitchFamily="66" charset="0"/>
              </a:rPr>
              <a:t>dan</a:t>
            </a:r>
            <a:r>
              <a:rPr lang="en-US" sz="4400" b="1" dirty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9900"/>
                </a:solidFill>
                <a:latin typeface="Comic Sans MS" pitchFamily="66" charset="0"/>
              </a:rPr>
              <a:t>darat</a:t>
            </a:r>
            <a:r>
              <a:rPr lang="en-US" sz="4400" b="1" dirty="0">
                <a:solidFill>
                  <a:srgbClr val="FF9900"/>
                </a:solidFill>
                <a:latin typeface="Comic Sans MS" pitchFamily="66" charset="0"/>
              </a:rPr>
              <a:t>, </a:t>
            </a:r>
            <a:r>
              <a:rPr lang="en-US" sz="4400" b="1" dirty="0" err="1">
                <a:solidFill>
                  <a:srgbClr val="FF9900"/>
                </a:solidFill>
                <a:latin typeface="Comic Sans MS" pitchFamily="66" charset="0"/>
              </a:rPr>
              <a:t>tangan-Nyalah</a:t>
            </a:r>
            <a:r>
              <a:rPr lang="en-US" sz="4400" b="1" dirty="0">
                <a:solidFill>
                  <a:srgbClr val="FF9900"/>
                </a:solidFill>
                <a:latin typeface="Comic Sans MS" pitchFamily="66" charset="0"/>
              </a:rPr>
              <a:t> yang </a:t>
            </a:r>
            <a:r>
              <a:rPr lang="en-US" sz="4400" b="1" dirty="0" err="1" smtClean="0">
                <a:solidFill>
                  <a:srgbClr val="FF9900"/>
                </a:solidFill>
                <a:latin typeface="Comic Sans MS" pitchFamily="66" charset="0"/>
              </a:rPr>
              <a:t>membentuknya</a:t>
            </a:r>
            <a:r>
              <a:rPr lang="en-US" sz="4400" b="1" dirty="0" smtClean="0">
                <a:solidFill>
                  <a:srgbClr val="FF9900"/>
                </a:solidFill>
                <a:latin typeface="Comic Sans MS" pitchFamily="66" charset="0"/>
              </a:rPr>
              <a:t>.”</a:t>
            </a:r>
          </a:p>
          <a:p>
            <a:pPr algn="r"/>
            <a:r>
              <a:rPr lang="en-US" sz="1600" b="1" dirty="0" err="1" smtClean="0">
                <a:solidFill>
                  <a:srgbClr val="FF9900"/>
                </a:solidFill>
                <a:latin typeface="Comic Sans MS" pitchFamily="66" charset="0"/>
              </a:rPr>
              <a:t>Mazmur</a:t>
            </a:r>
            <a:r>
              <a:rPr lang="en-US" sz="1600" b="1" dirty="0" smtClean="0">
                <a:solidFill>
                  <a:srgbClr val="FF9900"/>
                </a:solidFill>
                <a:latin typeface="Comic Sans MS" pitchFamily="66" charset="0"/>
              </a:rPr>
              <a:t> 95:5</a:t>
            </a:r>
            <a:endParaRPr lang="en-US" sz="16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44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419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34340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“</a:t>
            </a:r>
            <a:r>
              <a:rPr lang="en-US" sz="2800" b="1" dirty="0" err="1" smtClean="0"/>
              <a:t>Sebab</a:t>
            </a:r>
            <a:r>
              <a:rPr lang="en-US" sz="2800" b="1" dirty="0" smtClean="0"/>
              <a:t> </a:t>
            </a:r>
            <a:r>
              <a:rPr lang="en-US" sz="3600" b="1" dirty="0" err="1">
                <a:latin typeface="Arial Rounded MT Bold" pitchFamily="34" charset="0"/>
              </a:rPr>
              <a:t>punya-Kulah</a:t>
            </a:r>
            <a:r>
              <a:rPr lang="en-US" sz="2800" b="1" dirty="0"/>
              <a:t> </a:t>
            </a:r>
            <a:r>
              <a:rPr lang="en-US" sz="2800" b="1" dirty="0" err="1"/>
              <a:t>segala</a:t>
            </a:r>
            <a:r>
              <a:rPr lang="en-US" sz="2800" b="1" dirty="0"/>
              <a:t> </a:t>
            </a:r>
            <a:r>
              <a:rPr lang="en-US" sz="2800" b="1" dirty="0" err="1"/>
              <a:t>binatang</a:t>
            </a:r>
            <a:r>
              <a:rPr lang="en-US" sz="2800" b="1" dirty="0"/>
              <a:t> </a:t>
            </a:r>
            <a:r>
              <a:rPr lang="en-US" sz="2800" b="1" dirty="0" err="1"/>
              <a:t>hutan</a:t>
            </a:r>
            <a:r>
              <a:rPr lang="en-US" sz="2800" b="1" dirty="0"/>
              <a:t>,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beribu-ribu</a:t>
            </a:r>
            <a:r>
              <a:rPr lang="en-US" sz="2800" b="1" dirty="0"/>
              <a:t> </a:t>
            </a:r>
            <a:r>
              <a:rPr lang="en-US" sz="2800" b="1" dirty="0" err="1"/>
              <a:t>hewan</a:t>
            </a:r>
            <a:r>
              <a:rPr lang="en-US" sz="2800" b="1" dirty="0"/>
              <a:t> </a:t>
            </a:r>
            <a:r>
              <a:rPr lang="en-US" sz="2800" b="1" dirty="0" err="1"/>
              <a:t>di</a:t>
            </a:r>
            <a:r>
              <a:rPr lang="en-US" sz="2800" b="1" dirty="0"/>
              <a:t> </a:t>
            </a:r>
            <a:r>
              <a:rPr lang="en-US" sz="2800" b="1" dirty="0" err="1" smtClean="0"/>
              <a:t>gunung</a:t>
            </a:r>
            <a:r>
              <a:rPr lang="en-US" sz="2800" b="1" dirty="0" smtClean="0"/>
              <a:t>. </a:t>
            </a:r>
            <a:r>
              <a:rPr lang="sv-SE" sz="2800" b="1" dirty="0" smtClean="0"/>
              <a:t>Aku </a:t>
            </a:r>
            <a:r>
              <a:rPr lang="sv-SE" sz="2800" b="1" dirty="0"/>
              <a:t>kenal segala burung di udara, dan apa yang bergerak di padang adalah dalam kuasa-Ku</a:t>
            </a:r>
            <a:r>
              <a:rPr lang="sv-SE" sz="2800" b="1" dirty="0" smtClean="0"/>
              <a:t>.”</a:t>
            </a:r>
          </a:p>
          <a:p>
            <a:r>
              <a:rPr lang="sv-SE" sz="2800" b="1" dirty="0" smtClean="0"/>
              <a:t>	</a:t>
            </a:r>
            <a:r>
              <a:rPr lang="sv-SE" sz="2800" b="1" dirty="0" smtClean="0"/>
              <a:t>						</a:t>
            </a:r>
            <a:r>
              <a:rPr lang="sv-SE" sz="2000" b="1" dirty="0" smtClean="0">
                <a:latin typeface="Arial Rounded MT Bold" pitchFamily="34" charset="0"/>
              </a:rPr>
              <a:t>Mazmur </a:t>
            </a:r>
            <a:r>
              <a:rPr lang="sv-SE" sz="2000" b="1" dirty="0" smtClean="0">
                <a:latin typeface="Arial Rounded MT Bold" pitchFamily="34" charset="0"/>
              </a:rPr>
              <a:t>50:10, 11</a:t>
            </a:r>
            <a:endParaRPr lang="en-US" sz="2000" b="1" dirty="0">
              <a:latin typeface="Arial Rounded MT Bold" pitchFamily="34" charset="0"/>
            </a:endParaRPr>
          </a:p>
        </p:txBody>
      </p:sp>
      <p:pic>
        <p:nvPicPr>
          <p:cNvPr id="5" name="Picture 4" descr="1350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"/>
            <a:ext cx="4572000" cy="4419600"/>
          </a:xfrm>
          <a:prstGeom prst="rect">
            <a:avLst/>
          </a:prstGeom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676400" y="76200"/>
            <a:ext cx="5867400" cy="993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Allah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pemilik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semua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binatang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4191000"/>
          <a:ext cx="2438400" cy="2346325"/>
        </p:xfrm>
        <a:graphic>
          <a:graphicData uri="http://schemas.openxmlformats.org/presentationml/2006/ole">
            <p:oleObj spid="_x0000_s6146" name="CorelDRAW!" r:id="rId4" imgW="7094520" imgH="6692760" progId="">
              <p:embed/>
            </p:oleObj>
          </a:graphicData>
        </a:graphic>
      </p:graphicFrame>
      <p:graphicFrame>
        <p:nvGraphicFramePr>
          <p:cNvPr id="614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24600" y="4343400"/>
          <a:ext cx="2536825" cy="2270125"/>
        </p:xfrm>
        <a:graphic>
          <a:graphicData uri="http://schemas.openxmlformats.org/presentationml/2006/ole">
            <p:oleObj spid="_x0000_s6147" name="CorelDRAW!" r:id="rId5" imgW="7094520" imgH="669276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1219200"/>
            <a:ext cx="8153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Kepunyaan-Kulah</a:t>
            </a:r>
            <a:r>
              <a:rPr lang="en-US" sz="4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Comic Sans MS" pitchFamily="66" charset="0"/>
              </a:rPr>
              <a:t>perak</a:t>
            </a:r>
            <a:r>
              <a:rPr lang="en-US" sz="4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Comic Sans MS" pitchFamily="66" charset="0"/>
              </a:rPr>
              <a:t>dan</a:t>
            </a:r>
            <a:r>
              <a:rPr lang="en-US" sz="4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Comic Sans MS" pitchFamily="66" charset="0"/>
              </a:rPr>
              <a:t>kepunyaan-Kulah</a:t>
            </a:r>
            <a:r>
              <a:rPr lang="en-US" sz="4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Comic Sans MS" pitchFamily="66" charset="0"/>
              </a:rPr>
              <a:t>emas</a:t>
            </a:r>
            <a:r>
              <a:rPr lang="en-US" sz="4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Comic Sans MS" pitchFamily="66" charset="0"/>
              </a:rPr>
              <a:t>demikianlah</a:t>
            </a:r>
            <a:r>
              <a:rPr lang="en-US" sz="4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Comic Sans MS" pitchFamily="66" charset="0"/>
              </a:rPr>
              <a:t>firman</a:t>
            </a:r>
            <a:r>
              <a:rPr lang="en-US" sz="4400" b="1" dirty="0">
                <a:solidFill>
                  <a:srgbClr val="0000FF"/>
                </a:solidFill>
                <a:latin typeface="Comic Sans MS" pitchFamily="66" charset="0"/>
              </a:rPr>
              <a:t> TUHAN </a:t>
            </a:r>
            <a:r>
              <a:rPr lang="en-US" sz="4400" b="1" dirty="0" err="1">
                <a:solidFill>
                  <a:srgbClr val="0000FF"/>
                </a:solidFill>
                <a:latin typeface="Comic Sans MS" pitchFamily="66" charset="0"/>
              </a:rPr>
              <a:t>semesta</a:t>
            </a:r>
            <a:r>
              <a:rPr lang="en-US" sz="4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Comic Sans MS" pitchFamily="66" charset="0"/>
              </a:rPr>
              <a:t>alam</a:t>
            </a:r>
            <a:r>
              <a:rPr lang="en-US" sz="4400" b="1" dirty="0" smtClean="0">
                <a:solidFill>
                  <a:srgbClr val="0000FF"/>
                </a:solidFill>
                <a:latin typeface="Comic Sans MS" pitchFamily="66" charset="0"/>
              </a:rPr>
              <a:t>.”</a:t>
            </a:r>
            <a:r>
              <a:rPr lang="en-US" sz="1400" b="1" dirty="0" smtClean="0">
                <a:solidFill>
                  <a:srgbClr val="0000FF"/>
                </a:solidFill>
                <a:latin typeface="Comic Sans MS" pitchFamily="66" charset="0"/>
              </a:rPr>
              <a:t>      </a:t>
            </a:r>
            <a:r>
              <a:rPr lang="en-US" sz="1400" b="1" dirty="0" err="1" smtClean="0">
                <a:solidFill>
                  <a:srgbClr val="0000FF"/>
                </a:solidFill>
                <a:latin typeface="Comic Sans MS" pitchFamily="66" charset="0"/>
              </a:rPr>
              <a:t>Hagai</a:t>
            </a:r>
            <a:r>
              <a:rPr lang="en-US" sz="1400" b="1" dirty="0" smtClean="0">
                <a:solidFill>
                  <a:srgbClr val="0000FF"/>
                </a:solidFill>
                <a:latin typeface="Comic Sans MS" pitchFamily="66" charset="0"/>
              </a:rPr>
              <a:t> 2:9</a:t>
            </a:r>
            <a:endParaRPr lang="en-US" sz="4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752600" y="123825"/>
            <a:ext cx="56388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Allah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pemilik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semua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harta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benda</a:t>
            </a:r>
            <a:endParaRPr lang="en-US" sz="28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1143000"/>
            <a:ext cx="4191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“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tahukah</a:t>
            </a:r>
            <a:r>
              <a:rPr lang="en-US" sz="2800" b="1" dirty="0"/>
              <a:t> </a:t>
            </a:r>
            <a:r>
              <a:rPr lang="en-US" sz="2800" b="1" dirty="0" err="1"/>
              <a:t>kamu</a:t>
            </a:r>
            <a:r>
              <a:rPr lang="en-US" sz="2800" b="1" dirty="0"/>
              <a:t>, </a:t>
            </a:r>
            <a:r>
              <a:rPr lang="en-US" sz="2800" b="1" dirty="0" err="1"/>
              <a:t>bahwa</a:t>
            </a:r>
            <a:r>
              <a:rPr lang="en-US" sz="2800" b="1" dirty="0"/>
              <a:t> </a:t>
            </a:r>
            <a:r>
              <a:rPr lang="en-US" sz="2800" b="1" dirty="0" err="1"/>
              <a:t>tubuhmu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bait </a:t>
            </a:r>
            <a:r>
              <a:rPr lang="en-US" sz="2800" b="1" dirty="0" err="1"/>
              <a:t>Roh</a:t>
            </a:r>
            <a:r>
              <a:rPr lang="en-US" sz="2800" b="1" dirty="0"/>
              <a:t> Kudus yang </a:t>
            </a:r>
            <a:r>
              <a:rPr lang="en-US" sz="2800" b="1" dirty="0" err="1"/>
              <a:t>diam</a:t>
            </a:r>
            <a:r>
              <a:rPr lang="en-US" sz="2800" b="1" dirty="0"/>
              <a:t> </a:t>
            </a:r>
            <a:r>
              <a:rPr lang="en-US" sz="2800" b="1" dirty="0" err="1"/>
              <a:t>di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kamu</a:t>
            </a:r>
            <a:r>
              <a:rPr lang="en-US" sz="2800" b="1" dirty="0"/>
              <a:t>, </a:t>
            </a:r>
            <a:r>
              <a:rPr lang="en-US" sz="2800" b="1" dirty="0" err="1"/>
              <a:t>Roh</a:t>
            </a:r>
            <a:r>
              <a:rPr lang="en-US" sz="2800" b="1" dirty="0"/>
              <a:t> Kudus yang </a:t>
            </a:r>
            <a:r>
              <a:rPr lang="en-US" sz="2800" b="1" dirty="0" err="1"/>
              <a:t>kamu</a:t>
            </a:r>
            <a:r>
              <a:rPr lang="en-US" sz="2800" b="1" dirty="0"/>
              <a:t> </a:t>
            </a:r>
            <a:r>
              <a:rPr lang="en-US" sz="2800" b="1" dirty="0" err="1"/>
              <a:t>peroleh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Allah, --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bahwa</a:t>
            </a:r>
            <a:r>
              <a:rPr lang="en-US" sz="2800" b="1" dirty="0"/>
              <a:t> </a:t>
            </a:r>
            <a:r>
              <a:rPr lang="en-US" sz="2800" b="1" dirty="0" err="1">
                <a:latin typeface="Arial Black" pitchFamily="34" charset="0"/>
              </a:rPr>
              <a:t>kamu</a:t>
            </a:r>
            <a:r>
              <a:rPr lang="en-US" sz="2800" b="1" dirty="0">
                <a:latin typeface="Arial Black" pitchFamily="34" charset="0"/>
              </a:rPr>
              <a:t> </a:t>
            </a:r>
            <a:r>
              <a:rPr lang="en-US" sz="2800" b="1" dirty="0" err="1">
                <a:latin typeface="Arial Black" pitchFamily="34" charset="0"/>
              </a:rPr>
              <a:t>bukan</a:t>
            </a:r>
            <a:r>
              <a:rPr lang="en-US" sz="2800" b="1" dirty="0">
                <a:latin typeface="Arial Black" pitchFamily="34" charset="0"/>
              </a:rPr>
              <a:t> </a:t>
            </a:r>
            <a:r>
              <a:rPr lang="en-US" sz="2800" b="1" dirty="0" err="1">
                <a:latin typeface="Arial Black" pitchFamily="34" charset="0"/>
              </a:rPr>
              <a:t>milik</a:t>
            </a:r>
            <a:r>
              <a:rPr lang="en-US" sz="2800" b="1" dirty="0">
                <a:latin typeface="Arial Black" pitchFamily="34" charset="0"/>
              </a:rPr>
              <a:t> </a:t>
            </a:r>
            <a:r>
              <a:rPr lang="en-US" sz="2800" b="1" dirty="0" err="1">
                <a:latin typeface="Arial Black" pitchFamily="34" charset="0"/>
              </a:rPr>
              <a:t>kamu</a:t>
            </a:r>
            <a:r>
              <a:rPr lang="en-US" sz="2800" b="1" dirty="0">
                <a:latin typeface="Arial Black" pitchFamily="34" charset="0"/>
              </a:rPr>
              <a:t> </a:t>
            </a:r>
            <a:r>
              <a:rPr lang="en-US" sz="2800" b="1" dirty="0" err="1">
                <a:latin typeface="Arial Black" pitchFamily="34" charset="0"/>
              </a:rPr>
              <a:t>sendiri</a:t>
            </a:r>
            <a:r>
              <a:rPr lang="en-US" sz="2800" b="1" dirty="0" smtClean="0">
                <a:latin typeface="Arial Black" pitchFamily="34" charset="0"/>
              </a:rPr>
              <a:t>? </a:t>
            </a:r>
            <a:r>
              <a:rPr lang="en-US" sz="2800" b="1" dirty="0" err="1"/>
              <a:t>Sebab</a:t>
            </a:r>
            <a:r>
              <a:rPr lang="en-US" sz="2800" b="1" dirty="0"/>
              <a:t> </a:t>
            </a:r>
            <a:r>
              <a:rPr lang="en-US" sz="2800" b="1" dirty="0" err="1"/>
              <a:t>kamu</a:t>
            </a:r>
            <a:r>
              <a:rPr lang="en-US" sz="2800" b="1" dirty="0"/>
              <a:t> </a:t>
            </a:r>
            <a:r>
              <a:rPr lang="en-US" sz="2800" b="1" dirty="0" err="1"/>
              <a:t>telah</a:t>
            </a:r>
            <a:r>
              <a:rPr lang="en-US" sz="2800" b="1" dirty="0"/>
              <a:t> </a:t>
            </a:r>
            <a:r>
              <a:rPr lang="en-US" sz="2800" b="1" dirty="0" err="1"/>
              <a:t>dibeli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harganya</a:t>
            </a:r>
            <a:r>
              <a:rPr lang="en-US" sz="2800" b="1" dirty="0"/>
              <a:t> </a:t>
            </a:r>
            <a:r>
              <a:rPr lang="en-US" sz="2800" b="1" dirty="0" err="1"/>
              <a:t>telah</a:t>
            </a:r>
            <a:r>
              <a:rPr lang="en-US" sz="2800" b="1" dirty="0"/>
              <a:t> </a:t>
            </a:r>
            <a:r>
              <a:rPr lang="en-US" sz="2800" b="1" dirty="0" err="1"/>
              <a:t>lunas</a:t>
            </a:r>
            <a:r>
              <a:rPr lang="en-US" sz="2800" b="1" dirty="0"/>
              <a:t> </a:t>
            </a:r>
            <a:r>
              <a:rPr lang="en-US" sz="2800" b="1" dirty="0" err="1"/>
              <a:t>dibayar</a:t>
            </a:r>
            <a:r>
              <a:rPr lang="en-US" sz="2800" b="1" dirty="0"/>
              <a:t>: </a:t>
            </a:r>
            <a:r>
              <a:rPr lang="en-US" sz="2800" b="1" dirty="0" err="1"/>
              <a:t>Karena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muliakanlah</a:t>
            </a:r>
            <a:r>
              <a:rPr lang="en-US" sz="2800" b="1" dirty="0"/>
              <a:t> Allah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tubuhmu</a:t>
            </a:r>
            <a:r>
              <a:rPr lang="en-US" sz="2800" b="1" dirty="0" smtClean="0"/>
              <a:t>!” 	    </a:t>
            </a:r>
            <a:r>
              <a:rPr lang="en-US" sz="2800" b="1" dirty="0" smtClean="0"/>
              <a:t>  </a:t>
            </a:r>
            <a:r>
              <a:rPr lang="en-US" sz="2400" b="1" dirty="0" smtClean="0"/>
              <a:t>(</a:t>
            </a:r>
            <a:r>
              <a:rPr lang="en-US" sz="2400" b="1" dirty="0" smtClean="0"/>
              <a:t>1 </a:t>
            </a:r>
            <a:r>
              <a:rPr lang="en-US" sz="2400" b="1" dirty="0" err="1" smtClean="0"/>
              <a:t>Korintus</a:t>
            </a:r>
            <a:r>
              <a:rPr lang="en-US" sz="2400" b="1" dirty="0" smtClean="0"/>
              <a:t> 6:19, 20)</a:t>
            </a:r>
            <a:endParaRPr lang="en-US" sz="2400" b="1" dirty="0"/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371600" y="152400"/>
            <a:ext cx="6407150" cy="1036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Tubuhmu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adalah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milik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Allah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S27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57600" cy="3505200"/>
          </a:xfrm>
          <a:prstGeom prst="rect">
            <a:avLst/>
          </a:prstGeom>
          <a:noFill/>
        </p:spPr>
      </p:pic>
      <p:pic>
        <p:nvPicPr>
          <p:cNvPr id="3" name="Picture 4" descr="SS200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3657600" cy="3352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62400" y="1295400"/>
            <a:ext cx="4572000" cy="538609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“</a:t>
            </a:r>
            <a:r>
              <a:rPr lang="en-US" sz="3600" b="1" dirty="0" err="1" smtClean="0">
                <a:solidFill>
                  <a:srgbClr val="FF0000"/>
                </a:solidFill>
                <a:latin typeface="Agency FB" pitchFamily="34" charset="0"/>
              </a:rPr>
              <a:t>Maka</a:t>
            </a:r>
            <a:r>
              <a:rPr lang="en-US" sz="36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gency FB" pitchFamily="34" charset="0"/>
              </a:rPr>
              <a:t>janganlah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gency FB" pitchFamily="34" charset="0"/>
              </a:rPr>
              <a:t>kaukatakan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gency FB" pitchFamily="34" charset="0"/>
              </a:rPr>
              <a:t>dalam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gency FB" pitchFamily="34" charset="0"/>
              </a:rPr>
              <a:t>hatimu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Kekuasaanku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dan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kekuatan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tangankulah</a:t>
            </a:r>
            <a:r>
              <a:rPr lang="en-US" sz="2800" b="1" dirty="0">
                <a:solidFill>
                  <a:srgbClr val="0000FF"/>
                </a:solidFill>
              </a:rPr>
              <a:t> yang </a:t>
            </a:r>
            <a:r>
              <a:rPr lang="en-US" sz="2800" b="1" dirty="0" err="1">
                <a:solidFill>
                  <a:srgbClr val="0000FF"/>
                </a:solidFill>
              </a:rPr>
              <a:t>membuat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aku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memperoleh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kekayaan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ini</a:t>
            </a:r>
            <a:r>
              <a:rPr lang="en-US" sz="2800" b="1" dirty="0" smtClean="0">
                <a:solidFill>
                  <a:srgbClr val="0000FF"/>
                </a:solidFill>
              </a:rPr>
              <a:t>. </a:t>
            </a:r>
            <a:r>
              <a:rPr lang="en-US" sz="2800" b="1" dirty="0" err="1">
                <a:solidFill>
                  <a:srgbClr val="0000FF"/>
                </a:solidFill>
              </a:rPr>
              <a:t>Tetapi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haruslah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engkau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ingat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kepada</a:t>
            </a:r>
            <a:r>
              <a:rPr lang="en-US" sz="2800" b="1" dirty="0">
                <a:solidFill>
                  <a:srgbClr val="0000FF"/>
                </a:solidFill>
              </a:rPr>
              <a:t> TUHAN, </a:t>
            </a:r>
            <a:r>
              <a:rPr lang="en-US" sz="2800" b="1" dirty="0" err="1">
                <a:solidFill>
                  <a:srgbClr val="0000FF"/>
                </a:solidFill>
              </a:rPr>
              <a:t>Allahmu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sebab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Dialah</a:t>
            </a:r>
            <a:r>
              <a:rPr lang="en-US" sz="2800" b="1" dirty="0">
                <a:solidFill>
                  <a:srgbClr val="0000FF"/>
                </a:solidFill>
              </a:rPr>
              <a:t> yang </a:t>
            </a:r>
            <a:r>
              <a:rPr lang="en-US" sz="2800" b="1" dirty="0" err="1">
                <a:solidFill>
                  <a:srgbClr val="0000FF"/>
                </a:solidFill>
              </a:rPr>
              <a:t>memberikan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kepadamu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kekuatan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untuk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memperoleh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kekayaan</a:t>
            </a:r>
            <a:r>
              <a:rPr lang="en-US" sz="2800" b="1" dirty="0" smtClean="0">
                <a:solidFill>
                  <a:srgbClr val="0000FF"/>
                </a:solidFill>
              </a:rPr>
              <a:t>.”</a:t>
            </a:r>
          </a:p>
          <a:p>
            <a:pPr algn="r"/>
            <a:r>
              <a:rPr lang="en-US" sz="2000" b="1" dirty="0" err="1" smtClean="0">
                <a:solidFill>
                  <a:srgbClr val="0000FF"/>
                </a:solidFill>
              </a:rPr>
              <a:t>Ulangan</a:t>
            </a:r>
            <a:r>
              <a:rPr lang="en-US" sz="2000" b="1" dirty="0" smtClean="0">
                <a:solidFill>
                  <a:srgbClr val="0000FF"/>
                </a:solidFill>
              </a:rPr>
              <a:t> 8:17, 18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6858000" cy="876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Tuhan</a:t>
            </a:r>
            <a:r>
              <a:rPr lang="en-US" sz="24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sumber</a:t>
            </a:r>
            <a:r>
              <a:rPr lang="en-US" sz="24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kekuatanmu</a:t>
            </a:r>
            <a:endParaRPr lang="en-US" sz="24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685800"/>
            <a:ext cx="4038600" cy="5262979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Allah </a:t>
            </a:r>
            <a:r>
              <a:rPr lang="en-US" sz="2800" b="1" dirty="0" err="1" smtClean="0">
                <a:latin typeface="Comic Sans MS" pitchFamily="66" charset="0"/>
              </a:rPr>
              <a:t>adalah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pemilik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segala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sesuatu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termasuk</a:t>
            </a:r>
            <a:r>
              <a:rPr lang="en-US" sz="2800" b="1" dirty="0" smtClean="0">
                <a:latin typeface="Comic Sans MS" pitchFamily="66" charset="0"/>
              </a:rPr>
              <a:t> yang </a:t>
            </a:r>
            <a:r>
              <a:rPr lang="en-US" sz="2800" b="1" dirty="0" err="1" smtClean="0">
                <a:latin typeface="Comic Sans MS" pitchFamily="66" charset="0"/>
              </a:rPr>
              <a:t>ada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pada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kita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sekarang</a:t>
            </a:r>
            <a:r>
              <a:rPr lang="en-US" sz="2800" b="1" dirty="0" smtClean="0">
                <a:latin typeface="Comic Sans MS" pitchFamily="66" charset="0"/>
              </a:rPr>
              <a:t>. 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itchFamily="34" charset="0"/>
              </a:rPr>
              <a:t>Kita </a:t>
            </a:r>
            <a:r>
              <a:rPr lang="en-US" sz="2800" b="1" dirty="0" err="1" smtClean="0">
                <a:solidFill>
                  <a:srgbClr val="C00000"/>
                </a:solidFill>
                <a:latin typeface="Arial Rounded MT Bold" pitchFamily="34" charset="0"/>
              </a:rPr>
              <a:t>hanyalah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 Rounded MT Bold" pitchFamily="34" charset="0"/>
              </a:rPr>
              <a:t>orang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 Rounded MT Bold" pitchFamily="34" charset="0"/>
              </a:rPr>
              <a:t>kepercayaan-Nya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ooper Black" pitchFamily="18" charset="0"/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latin typeface="Cooper Black" pitchFamily="18" charset="0"/>
              </a:rPr>
              <a:t>penatalayan</a:t>
            </a:r>
            <a:r>
              <a:rPr lang="en-US" sz="2800" b="1" dirty="0" smtClean="0">
                <a:solidFill>
                  <a:srgbClr val="0070C0"/>
                </a:solidFill>
                <a:latin typeface="Cooper Black" pitchFamily="18" charset="0"/>
              </a:rPr>
              <a:t>-</a:t>
            </a:r>
            <a:r>
              <a:rPr lang="en-US" sz="2800" b="1" dirty="0" err="1" smtClean="0">
                <a:solidFill>
                  <a:srgbClr val="0070C0"/>
                </a:solidFill>
                <a:latin typeface="Cooper Black" pitchFamily="18" charset="0"/>
              </a:rPr>
              <a:t>Nya</a:t>
            </a:r>
            <a:r>
              <a:rPr lang="en-US" sz="2800" b="1" dirty="0" smtClean="0">
                <a:solidFill>
                  <a:srgbClr val="0070C0"/>
                </a:solidFill>
                <a:latin typeface="Cooper Black" pitchFamily="18" charset="0"/>
              </a:rPr>
              <a:t>).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Allah </a:t>
            </a:r>
            <a:r>
              <a:rPr lang="en-US" sz="2800" b="1" dirty="0" err="1" smtClean="0">
                <a:latin typeface="Comic Sans MS" pitchFamily="66" charset="0"/>
              </a:rPr>
              <a:t>mau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kita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mengelola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segala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sesuatu</a:t>
            </a:r>
            <a:r>
              <a:rPr lang="en-US" sz="2800" b="1" dirty="0" smtClean="0">
                <a:latin typeface="Comic Sans MS" pitchFamily="66" charset="0"/>
              </a:rPr>
              <a:t> yang </a:t>
            </a:r>
            <a:r>
              <a:rPr lang="en-US" sz="2800" b="1" dirty="0" err="1" smtClean="0">
                <a:latin typeface="Comic Sans MS" pitchFamily="66" charset="0"/>
              </a:rPr>
              <a:t>dipercayakan-Nya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kepada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kita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5" name="Picture 4" descr="10 huku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76200" y="109538"/>
          <a:ext cx="1143000" cy="881062"/>
        </p:xfrm>
        <a:graphic>
          <a:graphicData uri="http://schemas.openxmlformats.org/presentationml/2006/ole">
            <p:oleObj spid="_x0000_s7170" name="Clip" r:id="rId3" imgW="1348920" imgH="1078560" progId="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76200" y="1023938"/>
          <a:ext cx="1143000" cy="881062"/>
        </p:xfrm>
        <a:graphic>
          <a:graphicData uri="http://schemas.openxmlformats.org/presentationml/2006/ole">
            <p:oleObj spid="_x0000_s7171" name="Clip" r:id="rId4" imgW="1348920" imgH="1078560" progId="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143000" y="76200"/>
          <a:ext cx="1143000" cy="881062"/>
        </p:xfrm>
        <a:graphic>
          <a:graphicData uri="http://schemas.openxmlformats.org/presentationml/2006/ole">
            <p:oleObj spid="_x0000_s7172" name="Clip" r:id="rId5" imgW="1348920" imgH="1078560" progId="">
              <p:embed/>
            </p:oleObj>
          </a:graphicData>
        </a:graphic>
      </p:graphicFrame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2209800" y="990600"/>
          <a:ext cx="1143000" cy="881062"/>
        </p:xfrm>
        <a:graphic>
          <a:graphicData uri="http://schemas.openxmlformats.org/presentationml/2006/ole">
            <p:oleObj spid="_x0000_s7173" name="Clip" r:id="rId6" imgW="1348920" imgH="1078560" progId="">
              <p:embed/>
            </p:oleObj>
          </a:graphicData>
        </a:graphic>
      </p:graphicFrame>
      <p:graphicFrame>
        <p:nvGraphicFramePr>
          <p:cNvPr id="7174" name="Object 4"/>
          <p:cNvGraphicFramePr>
            <a:graphicFrameLocks noChangeAspect="1"/>
          </p:cNvGraphicFramePr>
          <p:nvPr/>
        </p:nvGraphicFramePr>
        <p:xfrm>
          <a:off x="2209800" y="76200"/>
          <a:ext cx="1143000" cy="881062"/>
        </p:xfrm>
        <a:graphic>
          <a:graphicData uri="http://schemas.openxmlformats.org/presentationml/2006/ole">
            <p:oleObj spid="_x0000_s7174" name="Clip" r:id="rId7" imgW="1348920" imgH="1078560" progId="">
              <p:embed/>
            </p:oleObj>
          </a:graphicData>
        </a:graphic>
      </p:graphicFrame>
      <p:graphicFrame>
        <p:nvGraphicFramePr>
          <p:cNvPr id="7175" name="Object 4"/>
          <p:cNvGraphicFramePr>
            <a:graphicFrameLocks noChangeAspect="1"/>
          </p:cNvGraphicFramePr>
          <p:nvPr/>
        </p:nvGraphicFramePr>
        <p:xfrm>
          <a:off x="1143000" y="990600"/>
          <a:ext cx="1143000" cy="881062"/>
        </p:xfrm>
        <a:graphic>
          <a:graphicData uri="http://schemas.openxmlformats.org/presentationml/2006/ole">
            <p:oleObj spid="_x0000_s7175" name="Clip" r:id="rId8" imgW="1348920" imgH="1078560" progId="">
              <p:embed/>
            </p:oleObj>
          </a:graphicData>
        </a:graphic>
      </p:graphicFrame>
      <p:graphicFrame>
        <p:nvGraphicFramePr>
          <p:cNvPr id="7176" name="Object 4"/>
          <p:cNvGraphicFramePr>
            <a:graphicFrameLocks noChangeAspect="1"/>
          </p:cNvGraphicFramePr>
          <p:nvPr/>
        </p:nvGraphicFramePr>
        <p:xfrm>
          <a:off x="1143000" y="4191000"/>
          <a:ext cx="1143000" cy="881062"/>
        </p:xfrm>
        <a:graphic>
          <a:graphicData uri="http://schemas.openxmlformats.org/presentationml/2006/ole">
            <p:oleObj spid="_x0000_s7176" name="Clip" r:id="rId9" imgW="1348920" imgH="1078560" progId="">
              <p:embed/>
            </p:oleObj>
          </a:graphicData>
        </a:graphic>
      </p:graphicFrame>
      <p:graphicFrame>
        <p:nvGraphicFramePr>
          <p:cNvPr id="7177" name="Object 4"/>
          <p:cNvGraphicFramePr>
            <a:graphicFrameLocks noChangeAspect="1"/>
          </p:cNvGraphicFramePr>
          <p:nvPr/>
        </p:nvGraphicFramePr>
        <p:xfrm>
          <a:off x="2209800" y="1938338"/>
          <a:ext cx="1143000" cy="881062"/>
        </p:xfrm>
        <a:graphic>
          <a:graphicData uri="http://schemas.openxmlformats.org/presentationml/2006/ole">
            <p:oleObj spid="_x0000_s7177" name="Clip" r:id="rId10" imgW="1348920" imgH="1078560" progId="">
              <p:embed/>
            </p:oleObj>
          </a:graphicData>
        </a:graphic>
      </p:graphicFrame>
      <p:graphicFrame>
        <p:nvGraphicFramePr>
          <p:cNvPr id="7178" name="Object 4"/>
          <p:cNvGraphicFramePr>
            <a:graphicFrameLocks noChangeAspect="1"/>
          </p:cNvGraphicFramePr>
          <p:nvPr/>
        </p:nvGraphicFramePr>
        <p:xfrm>
          <a:off x="1143000" y="1938338"/>
          <a:ext cx="1143000" cy="881062"/>
        </p:xfrm>
        <a:graphic>
          <a:graphicData uri="http://schemas.openxmlformats.org/presentationml/2006/ole">
            <p:oleObj spid="_x0000_s7178" name="Clip" r:id="rId11" imgW="1348920" imgH="1078560" progId="">
              <p:embed/>
            </p:oleObj>
          </a:graphicData>
        </a:graphic>
      </p:graphicFrame>
      <p:graphicFrame>
        <p:nvGraphicFramePr>
          <p:cNvPr id="7179" name="Object 4"/>
          <p:cNvGraphicFramePr>
            <a:graphicFrameLocks noChangeAspect="1"/>
          </p:cNvGraphicFramePr>
          <p:nvPr/>
        </p:nvGraphicFramePr>
        <p:xfrm>
          <a:off x="76200" y="1938338"/>
          <a:ext cx="1143000" cy="881062"/>
        </p:xfrm>
        <a:graphic>
          <a:graphicData uri="http://schemas.openxmlformats.org/presentationml/2006/ole">
            <p:oleObj spid="_x0000_s7179" name="Clip" r:id="rId12" imgW="1348920" imgH="1078560" progId="">
              <p:embed/>
            </p:oleObj>
          </a:graphicData>
        </a:graphic>
      </p:graphicFrame>
      <p:sp>
        <p:nvSpPr>
          <p:cNvPr id="12" name="Right Brace 11"/>
          <p:cNvSpPr/>
          <p:nvPr/>
        </p:nvSpPr>
        <p:spPr>
          <a:xfrm>
            <a:off x="3429000" y="76200"/>
            <a:ext cx="533400" cy="2514600"/>
          </a:xfrm>
          <a:prstGeom prst="rightBrace">
            <a:avLst/>
          </a:prstGeom>
          <a:ln w="88900" cmpd="dbl">
            <a:solidFill>
              <a:srgbClr val="0000FF"/>
            </a:solidFill>
          </a:ln>
          <a:effectLst>
            <a:outerShdw blurRad="50800" dist="38100" dir="16200000" rotWithShape="0">
              <a:srgbClr val="FF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00" y="1066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Milik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endParaRPr lang="en-US" sz="2800" dirty="0"/>
          </a:p>
        </p:txBody>
      </p:sp>
      <p:sp>
        <p:nvSpPr>
          <p:cNvPr id="14" name="Right Arrow 13"/>
          <p:cNvSpPr/>
          <p:nvPr/>
        </p:nvSpPr>
        <p:spPr>
          <a:xfrm>
            <a:off x="2514600" y="4495800"/>
            <a:ext cx="1447800" cy="304800"/>
          </a:xfrm>
          <a:prstGeom prst="rightArrow">
            <a:avLst/>
          </a:prstGeom>
          <a:solidFill>
            <a:srgbClr val="0000FF"/>
          </a:solidFill>
          <a:ln w="88900" cmpd="dbl">
            <a:solidFill>
              <a:srgbClr val="0000FF"/>
            </a:solidFill>
          </a:ln>
          <a:effectLst>
            <a:outerShdw blurRad="63500" sx="102000" sy="102000" algn="ctr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67200" y="4343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Milik</a:t>
            </a:r>
            <a:r>
              <a:rPr lang="en-US" sz="2800" dirty="0" smtClean="0"/>
              <a:t> Allah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-22-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-22-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-22-0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" y="381000"/>
          <a:ext cx="4572000" cy="5943600"/>
        </p:xfrm>
        <a:graphic>
          <a:graphicData uri="http://schemas.openxmlformats.org/presentationml/2006/ole">
            <p:oleObj spid="_x0000_s2050" name="Clip" r:id="rId3" imgW="3541680" imgH="351936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24400" y="539889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Apakah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benar-benar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percaya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? </a:t>
            </a:r>
            <a:r>
              <a:rPr lang="en-US" sz="2400" b="1" dirty="0" err="1" smtClean="0"/>
              <a:t>Faktanya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banyak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berkata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bertindak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seperti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. Dan yang </a:t>
            </a:r>
            <a:r>
              <a:rPr lang="en-US" sz="2400" b="1" dirty="0" err="1" smtClean="0"/>
              <a:t>lebih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lagi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karena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percaya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mereka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mungkin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mencuri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milik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Mungkin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berkata</a:t>
            </a:r>
            <a:r>
              <a:rPr lang="en-US" sz="2400" b="1" dirty="0" smtClean="0"/>
              <a:t>, “Ah </a:t>
            </a:r>
            <a:r>
              <a:rPr lang="en-US" sz="2400" b="1" dirty="0" err="1" smtClean="0"/>
              <a:t>masa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berani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mencuri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milik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.” </a:t>
            </a:r>
            <a:r>
              <a:rPr lang="en-US" sz="2400" b="1" dirty="0" err="1" smtClean="0"/>
              <a:t>tapi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firman</a:t>
            </a:r>
            <a:r>
              <a:rPr lang="en-US" sz="2400" b="1" dirty="0" smtClean="0"/>
              <a:t> Allah </a:t>
            </a:r>
            <a:r>
              <a:rPr lang="en-US" sz="2400" b="1" dirty="0" err="1" smtClean="0"/>
              <a:t>berkata</a:t>
            </a:r>
            <a:r>
              <a:rPr lang="en-US" sz="2400" b="1" dirty="0" smtClean="0"/>
              <a:t>: “</a:t>
            </a:r>
            <a:r>
              <a:rPr lang="en-US" sz="2400" b="1" dirty="0" err="1" smtClean="0"/>
              <a:t>Kamu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menipu</a:t>
            </a:r>
            <a:r>
              <a:rPr lang="en-US" sz="2400" b="1" dirty="0" smtClean="0"/>
              <a:t> [</a:t>
            </a:r>
            <a:r>
              <a:rPr lang="en-US" sz="2400" b="1" dirty="0" err="1" smtClean="0"/>
              <a:t>merampok</a:t>
            </a:r>
            <a:r>
              <a:rPr lang="en-US" sz="2400" b="1" dirty="0" smtClean="0"/>
              <a:t>] </a:t>
            </a:r>
            <a:r>
              <a:rPr lang="en-US" sz="2400" b="1" dirty="0" err="1" smtClean="0"/>
              <a:t>aku</a:t>
            </a:r>
            <a:r>
              <a:rPr lang="en-US" sz="2400" b="1" dirty="0" smtClean="0"/>
              <a:t>” (</a:t>
            </a:r>
            <a:r>
              <a:rPr lang="en-US" sz="2400" b="1" dirty="0" err="1" smtClean="0"/>
              <a:t>Maleakhi</a:t>
            </a:r>
            <a:r>
              <a:rPr lang="en-US" sz="2400" b="1" dirty="0" smtClean="0"/>
              <a:t> 2:8).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-22-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90878"/>
            <a:ext cx="8229600" cy="286232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Banyak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orang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mengatakan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bahwa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sistem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pengembalian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perpuluhan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sudah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dipalangkan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atas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kayu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salib</a:t>
            </a:r>
            <a:r>
              <a:rPr lang="en-US" sz="3600" b="1" dirty="0" smtClean="0"/>
              <a:t>.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 err="1" smtClean="0"/>
              <a:t>Apa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benar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demikian</a:t>
            </a:r>
            <a:r>
              <a:rPr lang="en-US" sz="3600" b="1" dirty="0"/>
              <a:t>?</a:t>
            </a:r>
          </a:p>
        </p:txBody>
      </p:sp>
      <p:pic>
        <p:nvPicPr>
          <p:cNvPr id="3" name="Picture 2" descr="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657600"/>
          </a:xfrm>
          <a:prstGeom prst="rect">
            <a:avLst/>
          </a:prstGeom>
        </p:spPr>
      </p:pic>
      <p:pic>
        <p:nvPicPr>
          <p:cNvPr id="4" name="Picture 3" descr="06041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-22-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-22-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-22-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5845">
            <a:off x="2286000" y="1227413"/>
            <a:ext cx="533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“Dan </a:t>
            </a:r>
            <a:r>
              <a:rPr lang="en-US" sz="3000" b="1" dirty="0" err="1" smtClean="0">
                <a:solidFill>
                  <a:srgbClr val="0000FF"/>
                </a:solidFill>
              </a:rPr>
              <a:t>di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bumi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ini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manusia-manusia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fana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menerima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persepuluhan</a:t>
            </a:r>
            <a:r>
              <a:rPr lang="en-US" sz="3000" b="1" dirty="0" smtClean="0">
                <a:solidFill>
                  <a:srgbClr val="0000FF"/>
                </a:solidFill>
              </a:rPr>
              <a:t>, </a:t>
            </a:r>
            <a:r>
              <a:rPr lang="en-US" sz="3000" b="1" dirty="0" err="1" smtClean="0">
                <a:solidFill>
                  <a:srgbClr val="0000FF"/>
                </a:solidFill>
              </a:rPr>
              <a:t>dan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di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atas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sana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Ia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menerima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persepulahan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itu</a:t>
            </a:r>
            <a:r>
              <a:rPr lang="en-US" sz="3000" b="1" dirty="0" smtClean="0">
                <a:solidFill>
                  <a:srgbClr val="0000FF"/>
                </a:solidFill>
              </a:rPr>
              <a:t> yang </a:t>
            </a:r>
            <a:r>
              <a:rPr lang="en-US" sz="3000" b="1" dirty="0" err="1" smtClean="0">
                <a:solidFill>
                  <a:srgbClr val="0000FF"/>
                </a:solidFill>
              </a:rPr>
              <a:t>tentang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Dia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diberi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kesaksian</a:t>
            </a:r>
            <a:r>
              <a:rPr lang="en-US" sz="3000" b="1" dirty="0" smtClean="0">
                <a:solidFill>
                  <a:srgbClr val="0000FF"/>
                </a:solidFill>
              </a:rPr>
              <a:t>, </a:t>
            </a:r>
            <a:r>
              <a:rPr lang="en-US" sz="3000" b="1" dirty="0" err="1" smtClean="0">
                <a:solidFill>
                  <a:srgbClr val="0000FF"/>
                </a:solidFill>
              </a:rPr>
              <a:t>bahwa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Ia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</a:rPr>
              <a:t>hidup</a:t>
            </a:r>
            <a:r>
              <a:rPr lang="en-US" sz="3000" b="1" dirty="0" smtClean="0">
                <a:solidFill>
                  <a:srgbClr val="0000FF"/>
                </a:solidFill>
              </a:rPr>
              <a:t>.”</a:t>
            </a:r>
          </a:p>
          <a:p>
            <a:endParaRPr lang="en-US" sz="3000" b="1" dirty="0">
              <a:solidFill>
                <a:srgbClr val="0000FF"/>
              </a:solidFill>
            </a:endParaRPr>
          </a:p>
          <a:p>
            <a:pPr algn="r"/>
            <a:r>
              <a:rPr lang="en-US" sz="1600" b="1" dirty="0" err="1" smtClean="0">
                <a:solidFill>
                  <a:srgbClr val="0000FF"/>
                </a:solidFill>
              </a:rPr>
              <a:t>Ibrani</a:t>
            </a:r>
            <a:r>
              <a:rPr lang="en-US" sz="1600" b="1" dirty="0" smtClean="0">
                <a:solidFill>
                  <a:srgbClr val="0000FF"/>
                </a:solidFill>
              </a:rPr>
              <a:t> 7:8 (King James Version)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219200"/>
            <a:ext cx="518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Menurut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ayat-ayat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atas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jelaslah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bahwa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Yesus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juga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mengukuhkan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sistem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persepuluhan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dan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itu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tetap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berlaku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bahkan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jauh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sesudah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penyaliban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Yesus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Yang </a:t>
            </a:r>
            <a:r>
              <a:rPr lang="en-US" sz="2800" b="1" dirty="0" err="1" smtClean="0">
                <a:solidFill>
                  <a:srgbClr val="0000FF"/>
                </a:solidFill>
              </a:rPr>
              <a:t>menerima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perpuluhan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itu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memang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manusia</a:t>
            </a:r>
            <a:r>
              <a:rPr lang="en-US" sz="2800" b="1" dirty="0" smtClean="0">
                <a:solidFill>
                  <a:srgbClr val="0000FF"/>
                </a:solidFill>
              </a:rPr>
              <a:t> yang </a:t>
            </a:r>
            <a:r>
              <a:rPr lang="en-US" sz="2800" b="1" dirty="0" err="1" smtClean="0">
                <a:solidFill>
                  <a:srgbClr val="0000FF"/>
                </a:solidFill>
              </a:rPr>
              <a:t>fana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tapi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sesungguhnya</a:t>
            </a:r>
            <a:r>
              <a:rPr lang="en-US" sz="2800" b="1" dirty="0" smtClean="0">
                <a:solidFill>
                  <a:srgbClr val="0000FF"/>
                </a:solidFill>
              </a:rPr>
              <a:t> Allah yang </a:t>
            </a:r>
            <a:r>
              <a:rPr lang="en-US" sz="2800" b="1" dirty="0" err="1" smtClean="0">
                <a:solidFill>
                  <a:srgbClr val="0000FF"/>
                </a:solidFill>
              </a:rPr>
              <a:t>bertahkta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sorgalah</a:t>
            </a:r>
            <a:r>
              <a:rPr lang="en-US" sz="2800" b="1" dirty="0" smtClean="0">
                <a:solidFill>
                  <a:srgbClr val="0000FF"/>
                </a:solidFill>
              </a:rPr>
              <a:t> yang </a:t>
            </a:r>
            <a:r>
              <a:rPr lang="en-US" sz="2800" b="1" dirty="0" err="1" smtClean="0">
                <a:solidFill>
                  <a:srgbClr val="0000FF"/>
                </a:solidFill>
              </a:rPr>
              <a:t>menerima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persepuluhan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kita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8373" y="152400"/>
            <a:ext cx="6782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Mari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kita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belajar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dari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5791200"/>
            <a:ext cx="70599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Pengalaman</a:t>
            </a:r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Adam </a:t>
            </a:r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dan</a:t>
            </a:r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Hawa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ntoDeLuz 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0"/>
            <a:ext cx="5724525" cy="42941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81000"/>
            <a:ext cx="312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Mereka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mengambil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apa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Tuhan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nyatakan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bukan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milik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mereka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</a:rPr>
              <a:t>Kejadian</a:t>
            </a:r>
            <a:r>
              <a:rPr lang="en-US" sz="2000" b="1" dirty="0" smtClean="0">
                <a:solidFill>
                  <a:schemeClr val="bg1"/>
                </a:solidFill>
              </a:rPr>
              <a:t> 2:16, 17). </a:t>
            </a:r>
            <a:r>
              <a:rPr lang="en-US" sz="2000" b="1" dirty="0" err="1" smtClean="0">
                <a:solidFill>
                  <a:schemeClr val="bg1"/>
                </a:solidFill>
              </a:rPr>
              <a:t>Buah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pohon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itu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bukan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milik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mereka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Mereka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harus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membiarkannya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sendiri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bahkan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untuk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menyentuh</a:t>
            </a:r>
            <a:r>
              <a:rPr lang="en-US" sz="2000" b="1" dirty="0" smtClean="0">
                <a:solidFill>
                  <a:schemeClr val="bg1"/>
                </a:solidFill>
              </a:rPr>
              <a:t> pun </a:t>
            </a:r>
            <a:r>
              <a:rPr lang="en-US" sz="2000" b="1" dirty="0" err="1" smtClean="0">
                <a:solidFill>
                  <a:schemeClr val="bg1"/>
                </a:solidFill>
              </a:rPr>
              <a:t>jangan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Tapi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mereka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memakan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buah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itu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jatuh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dosa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958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Sama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seperti</a:t>
            </a:r>
            <a:r>
              <a:rPr lang="en-US" sz="2000" b="1" dirty="0" smtClean="0">
                <a:solidFill>
                  <a:schemeClr val="bg1"/>
                </a:solidFill>
              </a:rPr>
              <a:t> Adam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Hawa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segalanya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milik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kita</a:t>
            </a:r>
            <a:r>
              <a:rPr lang="en-US" sz="2000" b="1" dirty="0" smtClean="0">
                <a:solidFill>
                  <a:schemeClr val="bg1"/>
                </a:solidFill>
              </a:rPr>
              <a:t> – </a:t>
            </a:r>
            <a:r>
              <a:rPr lang="en-US" sz="2000" b="1" dirty="0" err="1" smtClean="0">
                <a:solidFill>
                  <a:schemeClr val="bg1"/>
                </a:solidFill>
              </a:rPr>
              <a:t>kecuali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sepersepuluh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dari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semua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berkat-berkat-Nya</a:t>
            </a:r>
            <a:r>
              <a:rPr lang="en-US" sz="2000" b="1" dirty="0" smtClean="0">
                <a:solidFill>
                  <a:schemeClr val="bg1"/>
                </a:solidFill>
              </a:rPr>
              <a:t>, yang </a:t>
            </a:r>
            <a:r>
              <a:rPr lang="en-US" sz="2000" b="1" dirty="0" err="1" smtClean="0">
                <a:solidFill>
                  <a:schemeClr val="bg1"/>
                </a:solidFill>
              </a:rPr>
              <a:t>adalah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milik-Nya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Tapi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sama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seperti</a:t>
            </a:r>
            <a:r>
              <a:rPr lang="en-US" sz="2000" b="1" dirty="0" smtClean="0">
                <a:solidFill>
                  <a:schemeClr val="bg1"/>
                </a:solidFill>
              </a:rPr>
              <a:t> Adam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Hawa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Dia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tidak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mengambilnya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secara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paksa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Dia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membiarkannya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tetap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jangkauan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kita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tapi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mengamarkan</a:t>
            </a:r>
            <a:r>
              <a:rPr lang="en-US" sz="2000" b="1" dirty="0" smtClean="0">
                <a:solidFill>
                  <a:schemeClr val="bg1"/>
                </a:solidFill>
              </a:rPr>
              <a:t>, “</a:t>
            </a:r>
            <a:r>
              <a:rPr lang="en-US" sz="2000" b="1" dirty="0" err="1" smtClean="0">
                <a:solidFill>
                  <a:schemeClr val="bg1"/>
                </a:solidFill>
              </a:rPr>
              <a:t>Jangan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ambil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itu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Itu</a:t>
            </a:r>
            <a:r>
              <a:rPr lang="en-US" sz="2000" b="1" dirty="0" smtClean="0">
                <a:solidFill>
                  <a:schemeClr val="bg1"/>
                </a:solidFill>
              </a:rPr>
              <a:t> kudus. </a:t>
            </a:r>
            <a:r>
              <a:rPr lang="en-US" sz="2000" b="1" dirty="0" err="1" smtClean="0">
                <a:solidFill>
                  <a:schemeClr val="bg1"/>
                </a:solidFill>
              </a:rPr>
              <a:t>Itu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milikku</a:t>
            </a:r>
            <a:r>
              <a:rPr lang="en-US" sz="2000" b="1" dirty="0" smtClean="0">
                <a:solidFill>
                  <a:schemeClr val="bg1"/>
                </a:solidFill>
              </a:rPr>
              <a:t>.” </a:t>
            </a:r>
            <a:r>
              <a:rPr lang="en-US" sz="2000" b="1" dirty="0" err="1" smtClean="0">
                <a:solidFill>
                  <a:schemeClr val="bg1"/>
                </a:solidFill>
              </a:rPr>
              <a:t>Kalau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kita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secara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sadar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mengambil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persepuluhan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Tuhan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maka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kita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mengulangi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dosa</a:t>
            </a:r>
            <a:r>
              <a:rPr lang="en-US" sz="2000" b="1" dirty="0" smtClean="0">
                <a:solidFill>
                  <a:schemeClr val="bg1"/>
                </a:solidFill>
              </a:rPr>
              <a:t> Adam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Hawa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Tuhan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tidak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butuh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uang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kita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tapi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layak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menerima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kesetiaan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iman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kita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5791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Sebagai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tambahan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bagi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perpuluhan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yang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merupakan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milik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Tuhan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Tuhan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juga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meminta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kita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memberikan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ooper Black" pitchFamily="18" charset="0"/>
              </a:rPr>
              <a:t>persembahan</a:t>
            </a:r>
            <a:r>
              <a:rPr lang="en-US" sz="3600" b="1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bagi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pekerjaan-Nya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sebagai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ungkapan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kasih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kita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pada-Nya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dan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ucapan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syukur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atas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 Rounded MT Bold" pitchFamily="34" charset="0"/>
              </a:rPr>
              <a:t>berkat-berkat-Nya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.</a:t>
            </a:r>
            <a:endParaRPr lang="en-US" sz="36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" y="381000"/>
          <a:ext cx="4572000" cy="5943600"/>
        </p:xfrm>
        <a:graphic>
          <a:graphicData uri="http://schemas.openxmlformats.org/presentationml/2006/ole">
            <p:oleObj spid="_x0000_s3074" name="Clip" r:id="rId3" imgW="3541680" imgH="351936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24400" y="539889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Catatan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sejarah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membuktikan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begitu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banyak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mengambil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! </a:t>
            </a:r>
            <a:r>
              <a:rPr lang="en-US" sz="2400" b="1" dirty="0" err="1" smtClean="0"/>
              <a:t>Namun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demikian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banyak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sadar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sudah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berbuat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curang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pelajaran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Alkitab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menunjukkan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bagaimana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menghindari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kesalahan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bagaimana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makmur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melalui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sejati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715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Bawalah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persembahan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masuklah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ke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pelataran-Nya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!”</a:t>
            </a:r>
          </a:p>
          <a:p>
            <a:endParaRPr lang="en-US" sz="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r"/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Mazmur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96:8</a:t>
            </a:r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53340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Hendaklah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masing-masing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memberikan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menurut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kerelaan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hatinya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jangan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sedih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hati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atau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karena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paksaan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sebab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Allah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mengasihi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orang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memberi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sukacita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.”</a:t>
            </a:r>
          </a:p>
          <a:p>
            <a:endParaRPr lang="en-US" sz="9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r"/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2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Korintus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9:7</a:t>
            </a:r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8006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Allah </a:t>
            </a:r>
            <a:r>
              <a:rPr lang="en-US" sz="2400" b="1" dirty="0" err="1" smtClean="0">
                <a:solidFill>
                  <a:srgbClr val="FFFF00"/>
                </a:solidFill>
              </a:rPr>
              <a:t>tidak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menentukan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jumlah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tertentu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untuk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persembahan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</a:rPr>
              <a:t>Masing-masing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orang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dipersilahkan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memutuskan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sendiri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seberapa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banyak</a:t>
            </a:r>
            <a:r>
              <a:rPr lang="en-US" sz="2400" b="1" dirty="0" smtClean="0">
                <a:solidFill>
                  <a:srgbClr val="FFFF00"/>
                </a:solidFill>
              </a:rPr>
              <a:t> yang </a:t>
            </a:r>
            <a:r>
              <a:rPr lang="en-US" sz="2400" b="1" dirty="0" err="1" smtClean="0">
                <a:solidFill>
                  <a:srgbClr val="FFFF00"/>
                </a:solidFill>
              </a:rPr>
              <a:t>ingin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diberikan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lalu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berikanlah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dengan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sukacita</a:t>
            </a:r>
            <a:r>
              <a:rPr lang="en-US" sz="2400" b="1" dirty="0" smtClean="0">
                <a:solidFill>
                  <a:srgbClr val="FFFF00"/>
                </a:solidFill>
              </a:rPr>
              <a:t>…!!!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Yohanes\PICTURE\1_180332590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304800"/>
            <a:ext cx="419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Seandainya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kita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merampok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Tuhan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dari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persepuluhan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persembahan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Dia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merasa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sedih</a:t>
            </a:r>
            <a:r>
              <a:rPr lang="en-US" sz="2400" b="1" dirty="0" smtClean="0">
                <a:solidFill>
                  <a:srgbClr val="0000FF"/>
                </a:solidFill>
              </a:rPr>
              <a:t>, “</a:t>
            </a:r>
            <a:r>
              <a:rPr lang="en-US" sz="2400" b="1" i="1" dirty="0" err="1" smtClean="0">
                <a:solidFill>
                  <a:srgbClr val="0000FF"/>
                </a:solidFill>
              </a:rPr>
              <a:t>Itulah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sebabnya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Aku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sedih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melihat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angkatan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itu</a:t>
            </a:r>
            <a:r>
              <a:rPr lang="en-US" sz="2400" b="1" i="1" dirty="0" smtClean="0">
                <a:solidFill>
                  <a:srgbClr val="0000FF"/>
                </a:solidFill>
              </a:rPr>
              <a:t>,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dan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berkata</a:t>
            </a:r>
            <a:r>
              <a:rPr lang="en-US" sz="2400" b="1" i="1" dirty="0" smtClean="0">
                <a:solidFill>
                  <a:srgbClr val="0000FF"/>
                </a:solidFill>
              </a:rPr>
              <a:t>: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Selalu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mereka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sesat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hati</a:t>
            </a:r>
            <a:r>
              <a:rPr lang="en-US" sz="2400" b="1" dirty="0" smtClean="0">
                <a:solidFill>
                  <a:srgbClr val="0000FF"/>
                </a:solidFill>
              </a:rPr>
              <a:t>” (</a:t>
            </a:r>
            <a:r>
              <a:rPr lang="en-US" sz="2400" b="1" dirty="0" err="1" smtClean="0">
                <a:solidFill>
                  <a:srgbClr val="0000FF"/>
                </a:solidFill>
              </a:rPr>
              <a:t>Ibrani</a:t>
            </a:r>
            <a:r>
              <a:rPr lang="en-US" sz="2400" b="1" dirty="0" smtClean="0">
                <a:solidFill>
                  <a:srgbClr val="0000FF"/>
                </a:solidFill>
              </a:rPr>
              <a:t> 3:10).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</a:rPr>
              <a:t>Barangkali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perasaan-Nya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sama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seperti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seorang</a:t>
            </a:r>
            <a:r>
              <a:rPr lang="en-US" sz="2400" b="1" dirty="0" smtClean="0">
                <a:solidFill>
                  <a:srgbClr val="0000FF"/>
                </a:solidFill>
              </a:rPr>
              <a:t> ayah yang </a:t>
            </a:r>
            <a:r>
              <a:rPr lang="en-US" sz="2400" b="1" dirty="0" err="1" smtClean="0">
                <a:solidFill>
                  <a:srgbClr val="0000FF"/>
                </a:solidFill>
              </a:rPr>
              <a:t>anaknya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mencuri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uang</a:t>
            </a:r>
            <a:r>
              <a:rPr lang="en-US" sz="2400" b="1" dirty="0" smtClean="0">
                <a:solidFill>
                  <a:srgbClr val="0000FF"/>
                </a:solidFill>
              </a:rPr>
              <a:t> sang ayah. </a:t>
            </a:r>
            <a:r>
              <a:rPr lang="en-US" sz="2400" b="1" dirty="0" err="1" smtClean="0">
                <a:solidFill>
                  <a:srgbClr val="0000FF"/>
                </a:solidFill>
              </a:rPr>
              <a:t>Jumlah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uangnya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sendiri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tidaklah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penting</a:t>
            </a:r>
            <a:r>
              <a:rPr lang="en-US" sz="2400" b="1" dirty="0" smtClean="0">
                <a:solidFill>
                  <a:srgbClr val="0000FF"/>
                </a:solidFill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</a:rPr>
              <a:t>Tapi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kurangnya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kejujuran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kasih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</a:rPr>
              <a:t> rasa </a:t>
            </a:r>
            <a:r>
              <a:rPr lang="en-US" sz="2400" b="1" dirty="0" err="1" smtClean="0">
                <a:solidFill>
                  <a:srgbClr val="0000FF"/>
                </a:solidFill>
              </a:rPr>
              <a:t>terimakasih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anak-lah</a:t>
            </a:r>
            <a:r>
              <a:rPr lang="en-US" sz="2400" b="1" dirty="0" smtClean="0">
                <a:solidFill>
                  <a:srgbClr val="0000FF"/>
                </a:solidFill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</a:rPr>
              <a:t>sangat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menyakiti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hati</a:t>
            </a:r>
            <a:r>
              <a:rPr lang="en-US" sz="2400" b="1" dirty="0" smtClean="0">
                <a:solidFill>
                  <a:srgbClr val="0000FF"/>
                </a:solidFill>
              </a:rPr>
              <a:t> sang ayah.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-22-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-22-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-22-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-22-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Bill </a:t>
            </a:r>
            <a:r>
              <a:rPr lang="en-US" b="1" dirty="0"/>
              <a:t>Gates (</a:t>
            </a:r>
            <a:r>
              <a:rPr lang="en-US" b="1" dirty="0" err="1"/>
              <a:t>Rp</a:t>
            </a:r>
            <a:r>
              <a:rPr lang="en-US" b="1" dirty="0"/>
              <a:t> 361 </a:t>
            </a:r>
            <a:r>
              <a:rPr lang="en-US" b="1" dirty="0" err="1"/>
              <a:t>triliun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cdn-2.tstatic.net/tribunnews/foto/bank/images/bill-gates_20150129_14244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penemu</a:t>
            </a:r>
            <a:r>
              <a:rPr lang="en-US" dirty="0"/>
              <a:t> Microsoft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mengurus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amalnya</a:t>
            </a:r>
            <a:r>
              <a:rPr lang="en-US" dirty="0"/>
              <a:t>, Bill &amp; Melinda Gates Foundation,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berdonasi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>
                <a:latin typeface="Arial Black" pitchFamily="34" charset="0"/>
              </a:rPr>
              <a:t>pertanian</a:t>
            </a:r>
            <a:r>
              <a:rPr lang="en-US" dirty="0">
                <a:latin typeface="Arial Black" pitchFamily="34" charset="0"/>
              </a:rPr>
              <a:t>, </a:t>
            </a:r>
            <a:r>
              <a:rPr lang="en-US" dirty="0" err="1">
                <a:latin typeface="Arial Black" pitchFamily="34" charset="0"/>
              </a:rPr>
              <a:t>kelaparan</a:t>
            </a:r>
            <a:r>
              <a:rPr lang="en-US" dirty="0">
                <a:latin typeface="Arial Black" pitchFamily="34" charset="0"/>
              </a:rPr>
              <a:t>, </a:t>
            </a:r>
            <a:r>
              <a:rPr lang="en-US" dirty="0" err="1">
                <a:latin typeface="Arial Black" pitchFamily="34" charset="0"/>
              </a:rPr>
              <a:t>pendidikan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</a:t>
            </a:r>
            <a:r>
              <a:rPr lang="en-US" b="1" dirty="0" smtClean="0"/>
              <a:t>arren </a:t>
            </a:r>
            <a:r>
              <a:rPr lang="en-US" b="1" dirty="0"/>
              <a:t>Buffett (</a:t>
            </a:r>
            <a:r>
              <a:rPr lang="en-US" b="1" dirty="0" err="1"/>
              <a:t>Rp</a:t>
            </a:r>
            <a:r>
              <a:rPr lang="en-US" b="1" dirty="0"/>
              <a:t> 287 </a:t>
            </a:r>
            <a:r>
              <a:rPr lang="en-US" b="1" dirty="0" err="1"/>
              <a:t>triliun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cdn-2.tstatic.net/tribunnews/foto/bank/images/warren-buffet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CEO </a:t>
            </a:r>
            <a:r>
              <a:rPr lang="en-US" dirty="0"/>
              <a:t>Berkshire Hathaway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mendedikasikan</a:t>
            </a:r>
            <a:r>
              <a:rPr lang="en-US" dirty="0"/>
              <a:t> </a:t>
            </a:r>
            <a:r>
              <a:rPr lang="en-US" dirty="0">
                <a:latin typeface="Arial Black" pitchFamily="34" charset="0"/>
              </a:rPr>
              <a:t>85% </a:t>
            </a:r>
            <a:r>
              <a:rPr lang="en-US" dirty="0" err="1">
                <a:latin typeface="Arial Black" pitchFamily="34" charset="0"/>
              </a:rPr>
              <a:t>hartanya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untuk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amal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program yang </a:t>
            </a:r>
            <a:r>
              <a:rPr lang="en-US" dirty="0" err="1"/>
              <a:t>menggerakkan</a:t>
            </a:r>
            <a:r>
              <a:rPr lang="en-US" dirty="0"/>
              <a:t> agar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berpenghasilan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beramal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405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09788" cy="2719388"/>
          </a:xfrm>
          <a:prstGeom prst="rect">
            <a:avLst/>
          </a:prstGeom>
          <a:noFill/>
        </p:spPr>
      </p:pic>
      <p:pic>
        <p:nvPicPr>
          <p:cNvPr id="165891" name="Picture 3" descr="4012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38613"/>
            <a:ext cx="2109788" cy="2719387"/>
          </a:xfrm>
          <a:prstGeom prst="rect">
            <a:avLst/>
          </a:prstGeom>
          <a:noFill/>
        </p:spPr>
      </p:pic>
      <p:pic>
        <p:nvPicPr>
          <p:cNvPr id="165892" name="Picture 4" descr="4051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2938" y="0"/>
            <a:ext cx="2151062" cy="2719388"/>
          </a:xfrm>
          <a:prstGeom prst="rect">
            <a:avLst/>
          </a:prstGeom>
          <a:noFill/>
        </p:spPr>
      </p:pic>
      <p:pic>
        <p:nvPicPr>
          <p:cNvPr id="165893" name="Picture 5" descr="4051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4138613"/>
            <a:ext cx="2286000" cy="2719387"/>
          </a:xfrm>
          <a:prstGeom prst="rect">
            <a:avLst/>
          </a:prstGeom>
          <a:noFill/>
        </p:spPr>
      </p:pic>
      <p:pic>
        <p:nvPicPr>
          <p:cNvPr id="165894" name="Picture 6" descr="4092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5925" y="4114800"/>
            <a:ext cx="2378075" cy="2743200"/>
          </a:xfrm>
          <a:prstGeom prst="rect">
            <a:avLst/>
          </a:prstGeom>
          <a:noFill/>
        </p:spPr>
      </p:pic>
      <p:pic>
        <p:nvPicPr>
          <p:cNvPr id="165895" name="Picture 7" descr="5020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4114800"/>
            <a:ext cx="2413000" cy="2978150"/>
          </a:xfrm>
          <a:prstGeom prst="rect">
            <a:avLst/>
          </a:prstGeom>
          <a:noFill/>
        </p:spPr>
      </p:pic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863600" y="614363"/>
            <a:ext cx="7435850" cy="3387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empus Sans ITC" pitchFamily="82" charset="0"/>
              </a:rPr>
              <a:t>Banyak yang berpikir</a:t>
            </a:r>
          </a:p>
          <a:p>
            <a:pPr algn="ctr"/>
            <a:r>
              <a:rPr lang="en-US" sz="3600" b="1">
                <a:latin typeface="Tempus Sans ITC" pitchFamily="82" charset="0"/>
              </a:rPr>
              <a:t>kedudukan tinggi,</a:t>
            </a:r>
          </a:p>
          <a:p>
            <a:pPr algn="ctr"/>
            <a:r>
              <a:rPr lang="en-US" sz="3600" b="1">
                <a:latin typeface="Tempus Sans ITC" pitchFamily="82" charset="0"/>
              </a:rPr>
              <a:t>kekayaan, ketenaran,</a:t>
            </a:r>
          </a:p>
          <a:p>
            <a:pPr algn="ctr"/>
            <a:r>
              <a:rPr lang="en-US" sz="3600" b="1">
                <a:latin typeface="Tempus Sans ITC" pitchFamily="82" charset="0"/>
              </a:rPr>
              <a:t>merupakan syarat</a:t>
            </a:r>
          </a:p>
          <a:p>
            <a:pPr algn="ctr"/>
            <a:r>
              <a:rPr lang="en-US" sz="3600" b="1">
                <a:latin typeface="Tempus Sans ITC" pitchFamily="82" charset="0"/>
              </a:rPr>
              <a:t>mutlak untuk mendapatkan apa yang </a:t>
            </a:r>
          </a:p>
          <a:p>
            <a:pPr algn="ctr"/>
            <a:r>
              <a:rPr lang="en-US" sz="3600" b="1">
                <a:latin typeface="Tempus Sans ITC" pitchFamily="82" charset="0"/>
              </a:rPr>
              <a:t>sangat diharapkan dalam kehidupan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George </a:t>
            </a:r>
            <a:r>
              <a:rPr lang="en-US" b="1" dirty="0"/>
              <a:t>Soros (</a:t>
            </a:r>
            <a:r>
              <a:rPr lang="en-US" b="1" dirty="0" err="1"/>
              <a:t>Rp</a:t>
            </a:r>
            <a:r>
              <a:rPr lang="en-US" b="1" dirty="0"/>
              <a:t> 107 </a:t>
            </a:r>
            <a:r>
              <a:rPr lang="en-US" b="1" dirty="0" err="1"/>
              <a:t>triliun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assets.kompas.com/data/photo/2013/04/08/1006297-george-soros-780x39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Mantan</a:t>
            </a:r>
            <a:r>
              <a:rPr lang="en-US" dirty="0" smtClean="0"/>
              <a:t> </a:t>
            </a:r>
            <a:r>
              <a:rPr lang="en-US" dirty="0"/>
              <a:t>founder </a:t>
            </a:r>
            <a:r>
              <a:rPr lang="en-US" dirty="0">
                <a:latin typeface="Cooper Black" pitchFamily="18" charset="0"/>
              </a:rPr>
              <a:t>Soros Fund Management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amalnya</a:t>
            </a:r>
            <a:r>
              <a:rPr lang="en-US" dirty="0"/>
              <a:t>, </a:t>
            </a:r>
            <a:r>
              <a:rPr lang="en-US" dirty="0">
                <a:latin typeface="Arial Rounded MT Bold" pitchFamily="34" charset="0"/>
              </a:rPr>
              <a:t>Open Society Foundations</a:t>
            </a:r>
            <a:r>
              <a:rPr lang="en-US" dirty="0"/>
              <a:t>,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berdonasi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Charles </a:t>
            </a:r>
            <a:r>
              <a:rPr lang="en-US" b="1" dirty="0"/>
              <a:t>Francis Feeney (</a:t>
            </a:r>
            <a:r>
              <a:rPr lang="en-US" b="1" dirty="0" err="1"/>
              <a:t>Rp</a:t>
            </a:r>
            <a:r>
              <a:rPr lang="en-US" b="1" dirty="0"/>
              <a:t> 84 </a:t>
            </a:r>
            <a:r>
              <a:rPr lang="en-US" b="1" dirty="0" err="1"/>
              <a:t>triliun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i.ytimg.com/vi/C4EYVZyeIfw/maxres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Pengusaha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co-founder </a:t>
            </a:r>
            <a:r>
              <a:rPr lang="en-US" dirty="0">
                <a:latin typeface="Cooper Black" pitchFamily="18" charset="0"/>
              </a:rPr>
              <a:t>Duty Free Shoppers Group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sebutan</a:t>
            </a:r>
            <a:r>
              <a:rPr lang="en-US" dirty="0"/>
              <a:t> </a:t>
            </a:r>
            <a:r>
              <a:rPr lang="en-US" dirty="0">
                <a:latin typeface="Arial Black" pitchFamily="34" charset="0"/>
              </a:rPr>
              <a:t>"James Bond </a:t>
            </a:r>
            <a:r>
              <a:rPr lang="en-US" dirty="0" err="1">
                <a:latin typeface="Arial Black" pitchFamily="34" charset="0"/>
              </a:rPr>
              <a:t>bidang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amal</a:t>
            </a:r>
            <a:r>
              <a:rPr lang="en-US" dirty="0">
                <a:latin typeface="Arial Black" pitchFamily="34" charset="0"/>
              </a:rPr>
              <a:t>"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dedikasi</a:t>
            </a:r>
            <a:r>
              <a:rPr lang="en-US" dirty="0"/>
              <a:t> </a:t>
            </a:r>
            <a:r>
              <a:rPr lang="en-US" dirty="0" err="1"/>
              <a:t>penuhnya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amalnya</a:t>
            </a:r>
            <a:r>
              <a:rPr lang="en-US" dirty="0"/>
              <a:t>, </a:t>
            </a:r>
            <a:r>
              <a:rPr lang="en-US" b="1" i="1" dirty="0"/>
              <a:t>The Atlantic </a:t>
            </a:r>
            <a:r>
              <a:rPr lang="en-US" b="1" i="1" dirty="0" err="1"/>
              <a:t>Philantrophies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iptek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HAM.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Dato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Tahir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 descr="dato-tahir.jpg"/>
          <p:cNvPicPr>
            <a:picLocks noGrp="1" noChangeAspect="1"/>
          </p:cNvPicPr>
          <p:nvPr>
            <p:ph idx="1"/>
          </p:nvPr>
        </p:nvPicPr>
        <p:blipFill>
          <a:blip r:embed="rId2"/>
          <a:srcRect l="45429"/>
          <a:stretch>
            <a:fillRect/>
          </a:stretch>
        </p:blipFill>
        <p:spPr>
          <a:xfrm>
            <a:off x="1871383" y="1219200"/>
            <a:ext cx="5367617" cy="5325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IB-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27313" y="1773238"/>
            <a:ext cx="59055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r"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</a:rPr>
              <a:t>“Ujilah Aku, firman TUHAN semesta alam, apakah Aku tidak membukakan bagimu tingkap-tingkap langit dan mencurahkan berkat kepadamu sampai berkelimpahan.</a:t>
            </a:r>
          </a:p>
          <a:p>
            <a:pPr marL="457200" indent="-457200" algn="r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Maleaki 3:10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19475" y="692150"/>
            <a:ext cx="4978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  <a:defRPr/>
            </a:pPr>
            <a:r>
              <a:rPr 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Janji Allah </a:t>
            </a:r>
            <a:endParaRPr lang="en-US" sz="400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9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arm1.static.flickr.com/168/374268661_c63d40d3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files.myopera.com/damioon/blog/crosse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Jes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67112"/>
            <a:ext cx="7772400" cy="1462088"/>
          </a:xfrm>
        </p:spPr>
        <p:txBody>
          <a:bodyPr>
            <a:noAutofit/>
          </a:bodyPr>
          <a:lstStyle/>
          <a:p>
            <a:r>
              <a:rPr lang="en-US" sz="8800" dirty="0" smtClean="0">
                <a:effectLst>
                  <a:glow rad="254000">
                    <a:schemeClr val="bg1"/>
                  </a:glow>
                </a:effectLst>
              </a:rPr>
              <a:t>TUHAN MEMBERKATI</a:t>
            </a:r>
            <a:endParaRPr lang="en-US" sz="8800" dirty="0">
              <a:effectLst>
                <a:glow rad="254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1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34753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Allah yang 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penuh</a:t>
            </a: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Kasih</a:t>
            </a: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mempunyai</a:t>
            </a: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rencana</a:t>
            </a: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khusus</a:t>
            </a: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untuk</a:t>
            </a: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kebahagiaan</a:t>
            </a: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umat</a:t>
            </a: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manusia</a:t>
            </a: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khususnya</a:t>
            </a: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Arial Rounded MT Bold" pitchFamily="34" charset="0"/>
              </a:rPr>
              <a:t>di</a:t>
            </a:r>
            <a:r>
              <a:rPr lang="en-US" sz="4400" b="1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Arial Rounded MT Bold" pitchFamily="34" charset="0"/>
              </a:rPr>
              <a:t>dalam</a:t>
            </a:r>
            <a:r>
              <a:rPr lang="en-US" sz="4400" b="1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penataan</a:t>
            </a: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harta-benda</a:t>
            </a:r>
            <a:r>
              <a:rPr lang="en-US" sz="4400" b="1" i="1" dirty="0">
                <a:solidFill>
                  <a:srgbClr val="FF0000"/>
                </a:solidFill>
                <a:latin typeface="Arial Rounded MT Bold" pitchFamily="34" charset="0"/>
              </a:rPr>
              <a:t>/</a:t>
            </a:r>
            <a:r>
              <a:rPr lang="en-US" sz="4400" b="1" i="1" dirty="0" err="1">
                <a:solidFill>
                  <a:srgbClr val="FF0000"/>
                </a:solidFill>
                <a:latin typeface="Arial Rounded MT Bold" pitchFamily="34" charset="0"/>
              </a:rPr>
              <a:t>kekayaan</a:t>
            </a:r>
            <a:endParaRPr lang="en-US" sz="4400" b="1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ALLAH ADALAH PEMILIK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34290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sz="1800" b="1" i="1" dirty="0">
                <a:solidFill>
                  <a:srgbClr val="CC6600"/>
                </a:solidFill>
              </a:rPr>
              <a:t>OLEH PENCIPTAAN</a:t>
            </a:r>
            <a:r>
              <a:rPr lang="en-US" sz="1800" dirty="0"/>
              <a:t>. </a:t>
            </a:r>
            <a:r>
              <a:rPr lang="en-US" sz="1800" dirty="0" err="1"/>
              <a:t>Kejadian</a:t>
            </a:r>
            <a:r>
              <a:rPr lang="en-US" sz="1800" dirty="0"/>
              <a:t> 1 : 26,27.</a:t>
            </a:r>
          </a:p>
          <a:p>
            <a:pPr marL="609600" indent="-609600" algn="l">
              <a:buFontTx/>
              <a:buAutoNum type="arabicPeriod"/>
            </a:pPr>
            <a:r>
              <a:rPr lang="en-US" sz="1800" b="1" dirty="0">
                <a:solidFill>
                  <a:srgbClr val="008000"/>
                </a:solidFill>
              </a:rPr>
              <a:t>OLEH PENEBUSAN.</a:t>
            </a:r>
            <a:r>
              <a:rPr lang="en-US" sz="1800" dirty="0"/>
              <a:t>  </a:t>
            </a:r>
            <a:r>
              <a:rPr lang="en-US" sz="1800" dirty="0" err="1"/>
              <a:t>Yohanes</a:t>
            </a:r>
            <a:r>
              <a:rPr lang="en-US" sz="1800" dirty="0"/>
              <a:t> 3 : 16</a:t>
            </a:r>
          </a:p>
          <a:p>
            <a:pPr marL="609600" indent="-609600" algn="l">
              <a:buFontTx/>
              <a:buAutoNum type="arabicPeriod"/>
            </a:pPr>
            <a:r>
              <a:rPr lang="en-US" sz="1800" b="1" dirty="0">
                <a:solidFill>
                  <a:schemeClr val="accent2"/>
                </a:solidFill>
              </a:rPr>
              <a:t>ALLAH MEMILIKI DUNIA &amp; ISINYA</a:t>
            </a:r>
            <a:r>
              <a:rPr lang="en-US" sz="1800" dirty="0"/>
              <a:t>. </a:t>
            </a:r>
            <a:r>
              <a:rPr lang="en-US" sz="1800" dirty="0" err="1"/>
              <a:t>Maz</a:t>
            </a:r>
            <a:r>
              <a:rPr lang="en-US" sz="1800" dirty="0"/>
              <a:t> 24 : 1</a:t>
            </a:r>
          </a:p>
          <a:p>
            <a:pPr marL="609600" indent="-609600" algn="l">
              <a:buFontTx/>
              <a:buAutoNum type="arabicPeriod"/>
            </a:pPr>
            <a:r>
              <a:rPr lang="en-US" sz="1800" b="1" dirty="0"/>
              <a:t>ALLAH MEMILIKI LAUT</a:t>
            </a:r>
            <a:r>
              <a:rPr lang="en-US" sz="1800" dirty="0"/>
              <a:t>. </a:t>
            </a:r>
            <a:r>
              <a:rPr lang="en-US" sz="1800" dirty="0" err="1"/>
              <a:t>Maz</a:t>
            </a:r>
            <a:r>
              <a:rPr lang="en-US" sz="1800" dirty="0"/>
              <a:t> 95 : 5</a:t>
            </a:r>
          </a:p>
          <a:p>
            <a:pPr marL="609600" indent="-609600" algn="l">
              <a:buFontTx/>
              <a:buAutoNum type="arabicPeriod"/>
            </a:pPr>
            <a:r>
              <a:rPr lang="en-US" sz="1800" dirty="0">
                <a:solidFill>
                  <a:schemeClr val="accent2"/>
                </a:solidFill>
              </a:rPr>
              <a:t>ALLAH MEMILIKI  BINATANG TERNAK LIAR DAN</a:t>
            </a:r>
          </a:p>
          <a:p>
            <a:pPr marL="609600" indent="-609600" algn="l"/>
            <a:r>
              <a:rPr lang="en-US" sz="1800" dirty="0">
                <a:solidFill>
                  <a:schemeClr val="accent2"/>
                </a:solidFill>
              </a:rPr>
              <a:t>           </a:t>
            </a:r>
            <a:r>
              <a:rPr lang="en-US" sz="1800" dirty="0" smtClean="0">
                <a:solidFill>
                  <a:schemeClr val="accent2"/>
                </a:solidFill>
              </a:rPr>
              <a:t> BURUNG DI UDARA</a:t>
            </a:r>
            <a:r>
              <a:rPr lang="en-US" sz="1800" dirty="0"/>
              <a:t>. </a:t>
            </a:r>
            <a:r>
              <a:rPr lang="en-US" sz="1800" dirty="0" err="1"/>
              <a:t>Maz</a:t>
            </a:r>
            <a:r>
              <a:rPr lang="en-US" sz="1800" dirty="0"/>
              <a:t> 50 : 9 – 12.</a:t>
            </a:r>
          </a:p>
          <a:p>
            <a:pPr marL="609600" indent="-609600" algn="l">
              <a:buFontTx/>
              <a:buAutoNum type="arabicPeriod" startAt="6"/>
            </a:pPr>
            <a:r>
              <a:rPr lang="en-US" sz="1800" b="1" dirty="0">
                <a:solidFill>
                  <a:srgbClr val="008000"/>
                </a:solidFill>
              </a:rPr>
              <a:t>ALLAH PEMILIK PERAK DAN EMAS</a:t>
            </a:r>
            <a:r>
              <a:rPr lang="en-US" sz="1800" dirty="0"/>
              <a:t>. </a:t>
            </a:r>
            <a:r>
              <a:rPr lang="en-US" sz="1800" dirty="0" err="1"/>
              <a:t>Hagai</a:t>
            </a:r>
            <a:r>
              <a:rPr lang="en-US" sz="1800" dirty="0"/>
              <a:t> 2 : </a:t>
            </a:r>
            <a:r>
              <a:rPr lang="en-US" sz="1800" dirty="0" smtClean="0"/>
              <a:t>9</a:t>
            </a:r>
            <a:endParaRPr lang="en-US" sz="1800" dirty="0"/>
          </a:p>
          <a:p>
            <a:pPr marL="609600" indent="-609600" algn="l"/>
            <a:r>
              <a:rPr lang="en-US" sz="1800" dirty="0"/>
              <a:t>7.       </a:t>
            </a:r>
            <a:r>
              <a:rPr lang="en-US" sz="1800" dirty="0" smtClean="0"/>
              <a:t>  </a:t>
            </a:r>
            <a:r>
              <a:rPr lang="en-US" sz="1800" b="1" dirty="0" smtClean="0">
                <a:solidFill>
                  <a:srgbClr val="FF5050"/>
                </a:solidFill>
              </a:rPr>
              <a:t>ALLAH </a:t>
            </a:r>
            <a:r>
              <a:rPr lang="en-US" sz="1800" b="1" dirty="0">
                <a:solidFill>
                  <a:srgbClr val="FF5050"/>
                </a:solidFill>
              </a:rPr>
              <a:t>MEMILIKI TUBUH KITA</a:t>
            </a:r>
            <a:r>
              <a:rPr lang="en-US" sz="1800" dirty="0"/>
              <a:t>. 1 </a:t>
            </a:r>
            <a:r>
              <a:rPr lang="en-US" sz="1800" dirty="0" err="1"/>
              <a:t>Kor</a:t>
            </a:r>
            <a:r>
              <a:rPr lang="en-US" sz="1800" dirty="0"/>
              <a:t> 6 : 19</a:t>
            </a:r>
            <a:r>
              <a:rPr lang="en-US" sz="1800" dirty="0" smtClean="0"/>
              <a:t>, 20</a:t>
            </a:r>
            <a:r>
              <a:rPr lang="en-US" sz="1800" dirty="0"/>
              <a:t>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14450"/>
            <a:ext cx="3200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14450"/>
            <a:ext cx="3276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0" y="656302"/>
            <a:ext cx="4419600" cy="6201698"/>
          </a:xfrm>
          <a:prstGeom prst="rect">
            <a:avLst/>
          </a:prstGeom>
          <a:solidFill>
            <a:srgbClr val="66FF33">
              <a:alpha val="72000"/>
            </a:srgbClr>
          </a:solidFill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n-US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Berfirmanlah</a:t>
            </a:r>
            <a:r>
              <a:rPr 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Allah: </a:t>
            </a:r>
            <a:r>
              <a:rPr 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</a:t>
            </a:r>
            <a:r>
              <a:rPr lang="en-US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Baiklah</a:t>
            </a:r>
            <a:r>
              <a:rPr 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Kita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menjadikan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manusia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menurut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gambar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rupa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Kita,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supaya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mereka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berkuasa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atas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ikan-ikan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laut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burung-burung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udara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atas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ternak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atas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seluruh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bumi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atas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segala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binatang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melata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yang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merayap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bumi</a:t>
            </a:r>
            <a:r>
              <a:rPr 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.’ </a:t>
            </a:r>
            <a:r>
              <a:rPr lang="en-US" sz="2800" b="1" dirty="0" err="1">
                <a:solidFill>
                  <a:srgbClr val="002060"/>
                </a:solidFill>
                <a:latin typeface="Arial Black" pitchFamily="34" charset="0"/>
              </a:rPr>
              <a:t>Maka</a:t>
            </a:r>
            <a: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  <a:t> Allah </a:t>
            </a:r>
            <a:r>
              <a:rPr lang="en-US" sz="2800" b="1" dirty="0" err="1">
                <a:solidFill>
                  <a:srgbClr val="002060"/>
                </a:solidFill>
                <a:latin typeface="Arial Black" pitchFamily="34" charset="0"/>
              </a:rPr>
              <a:t>menciptakan</a:t>
            </a:r>
            <a: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Black" pitchFamily="34" charset="0"/>
              </a:rPr>
              <a:t>manusia</a:t>
            </a:r>
            <a: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Black" pitchFamily="34" charset="0"/>
              </a:rPr>
              <a:t>itu</a:t>
            </a:r>
            <a: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menurut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gambar-Nya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menurut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gambar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Allah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diciptakan-Nya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dia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laki-laki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perempuan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diciptakan-Nya</a:t>
            </a:r>
            <a:r>
              <a:rPr 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mereka</a:t>
            </a:r>
            <a:r>
              <a:rPr 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.”</a:t>
            </a:r>
          </a:p>
          <a:p>
            <a:pPr algn="r"/>
            <a:r>
              <a:rPr lang="en-US" sz="1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Kejadian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1:26, 27</a:t>
            </a:r>
            <a:endParaRPr lang="en-US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2286000" y="76200"/>
            <a:ext cx="457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enciptaan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990600"/>
            <a:ext cx="4114800" cy="560153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</a:rPr>
              <a:t>Karena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begitu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besar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kasih</a:t>
            </a:r>
            <a:r>
              <a:rPr lang="en-US" sz="3200" b="1" dirty="0">
                <a:solidFill>
                  <a:srgbClr val="FF0000"/>
                </a:solidFill>
              </a:rPr>
              <a:t> Allah </a:t>
            </a:r>
            <a:r>
              <a:rPr lang="en-US" sz="3200" b="1" dirty="0" err="1">
                <a:solidFill>
                  <a:srgbClr val="FF0000"/>
                </a:solidFill>
              </a:rPr>
              <a:t>akan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dunia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ini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sehingga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telah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mengaruniakan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Anak-Nya</a:t>
            </a:r>
            <a:r>
              <a:rPr lang="en-US" sz="3200" b="1" dirty="0">
                <a:solidFill>
                  <a:srgbClr val="FF0000"/>
                </a:solidFill>
              </a:rPr>
              <a:t> yang </a:t>
            </a:r>
            <a:r>
              <a:rPr lang="en-US" sz="3200" b="1" dirty="0" err="1">
                <a:solidFill>
                  <a:srgbClr val="FF0000"/>
                </a:solidFill>
              </a:rPr>
              <a:t>tunggal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ency FB" pitchFamily="34" charset="0"/>
              </a:rPr>
              <a:t>supaya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ency FB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ency FB" pitchFamily="34" charset="0"/>
              </a:rPr>
              <a:t>setiap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ency FB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ency FB" pitchFamily="34" charset="0"/>
              </a:rPr>
              <a:t>orang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ency FB" pitchFamily="34" charset="0"/>
              </a:rPr>
              <a:t> yang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ency FB" pitchFamily="34" charset="0"/>
              </a:rPr>
              <a:t>percaya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ency FB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ency FB" pitchFamily="34" charset="0"/>
              </a:rPr>
              <a:t>kepada-Nya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ency FB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tidak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binasa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melainkan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beroleh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hidup</a:t>
            </a:r>
            <a:r>
              <a:rPr lang="en-US" sz="3200" b="1" dirty="0">
                <a:solidFill>
                  <a:srgbClr val="FF0000"/>
                </a:solidFill>
              </a:rPr>
              <a:t> yang </a:t>
            </a:r>
            <a:r>
              <a:rPr lang="en-US" sz="3200" b="1" dirty="0" err="1">
                <a:solidFill>
                  <a:srgbClr val="FF0000"/>
                </a:solidFill>
              </a:rPr>
              <a:t>kekal</a:t>
            </a:r>
            <a:r>
              <a:rPr lang="en-US" sz="3200" b="1" dirty="0" smtClean="0">
                <a:solidFill>
                  <a:srgbClr val="FF0000"/>
                </a:solidFill>
              </a:rPr>
              <a:t>.”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r"/>
            <a:r>
              <a:rPr lang="en-US" sz="1400" b="1" dirty="0" err="1" smtClean="0">
                <a:solidFill>
                  <a:srgbClr val="FF0000"/>
                </a:solidFill>
              </a:rPr>
              <a:t>Yohanes</a:t>
            </a:r>
            <a:r>
              <a:rPr lang="en-US" sz="1400" b="1" dirty="0" smtClean="0">
                <a:solidFill>
                  <a:srgbClr val="FF0000"/>
                </a:solidFill>
              </a:rPr>
              <a:t> 3:16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2286000" y="82550"/>
            <a:ext cx="449580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Penebusan</a:t>
            </a:r>
            <a:endParaRPr lang="en-US" sz="24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BS14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</p:spPr>
      </p:pic>
      <p:pic>
        <p:nvPicPr>
          <p:cNvPr id="11268" name="Picture 4" descr="OS27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89225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410902"/>
            <a:ext cx="9144000" cy="3200876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“</a:t>
            </a:r>
            <a:r>
              <a:rPr lang="en-US" sz="4000" b="1" dirty="0" err="1" smtClean="0">
                <a:latin typeface="Comic Sans MS" pitchFamily="66" charset="0"/>
              </a:rPr>
              <a:t>Mazmur</a:t>
            </a: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000" b="1" dirty="0" err="1">
                <a:latin typeface="Comic Sans MS" pitchFamily="66" charset="0"/>
              </a:rPr>
              <a:t>Daud</a:t>
            </a:r>
            <a:r>
              <a:rPr lang="en-US" sz="4000" b="1" dirty="0">
                <a:latin typeface="Comic Sans MS" pitchFamily="66" charset="0"/>
              </a:rPr>
              <a:t>. </a:t>
            </a:r>
            <a:r>
              <a:rPr lang="en-US" sz="4000" b="1" dirty="0" err="1">
                <a:latin typeface="Comic Sans MS" pitchFamily="66" charset="0"/>
              </a:rPr>
              <a:t>TUHANlah</a:t>
            </a:r>
            <a:r>
              <a:rPr lang="en-US" sz="4000" b="1" dirty="0">
                <a:latin typeface="Comic Sans MS" pitchFamily="66" charset="0"/>
              </a:rPr>
              <a:t> yang </a:t>
            </a:r>
            <a:r>
              <a:rPr lang="en-US" sz="4400" b="1" dirty="0" err="1">
                <a:solidFill>
                  <a:srgbClr val="FFFF00"/>
                </a:solidFill>
                <a:latin typeface="Broadway" pitchFamily="82" charset="0"/>
              </a:rPr>
              <a:t>empunya</a:t>
            </a:r>
            <a:r>
              <a:rPr lang="en-US" sz="4400" b="1" dirty="0">
                <a:solidFill>
                  <a:srgbClr val="FFFF00"/>
                </a:solidFill>
                <a:latin typeface="Broadway" pitchFamily="8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Broadway" pitchFamily="82" charset="0"/>
              </a:rPr>
              <a:t>bumi</a:t>
            </a:r>
            <a:r>
              <a:rPr lang="en-US" sz="4000" b="1" dirty="0">
                <a:latin typeface="Comic Sans MS" pitchFamily="66" charset="0"/>
              </a:rPr>
              <a:t> </a:t>
            </a:r>
            <a:r>
              <a:rPr lang="en-US" sz="4000" b="1" dirty="0" err="1">
                <a:latin typeface="Comic Sans MS" pitchFamily="66" charset="0"/>
              </a:rPr>
              <a:t>serta</a:t>
            </a:r>
            <a:r>
              <a:rPr lang="en-US" sz="4000" b="1" dirty="0">
                <a:latin typeface="Comic Sans MS" pitchFamily="66" charset="0"/>
              </a:rPr>
              <a:t> </a:t>
            </a:r>
            <a:r>
              <a:rPr lang="en-US" sz="4000" b="1" dirty="0" err="1">
                <a:latin typeface="Comic Sans MS" pitchFamily="66" charset="0"/>
              </a:rPr>
              <a:t>segala</a:t>
            </a:r>
            <a:r>
              <a:rPr lang="en-US" sz="4000" b="1" dirty="0">
                <a:latin typeface="Comic Sans MS" pitchFamily="66" charset="0"/>
              </a:rPr>
              <a:t> </a:t>
            </a:r>
            <a:r>
              <a:rPr lang="en-US" sz="4000" b="1" dirty="0" err="1">
                <a:latin typeface="Comic Sans MS" pitchFamily="66" charset="0"/>
              </a:rPr>
              <a:t>isinya</a:t>
            </a:r>
            <a:r>
              <a:rPr lang="en-US" sz="4000" b="1" dirty="0">
                <a:latin typeface="Comic Sans MS" pitchFamily="66" charset="0"/>
              </a:rPr>
              <a:t>, </a:t>
            </a:r>
            <a:r>
              <a:rPr lang="en-US" sz="4000" b="1" dirty="0" err="1">
                <a:latin typeface="Comic Sans MS" pitchFamily="66" charset="0"/>
              </a:rPr>
              <a:t>dan</a:t>
            </a:r>
            <a:r>
              <a:rPr lang="en-US" sz="4000" b="1" dirty="0">
                <a:latin typeface="Comic Sans MS" pitchFamily="66" charset="0"/>
              </a:rPr>
              <a:t> </a:t>
            </a:r>
            <a:r>
              <a:rPr lang="en-US" sz="4000" b="1" dirty="0" err="1">
                <a:latin typeface="Comic Sans MS" pitchFamily="66" charset="0"/>
              </a:rPr>
              <a:t>dunia</a:t>
            </a:r>
            <a:r>
              <a:rPr lang="en-US" sz="4000" b="1" dirty="0">
                <a:latin typeface="Comic Sans MS" pitchFamily="66" charset="0"/>
              </a:rPr>
              <a:t> </a:t>
            </a:r>
            <a:r>
              <a:rPr lang="en-US" sz="4000" b="1" dirty="0" err="1">
                <a:latin typeface="Comic Sans MS" pitchFamily="66" charset="0"/>
              </a:rPr>
              <a:t>serta</a:t>
            </a:r>
            <a:r>
              <a:rPr lang="en-US" sz="4000" b="1" dirty="0">
                <a:latin typeface="Comic Sans MS" pitchFamily="66" charset="0"/>
              </a:rPr>
              <a:t> yang </a:t>
            </a:r>
            <a:r>
              <a:rPr lang="en-US" sz="4000" b="1" dirty="0" err="1">
                <a:latin typeface="Comic Sans MS" pitchFamily="66" charset="0"/>
              </a:rPr>
              <a:t>diam</a:t>
            </a:r>
            <a:r>
              <a:rPr lang="en-US" sz="4000" b="1" dirty="0">
                <a:latin typeface="Comic Sans MS" pitchFamily="66" charset="0"/>
              </a:rPr>
              <a:t> </a:t>
            </a:r>
            <a:r>
              <a:rPr lang="en-US" sz="4000" b="1" dirty="0" err="1">
                <a:latin typeface="Comic Sans MS" pitchFamily="66" charset="0"/>
              </a:rPr>
              <a:t>di</a:t>
            </a:r>
            <a:r>
              <a:rPr lang="en-US" sz="4000" b="1" dirty="0">
                <a:latin typeface="Comic Sans MS" pitchFamily="66" charset="0"/>
              </a:rPr>
              <a:t> </a:t>
            </a:r>
            <a:r>
              <a:rPr lang="en-US" sz="4000" b="1" dirty="0" err="1">
                <a:latin typeface="Comic Sans MS" pitchFamily="66" charset="0"/>
              </a:rPr>
              <a:t>dalamnya</a:t>
            </a:r>
            <a:r>
              <a:rPr lang="en-US" sz="4000" b="1" dirty="0" smtClean="0">
                <a:latin typeface="Comic Sans MS" pitchFamily="66" charset="0"/>
              </a:rPr>
              <a:t>.”</a:t>
            </a:r>
          </a:p>
          <a:p>
            <a:pPr algn="ctr"/>
            <a:endParaRPr lang="en-US" b="1" dirty="0">
              <a:latin typeface="Comic Sans MS" pitchFamily="66" charset="0"/>
            </a:endParaRPr>
          </a:p>
          <a:p>
            <a:pPr algn="ctr"/>
            <a:r>
              <a:rPr lang="en-US" sz="2000" b="1" dirty="0" err="1" smtClean="0">
                <a:latin typeface="Comic Sans MS" pitchFamily="66" charset="0"/>
              </a:rPr>
              <a:t>Mazmur</a:t>
            </a:r>
            <a:r>
              <a:rPr lang="en-US" sz="2000" b="1" dirty="0" smtClean="0">
                <a:latin typeface="Comic Sans MS" pitchFamily="66" charset="0"/>
              </a:rPr>
              <a:t> 24:1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200650" cy="839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Tuhan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pemilik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semuanya</a:t>
            </a:r>
            <a:endParaRPr lang="en-US" sz="28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1041</Words>
  <Application>Microsoft Office PowerPoint</Application>
  <PresentationFormat>On-screen Show (4:3)</PresentationFormat>
  <Paragraphs>83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Clip</vt:lpstr>
      <vt:lpstr>CorelDRAW!</vt:lpstr>
      <vt:lpstr>Slide 1</vt:lpstr>
      <vt:lpstr>Slide 2</vt:lpstr>
      <vt:lpstr>Slide 3</vt:lpstr>
      <vt:lpstr>Slide 4</vt:lpstr>
      <vt:lpstr>Slide 5</vt:lpstr>
      <vt:lpstr>ALLAH ADALAH PEMILIK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Bill Gates (Rp 361 triliun)</vt:lpstr>
      <vt:lpstr>Slide 37</vt:lpstr>
      <vt:lpstr>Warren Buffett (Rp 287 triliun)</vt:lpstr>
      <vt:lpstr>Slide 39</vt:lpstr>
      <vt:lpstr>George Soros (Rp 107 triliun)</vt:lpstr>
      <vt:lpstr>Slide 41</vt:lpstr>
      <vt:lpstr>Charles Francis Feeney (Rp 84 triliun)</vt:lpstr>
      <vt:lpstr>Slide 43</vt:lpstr>
      <vt:lpstr>Dato Tahir</vt:lpstr>
      <vt:lpstr>Slide 45</vt:lpstr>
      <vt:lpstr>TUHAN MEMBERKATI</vt:lpstr>
    </vt:vector>
  </TitlesOfParts>
  <Company>Doloksaribu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Facts Bible Study Guide</dc:title>
  <dc:subject>Pelajaran 25: Percaya Kepada Tuhan</dc:subject>
  <dc:creator>Pdtm. Yohanes Verdianto Doloksaribu, M.A.</dc:creator>
  <cp:lastModifiedBy>poncol77</cp:lastModifiedBy>
  <cp:revision>20</cp:revision>
  <dcterms:created xsi:type="dcterms:W3CDTF">2009-07-27T04:42:23Z</dcterms:created>
  <dcterms:modified xsi:type="dcterms:W3CDTF">2018-07-21T07:31:11Z</dcterms:modified>
</cp:coreProperties>
</file>