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58" r:id="rId10"/>
    <p:sldId id="259" r:id="rId11"/>
    <p:sldId id="260" r:id="rId12"/>
    <p:sldId id="282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68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2736-CA7F-434B-83F0-4297B4FDEB66}" type="datetimeFigureOut">
              <a:rPr lang="en-US" smtClean="0"/>
              <a:t>11/29/2009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F312-5A8D-43D1-AA8E-B083D1F860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4343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PEREMPUAN YANG LAIN 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839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Ciri-ciri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yang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digunakan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dalam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Wahyu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17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untuk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menggambarkan</a:t>
            </a:r>
            <a:endParaRPr lang="en-US" sz="2400" kern="10" dirty="0" smtClean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Ibu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dan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binatang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yang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ditungganginya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cocok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dengan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Kepausan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: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0" y="1676400"/>
            <a:ext cx="8915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400" b="1" dirty="0" err="1" smtClean="0"/>
              <a:t>Dia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menganiaya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(ay. 6). </a:t>
            </a:r>
            <a:r>
              <a:rPr lang="en-US" sz="2400" b="1" dirty="0" err="1" smtClean="0"/>
              <a:t>Pelajaran</a:t>
            </a:r>
            <a:r>
              <a:rPr lang="en-US" sz="2400" b="1" dirty="0" smtClean="0"/>
              <a:t> 15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20.</a:t>
            </a:r>
            <a:r>
              <a:rPr lang="es-ES" sz="2400" b="1" dirty="0"/>
              <a:t> </a:t>
            </a:r>
            <a:r>
              <a:rPr lang="es-ES" sz="2400" b="1" dirty="0" err="1" smtClean="0"/>
              <a:t>Sebagian</a:t>
            </a:r>
            <a:r>
              <a:rPr lang="es-ES" sz="2400" b="1" dirty="0" smtClean="0"/>
              <a:t> besar </a:t>
            </a:r>
            <a:r>
              <a:rPr lang="es-ES" sz="2400" b="1" dirty="0" err="1" smtClean="0"/>
              <a:t>pemimpin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reformasi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mengajarkan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bahwa</a:t>
            </a:r>
            <a:r>
              <a:rPr lang="es-ES" sz="2400" b="1" dirty="0" smtClean="0"/>
              <a:t> “Babel” di </a:t>
            </a:r>
            <a:r>
              <a:rPr lang="es-ES" sz="2400" b="1" dirty="0" err="1" smtClean="0"/>
              <a:t>Wahyu</a:t>
            </a:r>
            <a:r>
              <a:rPr lang="es-ES" sz="2400" b="1" dirty="0" smtClean="0"/>
              <a:t> 17 </a:t>
            </a:r>
            <a:r>
              <a:rPr lang="es-ES" sz="2400" b="1" dirty="0" err="1" smtClean="0"/>
              <a:t>adalah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Kepausan</a:t>
            </a:r>
            <a:r>
              <a:rPr lang="es-ES" sz="2400" b="1" dirty="0" smtClean="0"/>
              <a:t>.</a:t>
            </a:r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s-ES" sz="2400" b="1" dirty="0" err="1" smtClean="0"/>
              <a:t>Dia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memakai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pakaian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ungu</a:t>
            </a:r>
            <a:r>
              <a:rPr lang="es-ES" sz="2400" b="1" dirty="0" smtClean="0"/>
              <a:t> dan </a:t>
            </a:r>
            <a:r>
              <a:rPr lang="es-ES" sz="2400" b="1" dirty="0" err="1" smtClean="0"/>
              <a:t>kirmizi</a:t>
            </a:r>
            <a:r>
              <a:rPr lang="es-ES" sz="2400" b="1" dirty="0" smtClean="0"/>
              <a:t> (ay. 4). Para </a:t>
            </a:r>
            <a:r>
              <a:rPr lang="es-ES" sz="2400" b="1" dirty="0" err="1" smtClean="0"/>
              <a:t>paus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sering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mengenakan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pakaian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ungu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bila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menghadiri</a:t>
            </a:r>
            <a:r>
              <a:rPr lang="es-ES" sz="2400" b="1" dirty="0" smtClean="0"/>
              <a:t> acara-acara </a:t>
            </a:r>
            <a:r>
              <a:rPr lang="es-ES" sz="2400" b="1" dirty="0" err="1" smtClean="0"/>
              <a:t>penting</a:t>
            </a:r>
            <a:r>
              <a:rPr lang="es-ES" sz="2400" b="1" dirty="0" smtClean="0"/>
              <a:t>, dan </a:t>
            </a:r>
            <a:r>
              <a:rPr lang="es-ES" sz="2400" b="1" dirty="0" err="1" smtClean="0"/>
              <a:t>warna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kirmizi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adalah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warna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jubah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kardinal</a:t>
            </a:r>
            <a:r>
              <a:rPr lang="es-ES" sz="2400" b="1" dirty="0" smtClean="0"/>
              <a:t>.</a:t>
            </a:r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s-ES" sz="2400" b="1" dirty="0" err="1" smtClean="0"/>
              <a:t>Ketujuh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kepala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binatang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itu</a:t>
            </a:r>
            <a:r>
              <a:rPr lang="es-ES" sz="2400" b="1" dirty="0" smtClean="0"/>
              <a:t> (ay. 3) di mana </a:t>
            </a:r>
            <a:r>
              <a:rPr lang="es-ES" sz="2400" b="1" dirty="0" err="1" smtClean="0"/>
              <a:t>perempuan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itu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duduk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adalah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tujuh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gunung</a:t>
            </a:r>
            <a:r>
              <a:rPr lang="es-ES" sz="2400" b="1" dirty="0" smtClean="0"/>
              <a:t> (ay. 9). </a:t>
            </a:r>
            <a:r>
              <a:rPr lang="es-ES" sz="2400" b="1" dirty="0" err="1" smtClean="0"/>
              <a:t>Sudah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dikenal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luas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bahwa</a:t>
            </a:r>
            <a:r>
              <a:rPr lang="es-ES" sz="2400" b="1" dirty="0" smtClean="0"/>
              <a:t> Roma, </a:t>
            </a:r>
            <a:r>
              <a:rPr lang="es-ES" sz="2400" b="1" dirty="0" err="1" smtClean="0"/>
              <a:t>markas</a:t>
            </a:r>
            <a:r>
              <a:rPr lang="es-ES" sz="2400" b="1" dirty="0" smtClean="0"/>
              <a:t> besar </a:t>
            </a:r>
            <a:r>
              <a:rPr lang="es-ES" sz="2400" b="1" dirty="0" err="1" smtClean="0"/>
              <a:t>kepausan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didirikan</a:t>
            </a:r>
            <a:r>
              <a:rPr lang="es-ES" sz="2400" b="1" dirty="0" smtClean="0"/>
              <a:t> di atas </a:t>
            </a:r>
            <a:r>
              <a:rPr lang="es-ES" sz="2400" b="1" dirty="0" err="1" smtClean="0"/>
              <a:t>tujuh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bukit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atau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gunung</a:t>
            </a:r>
            <a:r>
              <a:rPr lang="es-ES" sz="2400" b="1" dirty="0"/>
              <a:t> </a:t>
            </a:r>
            <a:r>
              <a:rPr lang="es-ES" sz="2400" b="1" dirty="0" smtClean="0"/>
              <a:t>(“la </a:t>
            </a:r>
            <a:r>
              <a:rPr lang="es-ES" sz="2400" b="1" dirty="0" err="1" smtClean="0"/>
              <a:t>città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sette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colli</a:t>
            </a:r>
            <a:r>
              <a:rPr lang="es-ES" sz="2400" b="1" dirty="0" smtClean="0"/>
              <a:t>”).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8915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s-ES" sz="2200" b="1" dirty="0" err="1" smtClean="0"/>
              <a:t>Binatang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itu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penuh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hujat</a:t>
            </a:r>
            <a:r>
              <a:rPr lang="es-ES" sz="2200" b="1" dirty="0" smtClean="0"/>
              <a:t> (ay. 3), </a:t>
            </a:r>
            <a:r>
              <a:rPr lang="es-ES" sz="2200" b="1" dirty="0" err="1" smtClean="0"/>
              <a:t>ciri</a:t>
            </a:r>
            <a:r>
              <a:rPr lang="es-ES" sz="2200" b="1" dirty="0" smtClean="0"/>
              <a:t> yang juga </a:t>
            </a:r>
            <a:r>
              <a:rPr lang="es-ES" sz="2200" b="1" dirty="0" err="1" smtClean="0"/>
              <a:t>sangat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cocok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dengan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kepausan</a:t>
            </a:r>
            <a:r>
              <a:rPr lang="es-ES" sz="2200" b="1" dirty="0" smtClean="0"/>
              <a:t> (</a:t>
            </a:r>
            <a:r>
              <a:rPr lang="es-ES" sz="2200" b="1" dirty="0" err="1" smtClean="0"/>
              <a:t>Pelajaran</a:t>
            </a:r>
            <a:r>
              <a:rPr lang="es-ES" sz="2200" b="1" dirty="0" smtClean="0"/>
              <a:t> 15 dan 20).</a:t>
            </a:r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s-ES" sz="2200" b="1" dirty="0" smtClean="0"/>
              <a:t>“</a:t>
            </a:r>
            <a:r>
              <a:rPr lang="es-ES" sz="2200" b="1" dirty="0" err="1" smtClean="0"/>
              <a:t>Kota</a:t>
            </a:r>
            <a:r>
              <a:rPr lang="es-ES" sz="2200" b="1" dirty="0" smtClean="0"/>
              <a:t> besar yang </a:t>
            </a:r>
            <a:r>
              <a:rPr lang="es-ES" sz="2200" b="1" dirty="0" err="1" smtClean="0"/>
              <a:t>memerintah</a:t>
            </a:r>
            <a:r>
              <a:rPr lang="es-ES" sz="2200" b="1" dirty="0" smtClean="0"/>
              <a:t> atas raja-raja di </a:t>
            </a:r>
            <a:r>
              <a:rPr lang="es-ES" sz="2200" b="1" dirty="0" err="1" smtClean="0"/>
              <a:t>bumi</a:t>
            </a:r>
            <a:r>
              <a:rPr lang="es-ES" sz="2200" b="1" dirty="0" smtClean="0"/>
              <a:t>” (ay. 18). Alexander </a:t>
            </a:r>
            <a:r>
              <a:rPr lang="es-ES" sz="2200" b="1" dirty="0" err="1" smtClean="0"/>
              <a:t>Flick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mengatakan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bahwa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sejak</a:t>
            </a:r>
            <a:r>
              <a:rPr lang="es-ES" sz="2200" b="1" dirty="0" smtClean="0"/>
              <a:t> abad ke-13 </a:t>
            </a:r>
            <a:r>
              <a:rPr lang="es-ES" sz="2200" b="1" dirty="0" err="1" smtClean="0"/>
              <a:t>paus</a:t>
            </a:r>
            <a:r>
              <a:rPr lang="es-ES" sz="2200" b="1" dirty="0" smtClean="0"/>
              <a:t> “</a:t>
            </a:r>
            <a:r>
              <a:rPr lang="es-ES" sz="2200" b="1" dirty="0" err="1" smtClean="0"/>
              <a:t>setidaknya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dalam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teori</a:t>
            </a:r>
            <a:r>
              <a:rPr lang="es-ES" sz="2200" b="1" dirty="0" smtClean="0"/>
              <a:t> dan </a:t>
            </a:r>
            <a:r>
              <a:rPr lang="es-ES" sz="2200" b="1" dirty="0" err="1" smtClean="0"/>
              <a:t>pengakuannya</a:t>
            </a:r>
            <a:r>
              <a:rPr lang="es-ES" sz="2200" b="1" dirty="0" smtClean="0"/>
              <a:t> … </a:t>
            </a:r>
            <a:r>
              <a:rPr lang="es-ES" sz="2200" b="1" dirty="0" err="1" smtClean="0"/>
              <a:t>adalah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penguasa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seluruh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dunia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dalam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masalah-masalah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duniawi</a:t>
            </a:r>
            <a:r>
              <a:rPr lang="es-ES" sz="2200" b="1" dirty="0" smtClean="0"/>
              <a:t> dan </a:t>
            </a:r>
            <a:r>
              <a:rPr lang="es-ES" sz="2200" b="1" dirty="0" err="1" smtClean="0"/>
              <a:t>rohani</a:t>
            </a:r>
            <a:r>
              <a:rPr lang="es-ES" sz="2200" b="1" dirty="0" smtClean="0"/>
              <a:t>” </a:t>
            </a:r>
            <a:r>
              <a:rPr lang="es-ES" b="1" dirty="0" smtClean="0"/>
              <a:t>[</a:t>
            </a:r>
            <a:r>
              <a:rPr lang="es-ES" b="1" i="1" dirty="0" err="1" smtClean="0"/>
              <a:t>The</a:t>
            </a:r>
            <a:r>
              <a:rPr lang="es-ES" b="1" i="1" dirty="0" smtClean="0"/>
              <a:t> </a:t>
            </a:r>
            <a:r>
              <a:rPr lang="es-ES" b="1" i="1" dirty="0" err="1" smtClean="0"/>
              <a:t>Rise</a:t>
            </a:r>
            <a:r>
              <a:rPr lang="es-ES" b="1" i="1" dirty="0" smtClean="0"/>
              <a:t> of </a:t>
            </a:r>
            <a:r>
              <a:rPr lang="es-ES" b="1" i="1" dirty="0" err="1" smtClean="0"/>
              <a:t>the</a:t>
            </a:r>
            <a:r>
              <a:rPr lang="es-ES" b="1" i="1" dirty="0" smtClean="0"/>
              <a:t> Medieval </a:t>
            </a:r>
            <a:r>
              <a:rPr lang="es-ES" b="1" i="1" dirty="0" err="1" smtClean="0"/>
              <a:t>Church</a:t>
            </a:r>
            <a:r>
              <a:rPr lang="es-ES" b="1" i="1" dirty="0" smtClean="0"/>
              <a:t>, </a:t>
            </a:r>
            <a:r>
              <a:rPr lang="es-ES" b="1" dirty="0" smtClean="0"/>
              <a:t>(New York: </a:t>
            </a:r>
            <a:r>
              <a:rPr lang="es-ES" b="1" dirty="0" err="1" smtClean="0"/>
              <a:t>Burt</a:t>
            </a:r>
            <a:r>
              <a:rPr lang="es-ES" b="1" dirty="0" smtClean="0"/>
              <a:t> Franklin, 1959), </a:t>
            </a:r>
            <a:r>
              <a:rPr lang="es-ES" b="1" dirty="0" err="1" smtClean="0"/>
              <a:t>hal</a:t>
            </a:r>
            <a:r>
              <a:rPr lang="es-ES" b="1" dirty="0" smtClean="0"/>
              <a:t>. 575, 576].</a:t>
            </a:r>
            <a:r>
              <a:rPr lang="es-ES" b="1" i="1" dirty="0" smtClean="0"/>
              <a:t> </a:t>
            </a:r>
            <a:r>
              <a:rPr lang="es-ES" sz="2200" b="1" dirty="0" err="1" smtClean="0"/>
              <a:t>Ciri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ini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tak</a:t>
            </a:r>
            <a:r>
              <a:rPr lang="es-ES" sz="2200" b="1" dirty="0" smtClean="0"/>
              <a:t> bisa </a:t>
            </a:r>
            <a:r>
              <a:rPr lang="es-ES" sz="2200" b="1" dirty="0" err="1" smtClean="0"/>
              <a:t>cocok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bila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diterapkan</a:t>
            </a:r>
            <a:r>
              <a:rPr lang="es-ES" sz="2200" b="1" dirty="0" smtClean="0"/>
              <a:t> pada </a:t>
            </a:r>
            <a:r>
              <a:rPr lang="es-ES" sz="2200" b="1" dirty="0" err="1" smtClean="0"/>
              <a:t>kerajaan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atau</a:t>
            </a:r>
            <a:r>
              <a:rPr lang="es-ES" sz="2200" b="1" dirty="0" smtClean="0"/>
              <a:t> negara </a:t>
            </a:r>
            <a:r>
              <a:rPr lang="es-ES" sz="2200" b="1" dirty="0" err="1" smtClean="0"/>
              <a:t>lain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tapi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sangat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cocok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dengan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Kepausan</a:t>
            </a:r>
            <a:r>
              <a:rPr lang="es-ES" sz="2200" b="1" dirty="0" smtClean="0"/>
              <a:t>. </a:t>
            </a:r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s-ES" sz="2200" b="1" dirty="0" err="1" smtClean="0"/>
              <a:t>Banyak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tokoh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reformasi</a:t>
            </a:r>
            <a:r>
              <a:rPr lang="es-ES" sz="2200" b="1" dirty="0" smtClean="0"/>
              <a:t> (</a:t>
            </a:r>
            <a:r>
              <a:rPr lang="es-ES" sz="2200" b="1" dirty="0" err="1" smtClean="0"/>
              <a:t>Huss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Wycliffe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Luther</a:t>
            </a:r>
            <a:r>
              <a:rPr lang="es-ES" sz="2200" b="1" dirty="0" smtClean="0"/>
              <a:t>, Calvin, </a:t>
            </a:r>
            <a:r>
              <a:rPr lang="es-ES" sz="2200" b="1" dirty="0" err="1" smtClean="0"/>
              <a:t>Zwingli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Melancthon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Cranner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Tyndale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Latimer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Ridley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dll</a:t>
            </a:r>
            <a:r>
              <a:rPr lang="es-ES" sz="2200" b="1" dirty="0" smtClean="0"/>
              <a:t>) </a:t>
            </a:r>
            <a:r>
              <a:rPr lang="es-ES" sz="2200" b="1" dirty="0" err="1" smtClean="0"/>
              <a:t>mengajarkan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bahwa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Kepausan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adalah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kuasa</a:t>
            </a:r>
            <a:r>
              <a:rPr lang="es-ES" sz="2200" b="1" dirty="0" smtClean="0"/>
              <a:t> yang </a:t>
            </a:r>
            <a:r>
              <a:rPr lang="es-ES" sz="2200" b="1" dirty="0" err="1" smtClean="0"/>
              <a:t>dimaksud</a:t>
            </a:r>
            <a:r>
              <a:rPr lang="es-ES" sz="2200" b="1" dirty="0" smtClean="0"/>
              <a:t> di </a:t>
            </a:r>
            <a:r>
              <a:rPr lang="es-ES" sz="2200" b="1" dirty="0" err="1" smtClean="0"/>
              <a:t>sini</a:t>
            </a:r>
            <a:r>
              <a:rPr lang="es-ES" sz="2200" b="1" dirty="0" smtClean="0"/>
              <a:t> </a:t>
            </a:r>
            <a:r>
              <a:rPr lang="es-ES" b="1" dirty="0" smtClean="0"/>
              <a:t>[</a:t>
            </a:r>
            <a:r>
              <a:rPr lang="es-ES" b="1" dirty="0"/>
              <a:t>G</a:t>
            </a:r>
            <a:r>
              <a:rPr lang="es-ES" b="1" dirty="0" smtClean="0"/>
              <a:t>eorge </a:t>
            </a:r>
            <a:r>
              <a:rPr lang="es-ES" b="1" dirty="0" err="1" smtClean="0"/>
              <a:t>Eldon</a:t>
            </a:r>
            <a:r>
              <a:rPr lang="es-ES" b="1" dirty="0" smtClean="0"/>
              <a:t> </a:t>
            </a:r>
            <a:r>
              <a:rPr lang="es-ES" b="1" dirty="0" err="1" smtClean="0"/>
              <a:t>Ladd</a:t>
            </a:r>
            <a:r>
              <a:rPr lang="es-ES" b="1" dirty="0" smtClean="0"/>
              <a:t>, </a:t>
            </a:r>
            <a:r>
              <a:rPr lang="es-ES" b="1" i="1" dirty="0" err="1" smtClean="0"/>
              <a:t>The</a:t>
            </a:r>
            <a:r>
              <a:rPr lang="es-ES" b="1" i="1" dirty="0" smtClean="0"/>
              <a:t> </a:t>
            </a:r>
            <a:r>
              <a:rPr lang="es-ES" b="1" i="1" dirty="0" err="1" smtClean="0"/>
              <a:t>Blessed</a:t>
            </a:r>
            <a:r>
              <a:rPr lang="es-ES" b="1" i="1" dirty="0" smtClean="0"/>
              <a:t> Hope</a:t>
            </a:r>
            <a:r>
              <a:rPr lang="es-ES" b="1" dirty="0" smtClean="0"/>
              <a:t> (Grand Rapids, MI: William B. </a:t>
            </a:r>
            <a:r>
              <a:rPr lang="es-ES" b="1" dirty="0" err="1" smtClean="0"/>
              <a:t>Eerdman’s</a:t>
            </a:r>
            <a:r>
              <a:rPr lang="es-ES" b="1" dirty="0" smtClean="0"/>
              <a:t> Publishing </a:t>
            </a:r>
            <a:r>
              <a:rPr lang="es-ES" b="1" dirty="0" err="1" smtClean="0"/>
              <a:t>Co.</a:t>
            </a:r>
            <a:r>
              <a:rPr lang="es-ES" b="1" dirty="0" smtClean="0"/>
              <a:t>, 1956), </a:t>
            </a:r>
            <a:r>
              <a:rPr lang="es-ES" b="1" dirty="0" err="1" smtClean="0"/>
              <a:t>hal</a:t>
            </a:r>
            <a:r>
              <a:rPr lang="es-ES" b="1" dirty="0" smtClean="0"/>
              <a:t>. 32-34].</a:t>
            </a:r>
            <a:endParaRPr lang="en-US" sz="2200" b="1" dirty="0" smtClean="0"/>
          </a:p>
        </p:txBody>
      </p:sp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839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Ciri-ciri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yang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digunakan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dalam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Wahyu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17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untuk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menggambarkan</a:t>
            </a:r>
            <a:endParaRPr lang="en-US" sz="2400" kern="10" dirty="0" smtClean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Ibu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dan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binatang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yang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ditungganginya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cocok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dengan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Kepausan</a:t>
            </a:r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: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791200" y="533400"/>
            <a:ext cx="3124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Dia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adalah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ibu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Gereja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–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ini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tepat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seperti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klaim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dari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kekuasaan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Roma.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Gereja-gereja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Protestan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adalah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anak-anaknya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. Dan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dia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mabuk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oleh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darah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orang-orang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kudus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para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martir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untuk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Yesus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saat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dia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menganiaya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membunuh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mereka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! </a:t>
            </a:r>
            <a:endParaRPr lang="en-U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9712" name="Picture 16" descr="270F07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carle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76200"/>
            <a:ext cx="4191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17, </a:t>
            </a:r>
            <a:r>
              <a:rPr lang="en-US" sz="2400" b="1" dirty="0" err="1" smtClean="0"/>
              <a:t>Ibu</a:t>
            </a:r>
            <a:r>
              <a:rPr lang="en-US" sz="2400" b="1" dirty="0" smtClean="0"/>
              <a:t> Babel </a:t>
            </a:r>
            <a:r>
              <a:rPr lang="en-US" sz="2400" b="1" dirty="0" err="1" smtClean="0"/>
              <a:t>digambarkan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menunggang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binatang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berkepala</a:t>
            </a:r>
            <a:r>
              <a:rPr lang="en-US" sz="2400" b="1" dirty="0" smtClean="0"/>
              <a:t> 7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bertanduk</a:t>
            </a:r>
            <a:r>
              <a:rPr lang="en-US" sz="2400" b="1" dirty="0" smtClean="0"/>
              <a:t> 10. Di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13:1-10,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menggambarkan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Kepausan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gabungan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gereja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negara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Pelajaran</a:t>
            </a:r>
            <a:r>
              <a:rPr lang="en-US" sz="2400" b="1" dirty="0" smtClean="0"/>
              <a:t> 20). Di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17,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menggambarkan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gereja</a:t>
            </a:r>
            <a:r>
              <a:rPr lang="en-US" sz="2400" b="1" dirty="0" smtClean="0"/>
              <a:t> 9perempuan)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negara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binatang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mahkluk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terpisah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walau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berhubungan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Perempuan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menunggangi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binatang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melambangkan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Gereja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mengendalikan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pemerintahan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Vatikan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ngels6Plag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5410200" y="1295400"/>
            <a:ext cx="3429000" cy="2941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Kekuatan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Kekuatan</a:t>
            </a:r>
            <a:endParaRPr lang="en-US" sz="2400" kern="10" dirty="0" smtClean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Apa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agi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Yang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ergabung</a:t>
            </a:r>
            <a:endParaRPr lang="en-US" sz="2400" kern="10" dirty="0" smtClean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Dengan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Kepausan</a:t>
            </a:r>
            <a:r>
              <a:rPr lang="en-US" sz="24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?</a:t>
            </a:r>
            <a:endParaRPr lang="en-US" sz="24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3400"/>
            <a:ext cx="723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“Dan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melihat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mulut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naga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mulut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binatang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mulut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nabi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palsu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keluar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tiga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roh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najis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menyerupai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katak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Itulah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roh-roh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setan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mengadakan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perbuatan-perbuatan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ajaib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pergi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mendapatkan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raja-raja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seluruh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dunia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mengumpulkan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guna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peperangan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pada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hari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besar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yaitu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hari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Allah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Mahakuasa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.”</a:t>
            </a:r>
          </a:p>
          <a:p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Wahyu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16:13, 14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Naga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W</a:t>
            </a:r>
            <a:r>
              <a:rPr lang="en-US" sz="2400" b="1" dirty="0" err="1" smtClean="0">
                <a:solidFill>
                  <a:schemeClr val="bg1"/>
                </a:solidFill>
              </a:rPr>
              <a:t>ahyu</a:t>
            </a:r>
            <a:r>
              <a:rPr lang="en-US" sz="2400" b="1" dirty="0" smtClean="0">
                <a:solidFill>
                  <a:schemeClr val="bg1"/>
                </a:solidFill>
              </a:rPr>
              <a:t> 12:3, 4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nabi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palsu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Wahyu</a:t>
            </a:r>
            <a:r>
              <a:rPr lang="en-US" sz="2400" b="1" dirty="0" smtClean="0">
                <a:solidFill>
                  <a:schemeClr val="bg1"/>
                </a:solidFill>
              </a:rPr>
              <a:t> 13:11-14; 19:20 </a:t>
            </a:r>
            <a:r>
              <a:rPr lang="en-US" sz="2400" b="1" dirty="0" err="1" smtClean="0">
                <a:solidFill>
                  <a:schemeClr val="bg1"/>
                </a:solidFill>
              </a:rPr>
              <a:t>membentuk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koalisi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binatang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Wahyu</a:t>
            </a:r>
            <a:r>
              <a:rPr lang="en-US" sz="2400" b="1" dirty="0" smtClean="0">
                <a:solidFill>
                  <a:schemeClr val="bg1"/>
                </a:solidFill>
              </a:rPr>
              <a:t> 13:1-10 (</a:t>
            </a:r>
            <a:r>
              <a:rPr lang="en-US" sz="2400" b="1" dirty="0" err="1" smtClean="0">
                <a:solidFill>
                  <a:schemeClr val="bg1"/>
                </a:solidFill>
              </a:rPr>
              <a:t>Kepausan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1253728"/>
            <a:ext cx="8991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5EB0FC"/>
              </a:buClr>
              <a:buFont typeface="Arial" pitchFamily="34" charset="0"/>
              <a:buChar char="╠"/>
            </a:pPr>
            <a:r>
              <a:rPr lang="en-US" sz="2400" b="1" dirty="0" smtClean="0">
                <a:solidFill>
                  <a:schemeClr val="bg1"/>
                </a:solidFill>
              </a:rPr>
              <a:t>Naga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Wahyu</a:t>
            </a:r>
            <a:r>
              <a:rPr lang="en-US" sz="2400" b="1" dirty="0" smtClean="0">
                <a:solidFill>
                  <a:schemeClr val="bg1"/>
                </a:solidFill>
              </a:rPr>
              <a:t> 12 </a:t>
            </a:r>
            <a:r>
              <a:rPr lang="en-US" sz="2400" b="1" dirty="0" err="1" smtClean="0">
                <a:solidFill>
                  <a:schemeClr val="bg1"/>
                </a:solidFill>
              </a:rPr>
              <a:t>melambangkan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Setan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bekerja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melalui</a:t>
            </a:r>
            <a:r>
              <a:rPr lang="en-US" sz="2400" b="1" dirty="0" smtClean="0">
                <a:solidFill>
                  <a:schemeClr val="bg1"/>
                </a:solidFill>
              </a:rPr>
              <a:t> Roma </a:t>
            </a:r>
            <a:r>
              <a:rPr lang="en-US" sz="2400" b="1" dirty="0" err="1" smtClean="0">
                <a:solidFill>
                  <a:schemeClr val="bg1"/>
                </a:solidFill>
              </a:rPr>
              <a:t>kekaisaran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</a:rPr>
              <a:t>Pelajaran</a:t>
            </a:r>
            <a:r>
              <a:rPr lang="en-US" sz="2400" b="1" dirty="0" smtClean="0">
                <a:solidFill>
                  <a:schemeClr val="bg1"/>
                </a:solidFill>
              </a:rPr>
              <a:t> 20). Di </a:t>
            </a:r>
            <a:r>
              <a:rPr lang="en-US" sz="2400" b="1" dirty="0" err="1" smtClean="0">
                <a:solidFill>
                  <a:schemeClr val="bg1"/>
                </a:solidFill>
              </a:rPr>
              <a:t>zaman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akhir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</a:rPr>
              <a:t>, yang </a:t>
            </a:r>
            <a:r>
              <a:rPr lang="en-US" sz="2400" b="1" dirty="0" err="1" smtClean="0">
                <a:solidFill>
                  <a:schemeClr val="bg1"/>
                </a:solidFill>
              </a:rPr>
              <a:t>disebut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naga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termasuk</a:t>
            </a:r>
            <a:r>
              <a:rPr lang="en-US" sz="2400" b="1" dirty="0" smtClean="0">
                <a:solidFill>
                  <a:schemeClr val="bg1"/>
                </a:solidFill>
              </a:rPr>
              <a:t> agama-agama non-Kristen </a:t>
            </a:r>
            <a:r>
              <a:rPr lang="en-US" sz="2400" b="1" dirty="0" err="1" smtClean="0">
                <a:solidFill>
                  <a:schemeClr val="bg1"/>
                </a:solidFill>
              </a:rPr>
              <a:t>seperti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Budha</a:t>
            </a:r>
            <a:r>
              <a:rPr lang="en-US" sz="2400" b="1" dirty="0" smtClean="0">
                <a:solidFill>
                  <a:schemeClr val="bg1"/>
                </a:solidFill>
              </a:rPr>
              <a:t>, Shinto, Hindu, </a:t>
            </a:r>
            <a:r>
              <a:rPr lang="en-US" sz="2400" b="1" dirty="0" err="1" smtClean="0">
                <a:solidFill>
                  <a:schemeClr val="bg1"/>
                </a:solidFill>
              </a:rPr>
              <a:t>gerakan</a:t>
            </a:r>
            <a:r>
              <a:rPr lang="en-US" sz="2400" b="1" dirty="0" smtClean="0">
                <a:solidFill>
                  <a:schemeClr val="bg1"/>
                </a:solidFill>
              </a:rPr>
              <a:t> New Age, </a:t>
            </a:r>
            <a:r>
              <a:rPr lang="en-US" sz="2400" b="1" dirty="0" err="1" smtClean="0">
                <a:solidFill>
                  <a:schemeClr val="bg1"/>
                </a:solidFill>
              </a:rPr>
              <a:t>humanisme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sekuler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Timur</a:t>
            </a:r>
            <a:r>
              <a:rPr lang="en-US" sz="2400" b="1" dirty="0" smtClean="0">
                <a:solidFill>
                  <a:schemeClr val="bg1"/>
                </a:solidFill>
              </a:rPr>
              <a:t> Tengah, </a:t>
            </a:r>
            <a:r>
              <a:rPr lang="en-US" sz="2400" b="1" dirty="0" err="1" smtClean="0">
                <a:solidFill>
                  <a:schemeClr val="bg1"/>
                </a:solidFill>
              </a:rPr>
              <a:t>Afrika</a:t>
            </a:r>
            <a:r>
              <a:rPr lang="en-US" sz="2400" b="1" dirty="0" smtClean="0">
                <a:solidFill>
                  <a:schemeClr val="bg1"/>
                </a:solidFill>
              </a:rPr>
              <a:t>, Australia, </a:t>
            </a:r>
            <a:r>
              <a:rPr lang="en-US" sz="2400" b="1" dirty="0" err="1" smtClean="0">
                <a:solidFill>
                  <a:schemeClr val="bg1"/>
                </a:solidFill>
              </a:rPr>
              <a:t>dll</a:t>
            </a:r>
            <a:r>
              <a:rPr lang="en-US" sz="2400" b="1" dirty="0" smtClean="0">
                <a:solidFill>
                  <a:schemeClr val="bg1"/>
                </a:solidFill>
              </a:rPr>
              <a:t>. Naga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sendiri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Lusifer</a:t>
            </a:r>
            <a:r>
              <a:rPr lang="en-US" sz="2400" b="1" dirty="0" smtClean="0">
                <a:solidFill>
                  <a:schemeClr val="bg1"/>
                </a:solidFill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tampil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juga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menyebut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dirinya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juruslamat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bangkit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hari</a:t>
            </a:r>
            <a:r>
              <a:rPr lang="en-US" sz="2400" b="1" dirty="0" smtClean="0">
                <a:solidFill>
                  <a:schemeClr val="bg1"/>
                </a:solidFill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</a:rPr>
              <a:t>Minggu</a:t>
            </a:r>
            <a:r>
              <a:rPr lang="en-US" sz="2400" b="1" dirty="0" smtClean="0">
                <a:solidFill>
                  <a:schemeClr val="bg1"/>
                </a:solidFill>
              </a:rPr>
              <a:t>”, </a:t>
            </a:r>
            <a:r>
              <a:rPr lang="en-US" sz="2400" b="1" dirty="0" err="1" smtClean="0">
                <a:solidFill>
                  <a:schemeClr val="bg1"/>
                </a:solidFill>
              </a:rPr>
              <a:t>memimpin</a:t>
            </a:r>
            <a:r>
              <a:rPr lang="en-US" sz="2400" b="1" dirty="0" smtClean="0">
                <a:solidFill>
                  <a:schemeClr val="bg1"/>
                </a:solidFill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</a:rPr>
              <a:t>perdamaian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dunia</a:t>
            </a:r>
            <a:r>
              <a:rPr lang="en-US" sz="2400" b="1" dirty="0" smtClean="0">
                <a:solidFill>
                  <a:schemeClr val="bg1"/>
                </a:solidFill>
              </a:rPr>
              <a:t>.”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5EB0FC"/>
              </a:buClr>
              <a:buFont typeface="Arial" pitchFamily="34" charset="0"/>
              <a:buChar char="╠"/>
            </a:pPr>
            <a:r>
              <a:rPr lang="en-US" sz="2400" b="1" dirty="0" err="1" smtClean="0">
                <a:solidFill>
                  <a:schemeClr val="bg1"/>
                </a:solidFill>
              </a:rPr>
              <a:t>Nabi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palsu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Wahyu</a:t>
            </a:r>
            <a:r>
              <a:rPr lang="en-US" sz="2400" b="1" dirty="0" smtClean="0">
                <a:solidFill>
                  <a:schemeClr val="bg1"/>
                </a:solidFill>
              </a:rPr>
              <a:t> 12 </a:t>
            </a:r>
            <a:r>
              <a:rPr lang="en-US" sz="2400" b="1" dirty="0" err="1" smtClean="0">
                <a:solidFill>
                  <a:schemeClr val="bg1"/>
                </a:solidFill>
              </a:rPr>
              <a:t>melambangkan</a:t>
            </a:r>
            <a:r>
              <a:rPr lang="en-US" sz="2400" b="1" dirty="0" smtClean="0">
                <a:solidFill>
                  <a:schemeClr val="bg1"/>
                </a:solidFill>
              </a:rPr>
              <a:t> agama-agama Kristen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golongan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Protestan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berpusat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Amerika</a:t>
            </a:r>
            <a:r>
              <a:rPr lang="en-US" sz="2400" b="1" dirty="0" smtClean="0">
                <a:solidFill>
                  <a:schemeClr val="bg1"/>
                </a:solidFill>
              </a:rPr>
              <a:t>, yang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memimpin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mendesak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mempengaruhi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seluruh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dunia</a:t>
            </a:r>
            <a:r>
              <a:rPr lang="en-US" sz="2400" b="1" dirty="0" smtClean="0">
                <a:solidFill>
                  <a:schemeClr val="bg1"/>
                </a:solidFill>
              </a:rPr>
              <a:t> agar </a:t>
            </a:r>
            <a:r>
              <a:rPr lang="en-US" sz="2400" b="1" dirty="0" err="1" smtClean="0">
                <a:solidFill>
                  <a:schemeClr val="bg1"/>
                </a:solidFill>
              </a:rPr>
              <a:t>menyembah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Minggu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Pelajaran</a:t>
            </a:r>
            <a:r>
              <a:rPr lang="en-US" sz="2400" b="1" dirty="0" smtClean="0">
                <a:solidFill>
                  <a:schemeClr val="bg1"/>
                </a:solidFill>
              </a:rPr>
              <a:t> 21).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76200" y="3214568"/>
            <a:ext cx="8991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5EB0FC"/>
              </a:buClr>
              <a:buFont typeface="Arial" pitchFamily="34" charset="0"/>
              <a:buChar char="╠"/>
            </a:pPr>
            <a:r>
              <a:rPr lang="en-US" sz="2800" b="1" dirty="0" err="1" smtClean="0">
                <a:solidFill>
                  <a:schemeClr val="bg1"/>
                </a:solidFill>
              </a:rPr>
              <a:t>Binatang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itu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adalah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Kepausan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</a:rPr>
              <a:t>Pelajaran</a:t>
            </a:r>
            <a:r>
              <a:rPr lang="en-US" sz="2800" b="1" dirty="0" smtClean="0">
                <a:solidFill>
                  <a:schemeClr val="bg1"/>
                </a:solidFill>
              </a:rPr>
              <a:t> 20).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5EB0FC"/>
              </a:buClr>
              <a:buFont typeface="Arial" pitchFamily="34" charset="0"/>
              <a:buChar char="╠"/>
            </a:pPr>
            <a:r>
              <a:rPr lang="en-US" sz="2800" b="1" dirty="0" err="1" smtClean="0">
                <a:solidFill>
                  <a:schemeClr val="bg1"/>
                </a:solidFill>
              </a:rPr>
              <a:t>Ketiga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kekuatan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ini</a:t>
            </a:r>
            <a:r>
              <a:rPr lang="en-US" sz="2800" b="1" dirty="0" smtClean="0">
                <a:solidFill>
                  <a:schemeClr val="bg1"/>
                </a:solidFill>
              </a:rPr>
              <a:t>: agama-agama lain + </a:t>
            </a:r>
            <a:r>
              <a:rPr lang="en-US" sz="2800" b="1" dirty="0" err="1" smtClean="0">
                <a:solidFill>
                  <a:schemeClr val="bg1"/>
                </a:solidFill>
              </a:rPr>
              <a:t>mayoritas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negara-negara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dunia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Vatikan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Amerika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Serikat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menjadi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sekutu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Harmagedon</a:t>
            </a:r>
            <a:r>
              <a:rPr lang="en-US" sz="2800" b="1" dirty="0" smtClean="0">
                <a:solidFill>
                  <a:schemeClr val="bg1"/>
                </a:solidFill>
              </a:rPr>
              <a:t> – </a:t>
            </a:r>
            <a:r>
              <a:rPr lang="en-US" sz="2800" b="1" dirty="0" err="1" smtClean="0">
                <a:solidFill>
                  <a:schemeClr val="bg1"/>
                </a:solidFill>
              </a:rPr>
              <a:t>perang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terakhir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melawan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Hukum-Nya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umat-Nya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setia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</a:rPr>
              <a:t>Koalisi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ini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disebut</a:t>
            </a:r>
            <a:r>
              <a:rPr lang="en-US" sz="2800" b="1" dirty="0" smtClean="0">
                <a:solidFill>
                  <a:schemeClr val="bg1"/>
                </a:solidFill>
              </a:rPr>
              <a:t> “Babel </a:t>
            </a:r>
            <a:r>
              <a:rPr lang="en-US" sz="2800" b="1" dirty="0" err="1" smtClean="0">
                <a:solidFill>
                  <a:schemeClr val="bg1"/>
                </a:solidFill>
              </a:rPr>
              <a:t>besar</a:t>
            </a:r>
            <a:r>
              <a:rPr lang="en-US" sz="2800" b="1" dirty="0" smtClean="0">
                <a:solidFill>
                  <a:schemeClr val="bg1"/>
                </a:solidFill>
              </a:rPr>
              <a:t>” </a:t>
            </a:r>
            <a:r>
              <a:rPr lang="en-US" sz="2800" b="1" dirty="0" err="1" smtClean="0">
                <a:solidFill>
                  <a:schemeClr val="bg1"/>
                </a:solidFill>
              </a:rPr>
              <a:t>oleh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Tuhan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Wahyu</a:t>
            </a:r>
            <a:r>
              <a:rPr lang="en-US" sz="2800" b="1" dirty="0" smtClean="0">
                <a:solidFill>
                  <a:schemeClr val="bg1"/>
                </a:solidFill>
              </a:rPr>
              <a:t> 18:2.</a:t>
            </a:r>
          </a:p>
        </p:txBody>
      </p:sp>
      <p:pic>
        <p:nvPicPr>
          <p:cNvPr id="3" name="Picture 7" descr="frog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57200"/>
            <a:ext cx="1143000" cy="962025"/>
          </a:xfrm>
          <a:prstGeom prst="rect">
            <a:avLst/>
          </a:prstGeom>
          <a:noFill/>
        </p:spPr>
      </p:pic>
      <p:pic>
        <p:nvPicPr>
          <p:cNvPr id="4" name="Picture 9" descr="frog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1143000" cy="962025"/>
          </a:xfrm>
          <a:prstGeom prst="rect">
            <a:avLst/>
          </a:prstGeom>
          <a:noFill/>
        </p:spPr>
      </p:pic>
      <p:pic>
        <p:nvPicPr>
          <p:cNvPr id="5" name="Picture 11" descr="frog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00200"/>
            <a:ext cx="11430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ngels6Plag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8458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200" y="304800"/>
            <a:ext cx="5105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Mereka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seia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sekata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kekuatan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kekuasaan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mereka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mereka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berikan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kepada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binatang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itu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” (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Wahyu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17:13).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</a:rPr>
              <a:t>Wahyu</a:t>
            </a:r>
            <a:r>
              <a:rPr lang="en-US" sz="2000" b="1" dirty="0" smtClean="0">
                <a:solidFill>
                  <a:srgbClr val="7030A0"/>
                </a:solidFill>
              </a:rPr>
              <a:t> 16:13, 14 </a:t>
            </a:r>
            <a:r>
              <a:rPr lang="en-US" sz="2000" b="1" dirty="0" err="1" smtClean="0">
                <a:solidFill>
                  <a:srgbClr val="7030A0"/>
                </a:solidFill>
              </a:rPr>
              <a:t>mengatakan</a:t>
            </a:r>
            <a:r>
              <a:rPr lang="en-US" sz="2000" b="1" dirty="0" smtClean="0">
                <a:solidFill>
                  <a:srgbClr val="7030A0"/>
                </a:solidFill>
              </a:rPr>
              <a:t> “</a:t>
            </a:r>
            <a:r>
              <a:rPr lang="en-US" sz="2000" b="1" dirty="0" err="1" smtClean="0">
                <a:solidFill>
                  <a:srgbClr val="7030A0"/>
                </a:solidFill>
              </a:rPr>
              <a:t>Tiga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roh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najis</a:t>
            </a:r>
            <a:r>
              <a:rPr lang="en-US" sz="2000" b="1" dirty="0" smtClean="0">
                <a:solidFill>
                  <a:srgbClr val="7030A0"/>
                </a:solidFill>
              </a:rPr>
              <a:t> yang </a:t>
            </a:r>
            <a:r>
              <a:rPr lang="en-US" sz="2000" b="1" dirty="0" err="1" smtClean="0">
                <a:solidFill>
                  <a:srgbClr val="7030A0"/>
                </a:solidFill>
              </a:rPr>
              <a:t>menyerupai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katak</a:t>
            </a:r>
            <a:r>
              <a:rPr lang="en-US" sz="2000" b="1" dirty="0" smtClean="0">
                <a:solidFill>
                  <a:srgbClr val="7030A0"/>
                </a:solidFill>
              </a:rPr>
              <a:t>” </a:t>
            </a:r>
            <a:r>
              <a:rPr lang="en-US" sz="2000" b="1" dirty="0" err="1" smtClean="0">
                <a:solidFill>
                  <a:srgbClr val="7030A0"/>
                </a:solidFill>
              </a:rPr>
              <a:t>yaitu</a:t>
            </a:r>
            <a:r>
              <a:rPr lang="en-US" sz="2000" b="1" dirty="0" smtClean="0">
                <a:solidFill>
                  <a:srgbClr val="7030A0"/>
                </a:solidFill>
              </a:rPr>
              <a:t> “</a:t>
            </a:r>
            <a:r>
              <a:rPr lang="en-US" sz="2000" b="1" dirty="0" err="1" smtClean="0">
                <a:solidFill>
                  <a:srgbClr val="7030A0"/>
                </a:solidFill>
              </a:rPr>
              <a:t>roh-roh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Setan</a:t>
            </a:r>
            <a:r>
              <a:rPr lang="en-US" sz="2000" b="1" dirty="0" smtClean="0">
                <a:solidFill>
                  <a:srgbClr val="7030A0"/>
                </a:solidFill>
              </a:rPr>
              <a:t>” </a:t>
            </a:r>
            <a:r>
              <a:rPr lang="en-US" sz="2000" b="1" dirty="0" err="1" smtClean="0">
                <a:solidFill>
                  <a:srgbClr val="7030A0"/>
                </a:solidFill>
              </a:rPr>
              <a:t>akan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menggabungkan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mereka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melalui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mukjizat-mukjizat</a:t>
            </a:r>
            <a:r>
              <a:rPr lang="en-US" sz="2000" b="1" dirty="0" smtClean="0">
                <a:solidFill>
                  <a:srgbClr val="7030A0"/>
                </a:solidFill>
              </a:rPr>
              <a:t> yang </a:t>
            </a:r>
            <a:r>
              <a:rPr lang="en-US" sz="2000" b="1" dirty="0" err="1" smtClean="0">
                <a:solidFill>
                  <a:srgbClr val="7030A0"/>
                </a:solidFill>
              </a:rPr>
              <a:t>mereka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tampilkan</a:t>
            </a:r>
            <a:r>
              <a:rPr lang="en-US" sz="2000" b="1" dirty="0" smtClean="0">
                <a:solidFill>
                  <a:srgbClr val="7030A0"/>
                </a:solidFill>
              </a:rPr>
              <a:t>. </a:t>
            </a:r>
            <a:r>
              <a:rPr lang="en-US" sz="2000" b="1" dirty="0" err="1" smtClean="0">
                <a:solidFill>
                  <a:srgbClr val="7030A0"/>
                </a:solidFill>
              </a:rPr>
              <a:t>Mukjizat</a:t>
            </a:r>
            <a:r>
              <a:rPr lang="en-US" sz="2000" b="1" dirty="0" smtClean="0">
                <a:solidFill>
                  <a:srgbClr val="7030A0"/>
                </a:solidFill>
              </a:rPr>
              <a:t> “</a:t>
            </a:r>
            <a:r>
              <a:rPr lang="en-US" sz="2000" b="1" dirty="0" err="1" smtClean="0">
                <a:solidFill>
                  <a:srgbClr val="7030A0"/>
                </a:solidFill>
              </a:rPr>
              <a:t>kebangkitan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orang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mati</a:t>
            </a:r>
            <a:r>
              <a:rPr lang="en-US" sz="2000" b="1" dirty="0" smtClean="0">
                <a:solidFill>
                  <a:srgbClr val="7030A0"/>
                </a:solidFill>
              </a:rPr>
              <a:t>” </a:t>
            </a:r>
            <a:r>
              <a:rPr lang="en-US" sz="2000" b="1" dirty="0" err="1" smtClean="0">
                <a:solidFill>
                  <a:srgbClr val="7030A0"/>
                </a:solidFill>
              </a:rPr>
              <a:t>adalah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ikatan</a:t>
            </a:r>
            <a:r>
              <a:rPr lang="en-US" sz="2000" b="1" dirty="0" smtClean="0">
                <a:solidFill>
                  <a:srgbClr val="7030A0"/>
                </a:solidFill>
              </a:rPr>
              <a:t> yang </a:t>
            </a:r>
            <a:r>
              <a:rPr lang="en-US" sz="2000" b="1" dirty="0" err="1" smtClean="0">
                <a:solidFill>
                  <a:srgbClr val="7030A0"/>
                </a:solidFill>
              </a:rPr>
              <a:t>mempersatukan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mereka</a:t>
            </a:r>
            <a:r>
              <a:rPr lang="en-US" sz="2000" b="1" dirty="0" smtClean="0">
                <a:solidFill>
                  <a:srgbClr val="7030A0"/>
                </a:solidFill>
              </a:rPr>
              <a:t>. </a:t>
            </a:r>
            <a:r>
              <a:rPr lang="en-US" sz="2000" b="1" dirty="0" err="1" smtClean="0">
                <a:solidFill>
                  <a:srgbClr val="7030A0"/>
                </a:solidFill>
              </a:rPr>
              <a:t>Setan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dan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malaikat-malaikatnya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berperan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sebagai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orang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mati</a:t>
            </a:r>
            <a:r>
              <a:rPr lang="en-US" sz="2000" b="1" dirty="0" smtClean="0">
                <a:solidFill>
                  <a:srgbClr val="7030A0"/>
                </a:solidFill>
              </a:rPr>
              <a:t> yang </a:t>
            </a:r>
            <a:r>
              <a:rPr lang="en-US" sz="2000" b="1" dirty="0" err="1" smtClean="0">
                <a:solidFill>
                  <a:srgbClr val="7030A0"/>
                </a:solidFill>
              </a:rPr>
              <a:t>bangkit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kembali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</a:rPr>
              <a:t>nabi-nabi</a:t>
            </a:r>
            <a:r>
              <a:rPr lang="en-US" sz="2000" b="1" dirty="0" smtClean="0">
                <a:solidFill>
                  <a:srgbClr val="7030A0"/>
                </a:solidFill>
              </a:rPr>
              <a:t> yang </a:t>
            </a:r>
            <a:r>
              <a:rPr lang="en-US" sz="2000" b="1" dirty="0" err="1" smtClean="0">
                <a:solidFill>
                  <a:srgbClr val="7030A0"/>
                </a:solidFill>
              </a:rPr>
              <a:t>bangkit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</a:rPr>
              <a:t>malaikat-malaikat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suci</a:t>
            </a:r>
            <a:r>
              <a:rPr lang="en-US" sz="2000" b="1" dirty="0" smtClean="0">
                <a:solidFill>
                  <a:srgbClr val="7030A0"/>
                </a:solidFill>
              </a:rPr>
              <a:t> (2 </a:t>
            </a:r>
            <a:r>
              <a:rPr lang="en-US" sz="2000" b="1" dirty="0" err="1" smtClean="0">
                <a:solidFill>
                  <a:srgbClr val="7030A0"/>
                </a:solidFill>
              </a:rPr>
              <a:t>Korintus</a:t>
            </a:r>
            <a:r>
              <a:rPr lang="en-US" sz="2000" b="1" dirty="0" smtClean="0">
                <a:solidFill>
                  <a:srgbClr val="7030A0"/>
                </a:solidFill>
              </a:rPr>
              <a:t> 11:13, 14), </a:t>
            </a:r>
            <a:r>
              <a:rPr lang="en-US" sz="2000" b="1" dirty="0" err="1" smtClean="0">
                <a:solidFill>
                  <a:srgbClr val="7030A0"/>
                </a:solidFill>
              </a:rPr>
              <a:t>dan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bahkan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Juruslamat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sendiri</a:t>
            </a:r>
            <a:r>
              <a:rPr lang="en-US" sz="2000" b="1" dirty="0" smtClean="0">
                <a:solidFill>
                  <a:srgbClr val="7030A0"/>
                </a:solidFill>
              </a:rPr>
              <a:t> (</a:t>
            </a:r>
            <a:r>
              <a:rPr lang="en-US" sz="2000" b="1" dirty="0" err="1" smtClean="0">
                <a:solidFill>
                  <a:srgbClr val="7030A0"/>
                </a:solidFill>
              </a:rPr>
              <a:t>Matius</a:t>
            </a:r>
            <a:r>
              <a:rPr lang="en-US" sz="2000" b="1" dirty="0" smtClean="0">
                <a:solidFill>
                  <a:srgbClr val="7030A0"/>
                </a:solidFill>
              </a:rPr>
              <a:t> 24:24) – </a:t>
            </a:r>
            <a:r>
              <a:rPr lang="en-US" sz="2000" b="1" dirty="0" err="1" smtClean="0">
                <a:solidFill>
                  <a:srgbClr val="7030A0"/>
                </a:solidFill>
              </a:rPr>
              <a:t>akan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meyakinkan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seluruh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dunia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bahwa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gerakan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mereka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dituntun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oleh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Tuhan</a:t>
            </a:r>
            <a:r>
              <a:rPr lang="en-US" sz="2000" b="1" dirty="0" smtClean="0">
                <a:solidFill>
                  <a:srgbClr val="7030A0"/>
                </a:solidFill>
              </a:rPr>
              <a:t>. </a:t>
            </a:r>
            <a:r>
              <a:rPr lang="en-US" sz="2000" b="1" dirty="0" err="1" smtClean="0">
                <a:solidFill>
                  <a:srgbClr val="7030A0"/>
                </a:solidFill>
              </a:rPr>
              <a:t>Tiga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roh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najis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ini</a:t>
            </a:r>
            <a:r>
              <a:rPr lang="en-US" sz="2000" b="1" dirty="0" smtClean="0">
                <a:solidFill>
                  <a:srgbClr val="7030A0"/>
                </a:solidFill>
              </a:rPr>
              <a:t> “</a:t>
            </a:r>
            <a:r>
              <a:rPr lang="en-US" sz="2000" b="1" dirty="0" err="1" smtClean="0">
                <a:solidFill>
                  <a:srgbClr val="7030A0"/>
                </a:solidFill>
              </a:rPr>
              <a:t>membuktikan</a:t>
            </a:r>
            <a:r>
              <a:rPr lang="en-US" sz="2000" b="1" dirty="0" smtClean="0">
                <a:solidFill>
                  <a:srgbClr val="7030A0"/>
                </a:solidFill>
              </a:rPr>
              <a:t>” </a:t>
            </a:r>
            <a:r>
              <a:rPr lang="en-US" sz="2000" b="1" dirty="0" err="1" smtClean="0">
                <a:solidFill>
                  <a:srgbClr val="7030A0"/>
                </a:solidFill>
              </a:rPr>
              <a:t>bahwa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orang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mati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bisa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bangkit</a:t>
            </a:r>
            <a:r>
              <a:rPr lang="en-US" sz="2000" b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en-US" sz="2000" b="1" dirty="0" err="1" smtClean="0">
                <a:solidFill>
                  <a:srgbClr val="7030A0"/>
                </a:solidFill>
              </a:rPr>
              <a:t>Buktinya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rog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71396" cy="7334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7391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Vatikan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selama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ini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mengajarkan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bahwa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Maria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dibangkitkan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diangkat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dengan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tubuh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jasmani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bahwa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roh-roh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orang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mati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tanpa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tubuh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menjadi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snto-santo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pelindung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memberkati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pengikutnya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dengan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mukjizat-mukjizat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Semua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agama lain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pada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dasarnya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menganut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kepercayaan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bahwa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orang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mati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memiliki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roh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tetap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hidup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tanpa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tubuh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jasmani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Pengikut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gerakan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New Age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selama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ini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menekankan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pentingnya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Bookman Old Style" pitchFamily="18" charset="0"/>
              </a:rPr>
              <a:t>channeling (s</a:t>
            </a:r>
            <a:r>
              <a:rPr lang="lt-LT" sz="2000" b="1" i="1" dirty="0" smtClean="0">
                <a:solidFill>
                  <a:schemeClr val="bg1"/>
                </a:solidFill>
                <a:latin typeface="Bookman Old Style" pitchFamily="18" charset="0"/>
              </a:rPr>
              <a:t>ė</a:t>
            </a:r>
            <a:r>
              <a:rPr lang="en-US" sz="2000" b="1" i="1" dirty="0" err="1" smtClean="0">
                <a:solidFill>
                  <a:schemeClr val="bg1"/>
                </a:solidFill>
                <a:latin typeface="Bookman Old Style" pitchFamily="18" charset="0"/>
              </a:rPr>
              <a:t>ance</a:t>
            </a:r>
            <a:r>
              <a:rPr lang="en-US" sz="2000" b="1" i="1" dirty="0" smtClean="0">
                <a:solidFill>
                  <a:schemeClr val="bg1"/>
                </a:solidFill>
                <a:latin typeface="Bookman Old Style" pitchFamily="18" charset="0"/>
              </a:rPr>
              <a:t>)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–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upacara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pemanggilan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“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arwah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” –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padahal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datang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adalah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roh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Setan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Mayoritas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golongan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Protestan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selama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ini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percaya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bahwa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roh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orang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mati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tanpa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tubuh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ada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sorga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atau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neraka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Dengan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demikian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mereka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sangat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rentan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terhadap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penipuan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berperan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sebagai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orang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mati</a:t>
            </a:r>
            <a:r>
              <a:rPr lang="en-US" sz="20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11" descr="frog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38375"/>
            <a:ext cx="871396" cy="733425"/>
          </a:xfrm>
          <a:prstGeom prst="rect">
            <a:avLst/>
          </a:prstGeom>
          <a:noFill/>
        </p:spPr>
      </p:pic>
      <p:pic>
        <p:nvPicPr>
          <p:cNvPr id="5" name="Picture 11" descr="frog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71975"/>
            <a:ext cx="871396" cy="73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229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mic Sans MS" pitchFamily="66" charset="0"/>
              </a:rPr>
              <a:t>Setiap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pernikahan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harus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berlandaskan</a:t>
            </a:r>
            <a:r>
              <a:rPr lang="en-US" sz="2400" b="1" dirty="0" smtClean="0">
                <a:latin typeface="Comic Sans MS" pitchFamily="66" charset="0"/>
              </a:rPr>
              <a:t> rasa </a:t>
            </a:r>
            <a:r>
              <a:rPr lang="en-US" sz="2400" b="1" dirty="0" err="1" smtClean="0">
                <a:latin typeface="Comic Sans MS" pitchFamily="66" charset="0"/>
              </a:rPr>
              <a:t>saling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percaya</a:t>
            </a:r>
            <a:r>
              <a:rPr lang="en-US" sz="2400" b="1" dirty="0" smtClean="0">
                <a:latin typeface="Comic Sans MS" pitchFamily="66" charset="0"/>
              </a:rPr>
              <a:t> – </a:t>
            </a:r>
            <a:r>
              <a:rPr lang="en-US" sz="2400" b="1" dirty="0" err="1" smtClean="0">
                <a:latin typeface="Comic Sans MS" pitchFamily="66" charset="0"/>
              </a:rPr>
              <a:t>begitu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juga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dalam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persekutuan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kita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dengan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kita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harus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setia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pada-Nya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firman-Nya</a:t>
            </a:r>
            <a:r>
              <a:rPr lang="en-US" sz="2400" b="1" dirty="0" smtClean="0">
                <a:latin typeface="Comic Sans MS" pitchFamily="66" charset="0"/>
              </a:rPr>
              <a:t>. </a:t>
            </a:r>
            <a:r>
              <a:rPr lang="en-US" sz="2400" b="1" dirty="0" err="1" smtClean="0">
                <a:latin typeface="Comic Sans MS" pitchFamily="66" charset="0"/>
              </a:rPr>
              <a:t>Kitab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Wahyu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membicarakan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tentang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mempelai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sejati</a:t>
            </a:r>
            <a:r>
              <a:rPr lang="en-US" sz="2400" b="1" dirty="0" smtClean="0">
                <a:latin typeface="Comic Sans MS" pitchFamily="66" charset="0"/>
              </a:rPr>
              <a:t>”, </a:t>
            </a:r>
            <a:r>
              <a:rPr lang="en-US" sz="2400" b="1" dirty="0" err="1" smtClean="0">
                <a:latin typeface="Comic Sans MS" pitchFamily="66" charset="0"/>
              </a:rPr>
              <a:t>tetapi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ternyata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dunia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ini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ada</a:t>
            </a:r>
            <a:r>
              <a:rPr lang="en-US" sz="2400" b="1" dirty="0" smtClean="0">
                <a:latin typeface="Comic Sans MS" pitchFamily="66" charset="0"/>
              </a:rPr>
              <a:t> “</a:t>
            </a:r>
            <a:r>
              <a:rPr lang="en-US" sz="2400" b="1" dirty="0" err="1" smtClean="0">
                <a:latin typeface="Comic Sans MS" pitchFamily="66" charset="0"/>
              </a:rPr>
              <a:t>perempuan</a:t>
            </a:r>
            <a:r>
              <a:rPr lang="en-US" sz="2400" b="1" dirty="0" smtClean="0">
                <a:latin typeface="Comic Sans MS" pitchFamily="66" charset="0"/>
              </a:rPr>
              <a:t>” lain yang </a:t>
            </a:r>
            <a:r>
              <a:rPr lang="en-US" sz="2400" b="1" dirty="0" err="1" smtClean="0">
                <a:latin typeface="Comic Sans MS" pitchFamily="66" charset="0"/>
              </a:rPr>
              <a:t>mencoba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menjerat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orang-orang</a:t>
            </a:r>
            <a:r>
              <a:rPr lang="en-US" sz="2400" b="1" dirty="0" smtClean="0">
                <a:latin typeface="Comic Sans MS" pitchFamily="66" charset="0"/>
              </a:rPr>
              <a:t> agar </a:t>
            </a:r>
            <a:r>
              <a:rPr lang="en-US" sz="2400" b="1" dirty="0" err="1" smtClean="0">
                <a:latin typeface="Comic Sans MS" pitchFamily="66" charset="0"/>
              </a:rPr>
              <a:t>menyimpang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dari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Firman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. </a:t>
            </a:r>
            <a:r>
              <a:rPr lang="en-US" sz="2400" b="1" dirty="0" err="1" smtClean="0">
                <a:latin typeface="Comic Sans MS" pitchFamily="66" charset="0"/>
              </a:rPr>
              <a:t>Kitab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Wahyu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berisi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pekabaran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mengejutkan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tentang</a:t>
            </a:r>
            <a:r>
              <a:rPr lang="en-US" sz="2400" b="1" dirty="0" smtClean="0">
                <a:latin typeface="Comic Sans MS" pitchFamily="66" charset="0"/>
              </a:rPr>
              <a:t> Babel, </a:t>
            </a:r>
            <a:r>
              <a:rPr lang="en-US" sz="2400" b="1" dirty="0" err="1" smtClean="0">
                <a:latin typeface="Comic Sans MS" pitchFamily="66" charset="0"/>
              </a:rPr>
              <a:t>perempuan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satu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lagi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. Babel </a:t>
            </a:r>
            <a:r>
              <a:rPr lang="en-US" sz="2400" b="1" dirty="0" err="1" smtClean="0">
                <a:latin typeface="Comic Sans MS" pitchFamily="66" charset="0"/>
              </a:rPr>
              <a:t>sudah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rubuh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umat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harus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keluar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dari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pengaruh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sihirnya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kalau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pasti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binasa</a:t>
            </a:r>
            <a:r>
              <a:rPr lang="en-US" sz="2400" b="1" dirty="0" smtClean="0">
                <a:latin typeface="Comic Sans MS" pitchFamily="66" charset="0"/>
              </a:rPr>
              <a:t>! </a:t>
            </a:r>
            <a:r>
              <a:rPr lang="en-US" sz="2400" b="1" dirty="0" err="1" smtClean="0">
                <a:latin typeface="Comic Sans MS" pitchFamily="66" charset="0"/>
              </a:rPr>
              <a:t>Inilah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bagian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kedua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dari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pekabaran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tiga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malaikat</a:t>
            </a:r>
            <a:r>
              <a:rPr lang="en-US" sz="2400" b="1" dirty="0" smtClean="0">
                <a:latin typeface="Comic Sans MS" pitchFamily="66" charset="0"/>
              </a:rPr>
              <a:t>. Di </a:t>
            </a:r>
            <a:r>
              <a:rPr lang="en-US" sz="2400" b="1" dirty="0" err="1" smtClean="0">
                <a:latin typeface="Comic Sans MS" pitchFamily="66" charset="0"/>
              </a:rPr>
              <a:t>sini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Anda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belajar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tentang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identitas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r>
              <a:rPr lang="en-US" sz="2400" b="1" dirty="0" err="1" smtClean="0">
                <a:latin typeface="Comic Sans MS" pitchFamily="66" charset="0"/>
              </a:rPr>
              <a:t>sesunguhnya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dari</a:t>
            </a:r>
            <a:r>
              <a:rPr lang="en-US" sz="2400" b="1" dirty="0" smtClean="0">
                <a:latin typeface="Comic Sans MS" pitchFamily="66" charset="0"/>
              </a:rPr>
              <a:t> Babel </a:t>
            </a:r>
            <a:r>
              <a:rPr lang="en-US" sz="2400" b="1" dirty="0" err="1" smtClean="0">
                <a:latin typeface="Comic Sans MS" pitchFamily="66" charset="0"/>
              </a:rPr>
              <a:t>rohani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r>
              <a:rPr lang="en-US" sz="2400" b="1" dirty="0" err="1" smtClean="0">
                <a:latin typeface="Comic Sans MS" pitchFamily="66" charset="0"/>
              </a:rPr>
              <a:t>mengetahui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cara-cara</a:t>
            </a:r>
            <a:r>
              <a:rPr lang="en-US" sz="2400" b="1" dirty="0" smtClean="0">
                <a:latin typeface="Comic Sans MS" pitchFamily="66" charset="0"/>
              </a:rPr>
              <a:t> agar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r>
              <a:rPr lang="en-US" sz="2400" b="1" dirty="0" err="1" smtClean="0">
                <a:latin typeface="Comic Sans MS" pitchFamily="66" charset="0"/>
              </a:rPr>
              <a:t>terjerat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oleh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kecantikannya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</a:p>
          <a:p>
            <a:r>
              <a:rPr lang="en-US" sz="2400" b="1" dirty="0" err="1" smtClean="0">
                <a:latin typeface="Comic Sans MS" pitchFamily="66" charset="0"/>
              </a:rPr>
              <a:t>membinasakan</a:t>
            </a:r>
            <a:r>
              <a:rPr lang="en-US" sz="2400" b="1" dirty="0" smtClean="0">
                <a:latin typeface="Comic Sans MS" pitchFamily="66" charset="0"/>
              </a:rPr>
              <a:t>.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7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629400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Beberapa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ajaran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palsu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Babel </a:t>
            </a:r>
          </a:p>
          <a:p>
            <a:pPr algn="ctr"/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Yang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tidak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ada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di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dalam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Alkitab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:</a:t>
            </a:r>
            <a:endParaRPr lang="en-US" sz="24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" name="1 Rectángulo"/>
          <p:cNvSpPr/>
          <p:nvPr/>
        </p:nvSpPr>
        <p:spPr>
          <a:xfrm>
            <a:off x="0" y="1676400"/>
            <a:ext cx="9144000" cy="430887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400" b="1" dirty="0" err="1" smtClean="0">
                <a:solidFill>
                  <a:srgbClr val="7030A0"/>
                </a:solidFill>
              </a:rPr>
              <a:t>Sepuluh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Hukum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Tuhan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sudah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diubah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atau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dibatalkan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mungkin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diubah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dibatalkan</a:t>
            </a:r>
            <a:r>
              <a:rPr lang="en-US" sz="2400" b="1" dirty="0" smtClean="0"/>
              <a:t> (Lukas 16:7). </a:t>
            </a:r>
            <a:r>
              <a:rPr lang="en-US" sz="2400" b="1" dirty="0" err="1" smtClean="0"/>
              <a:t>Pelajaran</a:t>
            </a:r>
            <a:r>
              <a:rPr lang="en-US" sz="2400" b="1" dirty="0" smtClean="0"/>
              <a:t> 6 </a:t>
            </a:r>
            <a:r>
              <a:rPr lang="en-US" sz="2400" b="1" dirty="0" err="1" smtClean="0"/>
              <a:t>mengutip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bukti-bukti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kuat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tak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terbantahkan</a:t>
            </a:r>
            <a:r>
              <a:rPr lang="en-US" sz="2400" b="1" dirty="0" smtClean="0"/>
              <a:t>.</a:t>
            </a:r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400" b="1" dirty="0" err="1" smtClean="0">
                <a:solidFill>
                  <a:srgbClr val="7030A0"/>
                </a:solidFill>
              </a:rPr>
              <a:t>Jiwa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manusia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adalah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baka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Alkitab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menyebut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kata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jiwa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“</a:t>
            </a:r>
            <a:r>
              <a:rPr lang="en-US" sz="2400" b="1" dirty="0" err="1" smtClean="0"/>
              <a:t>roh</a:t>
            </a:r>
            <a:r>
              <a:rPr lang="en-US" sz="2400" b="1" dirty="0" smtClean="0"/>
              <a:t>” 1700 kali. </a:t>
            </a:r>
            <a:r>
              <a:rPr lang="en-US" sz="2400" b="1" dirty="0" err="1" smtClean="0"/>
              <a:t>Tapi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satu</a:t>
            </a:r>
            <a:r>
              <a:rPr lang="en-US" sz="2400" b="1" dirty="0" smtClean="0"/>
              <a:t> pun </a:t>
            </a:r>
            <a:r>
              <a:rPr lang="en-US" sz="2400" b="1" dirty="0" err="1" smtClean="0"/>
              <a:t>disebut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membicarakan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jiwa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Roh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jiwa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lenyap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mati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Pengkhotbah</a:t>
            </a:r>
            <a:r>
              <a:rPr lang="en-US" sz="2400" b="1" dirty="0" smtClean="0"/>
              <a:t> 9:5, 10),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satu</a:t>
            </a:r>
            <a:r>
              <a:rPr lang="en-US" sz="2400" b="1" dirty="0" smtClean="0"/>
              <a:t> pun </a:t>
            </a:r>
            <a:r>
              <a:rPr lang="en-US" sz="2400" b="1" dirty="0" err="1" smtClean="0"/>
              <a:t>manusia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menerima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kebakaan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sekarang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barulah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nanti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kedatangan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kedua</a:t>
            </a:r>
            <a:r>
              <a:rPr lang="en-US" sz="2400" b="1" dirty="0" smtClean="0"/>
              <a:t> kali (1 </a:t>
            </a:r>
            <a:r>
              <a:rPr lang="en-US" sz="2400" b="1" dirty="0" err="1" smtClean="0"/>
              <a:t>Korintus</a:t>
            </a:r>
            <a:r>
              <a:rPr lang="en-US" sz="2400" b="1" dirty="0" smtClean="0"/>
              <a:t> 15:51-54). </a:t>
            </a:r>
            <a:r>
              <a:rPr lang="en-US" sz="2400" b="1" dirty="0" err="1" smtClean="0"/>
              <a:t>Pelajaran</a:t>
            </a:r>
            <a:r>
              <a:rPr lang="en-US" sz="2400" b="1" dirty="0" smtClean="0"/>
              <a:t> 10 </a:t>
            </a:r>
            <a:r>
              <a:rPr lang="en-US" sz="2400" b="1" dirty="0" err="1" smtClean="0"/>
              <a:t>memberikan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informasi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lebih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lanjut</a:t>
            </a:r>
            <a:r>
              <a:rPr lang="en-US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7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629400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Beberapa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ajaran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palsu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Babel </a:t>
            </a:r>
          </a:p>
          <a:p>
            <a:pPr algn="ctr"/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Yang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tidak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ada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di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dalam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Alkitab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:</a:t>
            </a:r>
            <a:endParaRPr lang="en-US" sz="24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" name="1 Rectángulo"/>
          <p:cNvSpPr/>
          <p:nvPr/>
        </p:nvSpPr>
        <p:spPr>
          <a:xfrm>
            <a:off x="0" y="1676400"/>
            <a:ext cx="9144000" cy="483209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400" b="1" dirty="0" err="1" smtClean="0">
                <a:solidFill>
                  <a:srgbClr val="7030A0"/>
                </a:solidFill>
              </a:rPr>
              <a:t>Orang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jahat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dibakar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selama-lamanya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neraka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Alkitab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mengajarkan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orang-orang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berdosa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binasa</a:t>
            </a:r>
            <a:r>
              <a:rPr lang="en-US" sz="2400" b="1" dirty="0" smtClean="0"/>
              <a:t> total, </a:t>
            </a:r>
            <a:r>
              <a:rPr lang="en-US" sz="2400" b="1" dirty="0" err="1" smtClean="0"/>
              <a:t>lenyap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baik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tubuh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jiwanya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binasa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Matius</a:t>
            </a:r>
            <a:r>
              <a:rPr lang="en-US" sz="2400" b="1" dirty="0" smtClean="0"/>
              <a:t> 10:28). </a:t>
            </a:r>
            <a:r>
              <a:rPr lang="en-US" sz="2400" b="1" dirty="0" err="1" smtClean="0"/>
              <a:t>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neraka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selama-lamanya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diajarkan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Alkitab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Pelajaran</a:t>
            </a:r>
            <a:r>
              <a:rPr lang="en-US" sz="2400" b="1" dirty="0" smtClean="0"/>
              <a:t> 11 </a:t>
            </a:r>
            <a:r>
              <a:rPr lang="en-US" sz="2400" b="1" dirty="0" err="1" smtClean="0"/>
              <a:t>memberikan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informasi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lebih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lanjut</a:t>
            </a:r>
            <a:r>
              <a:rPr lang="en-US" sz="2400" b="1" dirty="0" smtClean="0"/>
              <a:t>.</a:t>
            </a:r>
            <a:endParaRPr lang="es-ES" sz="2400" b="1" dirty="0" smtClean="0"/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400" b="1" dirty="0" err="1" smtClean="0">
                <a:solidFill>
                  <a:srgbClr val="7030A0"/>
                </a:solidFill>
              </a:rPr>
              <a:t>Baptis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selam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tidaklah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perlu</a:t>
            </a:r>
            <a:r>
              <a:rPr lang="en-US" sz="2400" b="1" dirty="0" smtClean="0"/>
              <a:t>.</a:t>
            </a:r>
            <a:r>
              <a:rPr lang="es-ES" sz="2400" b="1" dirty="0"/>
              <a:t> </a:t>
            </a:r>
            <a:r>
              <a:rPr lang="es-ES" sz="2400" b="1" dirty="0" err="1" smtClean="0"/>
              <a:t>Baptis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selam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adalah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satu-satunya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baptisan</a:t>
            </a:r>
            <a:r>
              <a:rPr lang="es-ES" sz="2400" b="1" dirty="0" smtClean="0"/>
              <a:t> yang </a:t>
            </a:r>
            <a:r>
              <a:rPr lang="es-ES" sz="2400" b="1" dirty="0" err="1" smtClean="0"/>
              <a:t>diakui</a:t>
            </a:r>
            <a:r>
              <a:rPr lang="es-ES" sz="2400" b="1" dirty="0" smtClean="0"/>
              <a:t> di </a:t>
            </a:r>
            <a:r>
              <a:rPr lang="es-ES" sz="2400" b="1" dirty="0" err="1" smtClean="0"/>
              <a:t>dalam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Alkitab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Pelajaran</a:t>
            </a:r>
            <a:r>
              <a:rPr lang="es-ES" sz="2400" b="1" dirty="0" smtClean="0"/>
              <a:t> 9 </a:t>
            </a:r>
            <a:r>
              <a:rPr lang="es-ES" sz="2400" b="1" dirty="0" err="1" smtClean="0"/>
              <a:t>memberikan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informasi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lebih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lanjut</a:t>
            </a:r>
            <a:r>
              <a:rPr lang="es-ES" sz="2400" b="1" dirty="0" smtClean="0"/>
              <a:t>.</a:t>
            </a:r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s-ES" sz="2400" b="1" dirty="0" err="1" smtClean="0">
                <a:solidFill>
                  <a:srgbClr val="7030A0"/>
                </a:solidFill>
              </a:rPr>
              <a:t>Hari</a:t>
            </a:r>
            <a:r>
              <a:rPr lang="es-ES" sz="2400" b="1" dirty="0" smtClean="0">
                <a:solidFill>
                  <a:srgbClr val="7030A0"/>
                </a:solidFill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</a:rPr>
              <a:t>Minggu</a:t>
            </a:r>
            <a:r>
              <a:rPr lang="es-ES" sz="2400" b="1" dirty="0" smtClean="0">
                <a:solidFill>
                  <a:srgbClr val="7030A0"/>
                </a:solidFill>
              </a:rPr>
              <a:t> (</a:t>
            </a:r>
            <a:r>
              <a:rPr lang="es-ES" sz="2400" b="1" dirty="0" err="1" smtClean="0">
                <a:solidFill>
                  <a:srgbClr val="7030A0"/>
                </a:solidFill>
              </a:rPr>
              <a:t>Dies</a:t>
            </a:r>
            <a:r>
              <a:rPr lang="es-ES" sz="2400" b="1" dirty="0" smtClean="0">
                <a:solidFill>
                  <a:srgbClr val="7030A0"/>
                </a:solidFill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</a:rPr>
              <a:t>Solis</a:t>
            </a:r>
            <a:r>
              <a:rPr lang="es-ES" sz="2400" b="1" dirty="0" smtClean="0">
                <a:solidFill>
                  <a:srgbClr val="7030A0"/>
                </a:solidFill>
              </a:rPr>
              <a:t>) </a:t>
            </a:r>
            <a:r>
              <a:rPr lang="es-ES" sz="2400" b="1" dirty="0" err="1" smtClean="0">
                <a:solidFill>
                  <a:srgbClr val="7030A0"/>
                </a:solidFill>
              </a:rPr>
              <a:t>adalah</a:t>
            </a:r>
            <a:r>
              <a:rPr lang="es-ES" sz="2400" b="1" dirty="0" smtClean="0">
                <a:solidFill>
                  <a:srgbClr val="7030A0"/>
                </a:solidFill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</a:rPr>
              <a:t>Hari</a:t>
            </a:r>
            <a:r>
              <a:rPr lang="es-ES" sz="2400" b="1" dirty="0" smtClean="0">
                <a:solidFill>
                  <a:srgbClr val="7030A0"/>
                </a:solidFill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</a:rPr>
              <a:t>Tuhan</a:t>
            </a:r>
            <a:r>
              <a:rPr lang="es-ES" sz="2400" b="1" dirty="0" smtClean="0">
                <a:solidFill>
                  <a:srgbClr val="7030A0"/>
                </a:solidFill>
              </a:rPr>
              <a:t> (</a:t>
            </a:r>
            <a:r>
              <a:rPr lang="es-ES" sz="2400" b="1" dirty="0" err="1" smtClean="0">
                <a:solidFill>
                  <a:srgbClr val="7030A0"/>
                </a:solidFill>
              </a:rPr>
              <a:t>Dies</a:t>
            </a:r>
            <a:r>
              <a:rPr lang="es-ES" sz="2400" b="1" dirty="0" smtClean="0">
                <a:solidFill>
                  <a:srgbClr val="7030A0"/>
                </a:solidFill>
              </a:rPr>
              <a:t> </a:t>
            </a:r>
            <a:r>
              <a:rPr lang="es-ES" sz="2400" b="1" dirty="0" err="1" smtClean="0">
                <a:solidFill>
                  <a:srgbClr val="7030A0"/>
                </a:solidFill>
              </a:rPr>
              <a:t>Domini</a:t>
            </a:r>
            <a:r>
              <a:rPr lang="es-ES" sz="2400" b="1" dirty="0" smtClean="0">
                <a:solidFill>
                  <a:srgbClr val="7030A0"/>
                </a:solidFill>
              </a:rPr>
              <a:t>)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Alkitab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mengajarkan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tanpa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ragu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bahwa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hari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Tuhan</a:t>
            </a:r>
            <a:r>
              <a:rPr lang="es-ES" sz="2400" b="1" dirty="0" smtClean="0"/>
              <a:t> yang </a:t>
            </a:r>
            <a:r>
              <a:rPr lang="es-ES" sz="2400" b="1" dirty="0" err="1" smtClean="0"/>
              <a:t>kudus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adalah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hari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Sabat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hari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ketujuh</a:t>
            </a:r>
            <a:r>
              <a:rPr lang="es-ES" sz="2400" b="1" dirty="0" smtClean="0"/>
              <a:t> – </a:t>
            </a:r>
            <a:r>
              <a:rPr lang="es-ES" sz="2400" b="1" dirty="0" err="1" smtClean="0"/>
              <a:t>Sabtu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Pelajaran</a:t>
            </a:r>
            <a:r>
              <a:rPr lang="es-ES" sz="2400" b="1" dirty="0" smtClean="0"/>
              <a:t> 7 </a:t>
            </a:r>
            <a:r>
              <a:rPr lang="es-ES" sz="2400" b="1" dirty="0" err="1" smtClean="0"/>
              <a:t>memberikan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informasi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lebih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lanjut</a:t>
            </a:r>
            <a:r>
              <a:rPr lang="es-ES" sz="2400" b="1" dirty="0" smtClean="0"/>
              <a:t>.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407616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Lalu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mendengar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suara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lain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sorga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berkata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‘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Pergilah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kamu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umat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-Ku,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pergilah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padanya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supaya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kamu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jangan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mengambil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bagian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dosa-dosanya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supaya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kamu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jangan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turut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ditimpa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malapetaka-malapetakanya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Sebab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dosa-dosanya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telah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bertimbun-timbun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sampai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ke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langit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.’”</a:t>
            </a:r>
          </a:p>
          <a:p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Wahyu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18:4, 5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4 CuadroTexto"/>
          <p:cNvSpPr txBox="1"/>
          <p:nvPr/>
        </p:nvSpPr>
        <p:spPr>
          <a:xfrm>
            <a:off x="1752600" y="304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2800" b="1" dirty="0" err="1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Panggilan</a:t>
            </a:r>
            <a:r>
              <a:rPr lang="en-US" sz="2800" b="1" dirty="0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 Allah yang </a:t>
            </a:r>
            <a:r>
              <a:rPr lang="en-US" sz="2800" b="1" dirty="0" err="1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terakhir</a:t>
            </a:r>
            <a:endParaRPr lang="en-US" sz="2800" b="1" dirty="0" smtClean="0">
              <a:ln w="19050">
                <a:solidFill>
                  <a:srgbClr val="FFFF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glow rad="228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  <a:p>
            <a:pPr algn="ctr"/>
            <a:r>
              <a:rPr lang="en-US" sz="2800" b="1" dirty="0" err="1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k</a:t>
            </a:r>
            <a:r>
              <a:rPr lang="en-US" sz="2800" b="1" dirty="0" err="1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epada</a:t>
            </a:r>
            <a:r>
              <a:rPr lang="en-US" sz="2800" b="1" dirty="0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orang-orang</a:t>
            </a:r>
            <a:r>
              <a:rPr lang="en-US" sz="2800" b="1" dirty="0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 yang </a:t>
            </a:r>
            <a:r>
              <a:rPr lang="en-US" sz="2800" b="1" dirty="0" err="1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ada</a:t>
            </a:r>
            <a:r>
              <a:rPr lang="en-US" sz="2800" b="1" dirty="0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di</a:t>
            </a:r>
            <a:r>
              <a:rPr lang="en-US" sz="2800" b="1" dirty="0" smtClean="0">
                <a:ln w="1905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oper Black" pitchFamily="18" charset="0"/>
              </a:rPr>
              <a:t> Babel:</a:t>
            </a:r>
            <a:endParaRPr lang="en-US" sz="2800" b="1" dirty="0" smtClean="0">
              <a:ln w="19050">
                <a:solidFill>
                  <a:srgbClr val="FFFF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glow rad="228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22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</a:rPr>
              <a:t>Perhatikan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bahwa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menyebut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orang-orang</a:t>
            </a:r>
            <a:r>
              <a:rPr lang="en-US" sz="2200" b="1" dirty="0" smtClean="0">
                <a:solidFill>
                  <a:schemeClr val="bg1"/>
                </a:solidFill>
              </a:rPr>
              <a:t> yang </a:t>
            </a:r>
            <a:r>
              <a:rPr lang="en-US" sz="2200" b="1" dirty="0" err="1" smtClean="0">
                <a:solidFill>
                  <a:schemeClr val="bg1"/>
                </a:solidFill>
              </a:rPr>
              <a:t>saat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ini</a:t>
            </a:r>
            <a:r>
              <a:rPr lang="en-US" sz="2200" b="1" dirty="0" smtClean="0">
                <a:solidFill>
                  <a:schemeClr val="bg1"/>
                </a:solidFill>
              </a:rPr>
              <a:t> ,</a:t>
            </a:r>
            <a:r>
              <a:rPr lang="en-US" sz="2200" b="1" dirty="0" err="1" smtClean="0">
                <a:solidFill>
                  <a:schemeClr val="bg1"/>
                </a:solidFill>
              </a:rPr>
              <a:t>asih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di</a:t>
            </a:r>
            <a:r>
              <a:rPr lang="en-US" sz="2200" b="1" dirty="0" smtClean="0">
                <a:solidFill>
                  <a:schemeClr val="bg1"/>
                </a:solidFill>
              </a:rPr>
              <a:t> Babel “</a:t>
            </a:r>
            <a:r>
              <a:rPr lang="en-US" sz="2200" b="1" dirty="0" err="1" smtClean="0">
                <a:solidFill>
                  <a:schemeClr val="bg1"/>
                </a:solidFill>
              </a:rPr>
              <a:t>umat</a:t>
            </a:r>
            <a:r>
              <a:rPr lang="en-US" sz="2200" b="1" dirty="0" smtClean="0">
                <a:solidFill>
                  <a:schemeClr val="bg1"/>
                </a:solidFill>
              </a:rPr>
              <a:t>-Ku.” </a:t>
            </a:r>
            <a:r>
              <a:rPr lang="en-US" sz="2200" b="1" dirty="0" err="1" smtClean="0">
                <a:solidFill>
                  <a:schemeClr val="bg1"/>
                </a:solidFill>
              </a:rPr>
              <a:t>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banyak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umat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yang </a:t>
            </a:r>
            <a:r>
              <a:rPr lang="en-US" sz="2200" b="1" dirty="0" err="1" smtClean="0">
                <a:solidFill>
                  <a:schemeClr val="bg1"/>
                </a:solidFill>
              </a:rPr>
              <a:t>masih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dalam</a:t>
            </a:r>
            <a:r>
              <a:rPr lang="en-US" sz="2200" b="1" dirty="0" smtClean="0">
                <a:solidFill>
                  <a:schemeClr val="bg1"/>
                </a:solidFill>
              </a:rPr>
              <a:t> Babel </a:t>
            </a:r>
            <a:r>
              <a:rPr lang="en-US" sz="2200" b="1" dirty="0" err="1" smtClean="0">
                <a:solidFill>
                  <a:schemeClr val="bg1"/>
                </a:solidFill>
              </a:rPr>
              <a:t>saat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ini</a:t>
            </a:r>
            <a:r>
              <a:rPr lang="en-US" sz="2200" b="1" dirty="0" smtClean="0">
                <a:solidFill>
                  <a:schemeClr val="bg1"/>
                </a:solidFill>
              </a:rPr>
              <a:t> yang </a:t>
            </a:r>
            <a:r>
              <a:rPr lang="en-US" sz="2200" b="1" dirty="0" err="1" smtClean="0">
                <a:solidFill>
                  <a:schemeClr val="bg1"/>
                </a:solidFill>
              </a:rPr>
              <a:t>belum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pernah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mendengar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tentang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pekabaran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amaran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ini</a:t>
            </a:r>
            <a:r>
              <a:rPr lang="en-US" sz="2200" b="1" dirty="0" smtClean="0">
                <a:solidFill>
                  <a:schemeClr val="bg1"/>
                </a:solidFill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</a:rPr>
              <a:t>Mereka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sangat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mengasihi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</a:rPr>
              <a:t>dan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menyebut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mereka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umat-Nya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Akulah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gembala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baik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mengenal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domba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domba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-Ku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domba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domba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-Ku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mengenal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…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Ada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lagi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pada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-Ku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domba-domba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lain, yang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bukan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kandang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ini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;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domba-domba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harus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Kutuntun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juga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mendengarkan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suara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-Ku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menjadi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satu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kawanan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satu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gembala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Yohanes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10: 14, 16).</a:t>
            </a:r>
            <a:endParaRPr lang="en-US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mengenal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umat-Nya</a:t>
            </a:r>
            <a:r>
              <a:rPr lang="en-US" sz="2200" b="1" dirty="0" smtClean="0">
                <a:solidFill>
                  <a:schemeClr val="bg1"/>
                </a:solidFill>
              </a:rPr>
              <a:t> yang </a:t>
            </a:r>
            <a:r>
              <a:rPr lang="en-US" sz="2200" b="1" dirty="0" err="1" smtClean="0">
                <a:solidFill>
                  <a:schemeClr val="bg1"/>
                </a:solidFill>
              </a:rPr>
              <a:t>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di</a:t>
            </a:r>
            <a:r>
              <a:rPr lang="en-US" sz="2200" b="1" dirty="0" smtClean="0">
                <a:solidFill>
                  <a:schemeClr val="bg1"/>
                </a:solidFill>
              </a:rPr>
              <a:t> Babel </a:t>
            </a:r>
            <a:r>
              <a:rPr lang="en-US" sz="2200" b="1" dirty="0" err="1" smtClean="0">
                <a:solidFill>
                  <a:schemeClr val="bg1"/>
                </a:solidFill>
              </a:rPr>
              <a:t>saat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ini</a:t>
            </a:r>
            <a:r>
              <a:rPr lang="en-US" sz="2200" b="1" dirty="0" smtClean="0">
                <a:solidFill>
                  <a:schemeClr val="bg1"/>
                </a:solidFill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</a:rPr>
              <a:t>Dia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berjanji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untuk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memanggil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mereka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keluar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dari</a:t>
            </a:r>
            <a:r>
              <a:rPr lang="en-US" sz="2200" b="1" dirty="0" smtClean="0">
                <a:solidFill>
                  <a:schemeClr val="bg1"/>
                </a:solidFill>
              </a:rPr>
              <a:t> Babel </a:t>
            </a:r>
            <a:r>
              <a:rPr lang="en-US" sz="2200" b="1" dirty="0" err="1" smtClean="0">
                <a:solidFill>
                  <a:schemeClr val="bg1"/>
                </a:solidFill>
              </a:rPr>
              <a:t>sebelum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dihancurkan</a:t>
            </a:r>
            <a:r>
              <a:rPr lang="en-US" sz="2200" b="1" dirty="0" smtClean="0">
                <a:solidFill>
                  <a:schemeClr val="bg1"/>
                </a:solidFill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juga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berjanji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bahwa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umat-Nya</a:t>
            </a:r>
            <a:r>
              <a:rPr lang="en-US" sz="2200" b="1" dirty="0" smtClean="0">
                <a:solidFill>
                  <a:schemeClr val="bg1"/>
                </a:solidFill>
              </a:rPr>
              <a:t> yang </a:t>
            </a:r>
            <a:r>
              <a:rPr lang="en-US" sz="2200" b="1" dirty="0" err="1" smtClean="0">
                <a:solidFill>
                  <a:schemeClr val="bg1"/>
                </a:solidFill>
              </a:rPr>
              <a:t>saat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ini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masih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ada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dalam</a:t>
            </a:r>
            <a:r>
              <a:rPr lang="en-US" sz="2200" b="1" dirty="0" smtClean="0">
                <a:solidFill>
                  <a:schemeClr val="bg1"/>
                </a:solidFill>
              </a:rPr>
              <a:t> Babel </a:t>
            </a:r>
            <a:r>
              <a:rPr lang="en-US" sz="2200" b="1" dirty="0" err="1" smtClean="0">
                <a:solidFill>
                  <a:schemeClr val="bg1"/>
                </a:solidFill>
              </a:rPr>
              <a:t>akan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mendengar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mengenal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suara-Nya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akan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keluar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dari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tempat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berbahaya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itu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dan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menuju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ke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tempat</a:t>
            </a:r>
            <a:r>
              <a:rPr lang="en-US" sz="2200" b="1" dirty="0" smtClean="0">
                <a:solidFill>
                  <a:schemeClr val="bg1"/>
                </a:solidFill>
              </a:rPr>
              <a:t> yang </a:t>
            </a:r>
            <a:r>
              <a:rPr lang="en-US" sz="2200" b="1" dirty="0" err="1" smtClean="0">
                <a:solidFill>
                  <a:schemeClr val="bg1"/>
                </a:solidFill>
              </a:rPr>
              <a:t>aman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/>
          <p:nvPr/>
        </p:nvSpPr>
        <p:spPr>
          <a:xfrm>
            <a:off x="304800" y="685800"/>
            <a:ext cx="381000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25400">
              <a:bevelT w="38100" h="31750"/>
              <a:contourClr>
                <a:schemeClr val="accent6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Jika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Anda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saat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ini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sedang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berada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di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dalam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Babel,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Tuhan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meminta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Anda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untuk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mendengarkan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</a:p>
          <a:p>
            <a:pPr algn="ctr"/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dan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mematuhi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panggilan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Tuhan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untuk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keluar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dari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Babel.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Maukah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Anda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mendengar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dan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mematuhi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pangilan-Nya</a:t>
            </a:r>
            <a:r>
              <a:rPr lang="es-E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?</a:t>
            </a:r>
            <a:endParaRPr lang="es-E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4114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Lalu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datanglah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seorang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dari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ketujuh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malaikat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, yang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membawa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ketujuh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cawan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itu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berkata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kepadaku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‘Mari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ke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sini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aku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akan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menunjukkan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kepadamu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putusan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atas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pelacur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besar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, yang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duduk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di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tempat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yang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banyak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airnya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Dengan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dia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raja-raja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di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bumi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telah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berbuat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cabul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penghuni-penghuni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bumi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telah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mabuk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oleh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anggur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percabulannya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.’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Dalam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roh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aku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dibawanya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ke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padang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gurun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. Dan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aku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melihat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seorang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perempuan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duduk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atas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seekor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binatang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merah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ungu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, yang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penuh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tertulis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dengan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nama-nama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hujat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Binatang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itu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mempunyai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tujuh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kepala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sepuluh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tanduk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… </a:t>
            </a:r>
            <a:endParaRPr lang="en-US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83" name="Picture 11" descr="sober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"/>
            <a:ext cx="4325938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43400" y="228600"/>
            <a:ext cx="4572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“… Dan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perempuan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itu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memakai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kain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ungu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kain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kirmizi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dihiasi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dengan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emas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permata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mutiara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tangannya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ada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suatu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cawan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emas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penuh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dengan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segala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kekejian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kenajisan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percabulannya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. Dan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pada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dahinya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tertulis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suatu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nama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suatu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rahasia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: ‘Babel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besar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ibu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dari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wanita-wanita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pelacur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dari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kekejian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bumi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.’”</a:t>
            </a:r>
          </a:p>
          <a:p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Wahyu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17:1-5</a:t>
            </a:r>
          </a:p>
          <a:p>
            <a:endParaRPr lang="en-US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2000" b="1" dirty="0" err="1" smtClean="0">
                <a:latin typeface="Bookman Old Style" pitchFamily="18" charset="0"/>
              </a:rPr>
              <a:t>Tuhan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menggambarkan</a:t>
            </a:r>
            <a:r>
              <a:rPr lang="en-US" sz="2000" b="1" dirty="0" smtClean="0">
                <a:latin typeface="Bookman Old Style" pitchFamily="18" charset="0"/>
              </a:rPr>
              <a:t> Babel </a:t>
            </a:r>
            <a:r>
              <a:rPr lang="en-US" sz="2000" b="1" dirty="0" err="1" smtClean="0">
                <a:latin typeface="Bookman Old Style" pitchFamily="18" charset="0"/>
              </a:rPr>
              <a:t>sebagai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pelacur</a:t>
            </a:r>
            <a:r>
              <a:rPr lang="en-US" sz="2000" b="1" dirty="0" smtClean="0">
                <a:latin typeface="Bookman Old Style" pitchFamily="18" charset="0"/>
              </a:rPr>
              <a:t> yang </a:t>
            </a:r>
            <a:r>
              <a:rPr lang="en-US" sz="2000" b="1" dirty="0" err="1" smtClean="0">
                <a:latin typeface="Bookman Old Style" pitchFamily="18" charset="0"/>
              </a:rPr>
              <a:t>berbusana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kain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ungu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dan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kirmizi</a:t>
            </a:r>
            <a:r>
              <a:rPr lang="en-US" sz="2000" b="1" dirty="0" smtClean="0">
                <a:latin typeface="Bookman Old Style" pitchFamily="18" charset="0"/>
              </a:rPr>
              <a:t> (</a:t>
            </a:r>
            <a:r>
              <a:rPr lang="en-US" sz="2000" b="1" dirty="0" err="1" smtClean="0">
                <a:latin typeface="Bookman Old Style" pitchFamily="18" charset="0"/>
              </a:rPr>
              <a:t>merah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keunguan</a:t>
            </a:r>
            <a:r>
              <a:rPr lang="en-US" sz="2000" b="1" dirty="0" smtClean="0">
                <a:latin typeface="Bookman Old Style" pitchFamily="18" charset="0"/>
              </a:rPr>
              <a:t>). </a:t>
            </a:r>
            <a:r>
              <a:rPr lang="en-US" sz="2000" b="1" dirty="0" err="1" smtClean="0">
                <a:latin typeface="Bookman Old Style" pitchFamily="18" charset="0"/>
              </a:rPr>
              <a:t>Dia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duduk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di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atas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binatang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berwarna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merah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ungu</a:t>
            </a:r>
            <a:r>
              <a:rPr lang="en-US" sz="2000" b="1" dirty="0" smtClean="0">
                <a:latin typeface="Bookman Old Style" pitchFamily="18" charset="0"/>
              </a:rPr>
              <a:t>, yang </a:t>
            </a:r>
            <a:r>
              <a:rPr lang="en-US" sz="2000" b="1" dirty="0" err="1" smtClean="0">
                <a:latin typeface="Bookman Old Style" pitchFamily="18" charset="0"/>
              </a:rPr>
              <a:t>memiliki</a:t>
            </a:r>
            <a:r>
              <a:rPr lang="en-US" sz="2000" b="1" dirty="0" smtClean="0">
                <a:latin typeface="Bookman Old Style" pitchFamily="18" charset="0"/>
              </a:rPr>
              <a:t> 7 </a:t>
            </a:r>
            <a:r>
              <a:rPr lang="en-US" sz="2000" b="1" dirty="0" err="1" smtClean="0">
                <a:latin typeface="Bookman Old Style" pitchFamily="18" charset="0"/>
              </a:rPr>
              <a:t>kepala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dan</a:t>
            </a:r>
            <a:r>
              <a:rPr lang="en-US" sz="2000" b="1" dirty="0" smtClean="0">
                <a:latin typeface="Bookman Old Style" pitchFamily="18" charset="0"/>
              </a:rPr>
              <a:t> 10 </a:t>
            </a:r>
            <a:r>
              <a:rPr lang="en-US" sz="2000" b="1" dirty="0" err="1" smtClean="0">
                <a:latin typeface="Bookman Old Style" pitchFamily="18" charset="0"/>
              </a:rPr>
              <a:t>tanduk</a:t>
            </a:r>
            <a:r>
              <a:rPr lang="en-US" sz="2000" b="1" dirty="0" smtClean="0">
                <a:latin typeface="Bookman Old Style" pitchFamily="18" charset="0"/>
              </a:rPr>
              <a:t>, </a:t>
            </a:r>
            <a:r>
              <a:rPr lang="en-US" sz="2000" b="1" dirty="0" err="1" smtClean="0">
                <a:latin typeface="Bookman Old Style" pitchFamily="18" charset="0"/>
              </a:rPr>
              <a:t>dan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duduk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di</a:t>
            </a:r>
            <a:r>
              <a:rPr lang="en-US" sz="2000" b="1" dirty="0" smtClean="0">
                <a:latin typeface="Bookman Old Style" pitchFamily="18" charset="0"/>
              </a:rPr>
              <a:t> </a:t>
            </a:r>
            <a:r>
              <a:rPr lang="en-US" sz="2000" b="1" dirty="0" err="1" smtClean="0">
                <a:latin typeface="Bookman Old Style" pitchFamily="18" charset="0"/>
              </a:rPr>
              <a:t>atas</a:t>
            </a:r>
            <a:r>
              <a:rPr lang="en-US" sz="2000" b="1" dirty="0" smtClean="0">
                <a:latin typeface="Bookman Old Style" pitchFamily="18" charset="0"/>
              </a:rPr>
              <a:t> air.</a:t>
            </a:r>
            <a:endParaRPr lang="en-US" sz="2000" b="1" dirty="0">
              <a:latin typeface="Bookman Old Style" pitchFamily="18" charset="0"/>
            </a:endParaRPr>
          </a:p>
        </p:txBody>
      </p:sp>
      <p:pic>
        <p:nvPicPr>
          <p:cNvPr id="5125" name="Picture 5" descr="sober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325938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MujerVestidaDelSol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</p:spPr>
      </p:pic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0" y="0"/>
          <a:ext cx="5508625" cy="6858000"/>
        </p:xfrm>
        <a:graphic>
          <a:graphicData uri="http://schemas.openxmlformats.org/presentationml/2006/ole">
            <p:oleObj spid="_x0000_s2050" name="PHOTO-PAINT" r:id="rId4" imgW="3047619" imgH="13549206" progId="">
              <p:embed/>
            </p:oleObj>
          </a:graphicData>
        </a:graphic>
      </p:graphicFrame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640873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Perempuan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murni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dalam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Wahyu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12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568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adalah</a:t>
            </a:r>
            <a:r>
              <a:rPr lang="en-US" sz="2400" b="1" dirty="0" smtClean="0">
                <a:solidFill>
                  <a:schemeClr val="bg1"/>
                </a:solidFill>
              </a:rPr>
              <a:t> GEREJA ALLAH, yang </a:t>
            </a:r>
            <a:r>
              <a:rPr lang="en-US" sz="2400" b="1" dirty="0" err="1" smtClean="0">
                <a:solidFill>
                  <a:schemeClr val="bg1"/>
                </a:solidFill>
              </a:rPr>
              <a:t>terdiri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orang-2 </a:t>
            </a:r>
            <a:r>
              <a:rPr lang="en-US" sz="2400" b="1" dirty="0" err="1" smtClean="0">
                <a:solidFill>
                  <a:schemeClr val="bg1"/>
                </a:solidFill>
              </a:rPr>
              <a:t>percaya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sepanjang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zaman</a:t>
            </a:r>
            <a:r>
              <a:rPr lang="es-ES" sz="2400" b="1" dirty="0">
                <a:solidFill>
                  <a:schemeClr val="bg1"/>
                </a:solidFill>
              </a:rPr>
              <a:t/>
            </a:r>
            <a:br>
              <a:rPr lang="es-ES" sz="2400" b="1" dirty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 err="1" smtClean="0">
                <a:solidFill>
                  <a:schemeClr val="bg1"/>
                </a:solidFill>
              </a:rPr>
              <a:t>Yesaya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54: 5-6; </a:t>
            </a:r>
            <a:r>
              <a:rPr lang="en-US" b="1" dirty="0" smtClean="0">
                <a:solidFill>
                  <a:schemeClr val="bg1"/>
                </a:solidFill>
              </a:rPr>
              <a:t>2 </a:t>
            </a:r>
            <a:r>
              <a:rPr lang="en-US" b="1" dirty="0" err="1" smtClean="0">
                <a:solidFill>
                  <a:schemeClr val="bg1"/>
                </a:solidFill>
              </a:rPr>
              <a:t>Korintus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11: 2</a:t>
            </a:r>
            <a:r>
              <a:rPr lang="es-ES" b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berselubungkan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matahari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yaitu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Kristus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fr-FR" b="1" dirty="0" err="1" smtClean="0">
                <a:solidFill>
                  <a:schemeClr val="bg1"/>
                </a:solidFill>
              </a:rPr>
              <a:t>Maleakhi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4: 2</a:t>
            </a:r>
            <a:r>
              <a:rPr lang="fr-FR" b="1" dirty="0" smtClean="0">
                <a:solidFill>
                  <a:schemeClr val="bg1"/>
                </a:solidFill>
              </a:rPr>
              <a:t>; </a:t>
            </a:r>
            <a:r>
              <a:rPr lang="fr-FR" b="1" dirty="0" err="1" smtClean="0">
                <a:solidFill>
                  <a:schemeClr val="bg1"/>
                </a:solidFill>
              </a:rPr>
              <a:t>Wahyu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1: 16</a:t>
            </a:r>
            <a:r>
              <a:rPr lang="es-ES" b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mengenakan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mahkota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kemenangan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 err="1" smtClean="0">
                <a:solidFill>
                  <a:schemeClr val="bg1"/>
                </a:solidFill>
              </a:rPr>
              <a:t>Wahyu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2: 10)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mengenakan</a:t>
            </a:r>
            <a:r>
              <a:rPr lang="en-US" sz="2400" b="1" dirty="0" smtClean="0">
                <a:solidFill>
                  <a:schemeClr val="bg1"/>
                </a:solidFill>
              </a:rPr>
              <a:t> 12 </a:t>
            </a:r>
            <a:r>
              <a:rPr lang="en-US" sz="2400" b="1" dirty="0" err="1" smtClean="0">
                <a:solidFill>
                  <a:schemeClr val="bg1"/>
                </a:solidFill>
              </a:rPr>
              <a:t>bintang</a:t>
            </a:r>
            <a:r>
              <a:rPr lang="en-US" sz="2400" b="1" dirty="0" smtClean="0">
                <a:solidFill>
                  <a:schemeClr val="bg1"/>
                </a:solidFill>
              </a:rPr>
              <a:t>, yang </a:t>
            </a:r>
            <a:r>
              <a:rPr lang="en-US" sz="2400" b="1" dirty="0" err="1" smtClean="0">
                <a:solidFill>
                  <a:schemeClr val="bg1"/>
                </a:solidFill>
              </a:rPr>
              <a:t>melambangkan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umat</a:t>
            </a:r>
            <a:r>
              <a:rPr lang="en-US" sz="2400" b="1" dirty="0" smtClean="0">
                <a:solidFill>
                  <a:schemeClr val="bg1"/>
                </a:solidFill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PL (12 </a:t>
            </a:r>
            <a:r>
              <a:rPr lang="en-US" sz="2400" b="1" dirty="0" err="1" smtClean="0">
                <a:solidFill>
                  <a:schemeClr val="bg1"/>
                </a:solidFill>
              </a:rPr>
              <a:t>suku</a:t>
            </a:r>
            <a:r>
              <a:rPr lang="en-US" sz="2400" b="1" dirty="0" smtClean="0">
                <a:solidFill>
                  <a:schemeClr val="bg1"/>
                </a:solidFill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PB (12 </a:t>
            </a:r>
            <a:r>
              <a:rPr lang="en-US" sz="2400" b="1" dirty="0" err="1" smtClean="0">
                <a:solidFill>
                  <a:schemeClr val="bg1"/>
                </a:solidFill>
              </a:rPr>
              <a:t>rasul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800600" y="304800"/>
            <a:ext cx="4114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“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Hai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anak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manusia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beritahukanlah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kepada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Yerusalem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perbuatan-perbuatannya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keji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…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Tetapi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engkau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mengandalkan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kecantikanmu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engkau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seumpama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bersundal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dalam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menganggarkan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ketermasyhuranmu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engkau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menghamburkan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persundalanmu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kepada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setiap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omic Sans MS" pitchFamily="66" charset="0"/>
              </a:rPr>
              <a:t>orang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yang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lewat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rgbClr val="7030A0"/>
                </a:solidFill>
                <a:latin typeface="Comic Sans MS" pitchFamily="66" charset="0"/>
              </a:rPr>
              <a:t>Yehezkiel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 16:2, 15).</a:t>
            </a:r>
          </a:p>
          <a:p>
            <a:endParaRPr lang="en-US" sz="16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2000" b="1" dirty="0" err="1" smtClean="0">
                <a:latin typeface="Book Antiqua" pitchFamily="18" charset="0"/>
              </a:rPr>
              <a:t>Sama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seperti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perempuan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murni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melambangkan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umat</a:t>
            </a:r>
            <a:r>
              <a:rPr lang="en-US" sz="2000" b="1" dirty="0" smtClean="0">
                <a:latin typeface="Book Antiqua" pitchFamily="18" charset="0"/>
              </a:rPr>
              <a:t> yang </a:t>
            </a:r>
            <a:r>
              <a:rPr lang="en-US" sz="2000" b="1" dirty="0" err="1" smtClean="0">
                <a:latin typeface="Book Antiqua" pitchFamily="18" charset="0"/>
              </a:rPr>
              <a:t>murni</a:t>
            </a:r>
            <a:r>
              <a:rPr lang="en-US" sz="2000" b="1" dirty="0" smtClean="0">
                <a:latin typeface="Book Antiqua" pitchFamily="18" charset="0"/>
              </a:rPr>
              <a:t> yang </a:t>
            </a:r>
            <a:r>
              <a:rPr lang="en-US" sz="2000" b="1" dirty="0" err="1" smtClean="0">
                <a:latin typeface="Book Antiqua" pitchFamily="18" charset="0"/>
              </a:rPr>
              <a:t>setia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kepada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Tuhan</a:t>
            </a:r>
            <a:r>
              <a:rPr lang="en-US" sz="2000" b="1" dirty="0" smtClean="0">
                <a:latin typeface="Book Antiqua" pitchFamily="18" charset="0"/>
              </a:rPr>
              <a:t> , </a:t>
            </a:r>
            <a:r>
              <a:rPr lang="en-US" sz="2000" b="1" dirty="0" err="1" smtClean="0">
                <a:latin typeface="Book Antiqua" pitchFamily="18" charset="0"/>
              </a:rPr>
              <a:t>begitu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juga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perempuan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suldal</a:t>
            </a:r>
            <a:r>
              <a:rPr lang="en-US" sz="2000" b="1" dirty="0" smtClean="0">
                <a:latin typeface="Book Antiqua" pitchFamily="18" charset="0"/>
              </a:rPr>
              <a:t> (</a:t>
            </a:r>
            <a:r>
              <a:rPr lang="en-US" sz="2000" b="1" dirty="0" err="1" smtClean="0">
                <a:latin typeface="Book Antiqua" pitchFamily="18" charset="0"/>
              </a:rPr>
              <a:t>pelacur</a:t>
            </a:r>
            <a:r>
              <a:rPr lang="en-US" sz="2000" b="1" dirty="0" smtClean="0">
                <a:latin typeface="Book Antiqua" pitchFamily="18" charset="0"/>
              </a:rPr>
              <a:t>) </a:t>
            </a:r>
            <a:r>
              <a:rPr lang="en-US" sz="2000" b="1" dirty="0" err="1" smtClean="0">
                <a:latin typeface="Book Antiqua" pitchFamily="18" charset="0"/>
              </a:rPr>
              <a:t>melambangkan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gereja</a:t>
            </a:r>
            <a:r>
              <a:rPr lang="en-US" sz="2000" b="1" dirty="0" smtClean="0">
                <a:latin typeface="Book Antiqua" pitchFamily="18" charset="0"/>
              </a:rPr>
              <a:t> yang </a:t>
            </a:r>
            <a:r>
              <a:rPr lang="en-US" sz="2000" b="1" dirty="0" err="1" smtClean="0">
                <a:latin typeface="Book Antiqua" pitchFamily="18" charset="0"/>
              </a:rPr>
              <a:t>cemar</a:t>
            </a:r>
            <a:r>
              <a:rPr lang="en-US" sz="2000" b="1" dirty="0" smtClean="0">
                <a:latin typeface="Book Antiqua" pitchFamily="18" charset="0"/>
              </a:rPr>
              <a:t>, </a:t>
            </a:r>
            <a:r>
              <a:rPr lang="en-US" sz="2000" b="1" dirty="0" err="1" smtClean="0">
                <a:latin typeface="Book Antiqua" pitchFamily="18" charset="0"/>
              </a:rPr>
              <a:t>sudah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rubuh</a:t>
            </a:r>
            <a:r>
              <a:rPr lang="en-US" sz="2000" b="1" dirty="0" smtClean="0">
                <a:latin typeface="Book Antiqua" pitchFamily="18" charset="0"/>
              </a:rPr>
              <a:t>, </a:t>
            </a:r>
            <a:r>
              <a:rPr lang="en-US" sz="2000" b="1" dirty="0" err="1" smtClean="0">
                <a:latin typeface="Book Antiqua" pitchFamily="18" charset="0"/>
              </a:rPr>
              <a:t>dan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tidak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setia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kepada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Tuhan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1600" b="1" dirty="0" smtClean="0">
                <a:latin typeface="Book Antiqua" pitchFamily="18" charset="0"/>
              </a:rPr>
              <a:t>(</a:t>
            </a:r>
            <a:r>
              <a:rPr lang="en-US" sz="1600" b="1" dirty="0" err="1" smtClean="0">
                <a:latin typeface="Book Antiqua" pitchFamily="18" charset="0"/>
              </a:rPr>
              <a:t>Yakobus</a:t>
            </a:r>
            <a:r>
              <a:rPr lang="en-US" sz="1600" b="1" dirty="0" smtClean="0">
                <a:latin typeface="Book Antiqua" pitchFamily="18" charset="0"/>
              </a:rPr>
              <a:t> 4:4).</a:t>
            </a:r>
            <a:endParaRPr lang="en-US" sz="2000" b="1" dirty="0">
              <a:latin typeface="Book Antiqua" pitchFamily="18" charset="0"/>
            </a:endParaRPr>
          </a:p>
        </p:txBody>
      </p:sp>
      <p:pic>
        <p:nvPicPr>
          <p:cNvPr id="6149" name="Picture 5" descr="sober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325938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81400" y="152400"/>
            <a:ext cx="533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“Dan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perempuan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itu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memakai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kain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ungu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kain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kirmizi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yang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dihiasi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dengan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emas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permata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mutiara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di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tangannya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ada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suatu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cawan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emas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penuh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dengan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segala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kekejian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kenajisan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percabulannya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Dan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pada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dahinya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tertulis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suatu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nama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suatu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rahasia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‘BABEL BESAR, IBU DARI WANITA-WANITA PELACUR DAN DARI KEKEJIAN BUMI.’ 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Dan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aku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melihat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perempuan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itu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mabuk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oleh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darah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orang-orang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kudus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darah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saksi-saksi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Yesus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. Dan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ketika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aku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melihatnya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aku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itchFamily="66" charset="0"/>
              </a:rPr>
              <a:t>sangat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omic Sans MS" pitchFamily="66" charset="0"/>
              </a:rPr>
              <a:t>heran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” (</a:t>
            </a:r>
            <a:r>
              <a:rPr lang="en-US" b="1" dirty="0" err="1" smtClean="0">
                <a:solidFill>
                  <a:srgbClr val="7030A0"/>
                </a:solidFill>
                <a:latin typeface="Comic Sans MS" pitchFamily="66" charset="0"/>
              </a:rPr>
              <a:t>Wahyu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17:4-6).</a:t>
            </a:r>
          </a:p>
          <a:p>
            <a:endParaRPr lang="en-US" sz="2000" dirty="0" smtClean="0"/>
          </a:p>
          <a:p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Betapa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sebuah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gambaran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yang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jelas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tentang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gereja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Roma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Katolik!lihatlah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warna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perempuan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itu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–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ungu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dan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kirmizi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;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lihatlah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kekayaannya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dan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permata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dan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CAWAN EMAS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tangannya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penuh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dengan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doktrin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yang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salah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yang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membuat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orang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banyak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mabuk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jika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mereka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mempercayainya</a:t>
            </a:r>
            <a:r>
              <a:rPr lang="en-US" sz="2000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  <a:endParaRPr lang="en-US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7173" name="Picture 5" descr="CPLCL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3144838" cy="4068763"/>
          </a:xfrm>
          <a:prstGeom prst="rect">
            <a:avLst/>
          </a:prstGeom>
          <a:noFill/>
        </p:spPr>
      </p:pic>
      <p:pic>
        <p:nvPicPr>
          <p:cNvPr id="7174" name="Picture 6" descr="papalm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0"/>
            <a:ext cx="23526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Augsburg2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86300"/>
            <a:ext cx="2628900" cy="2171700"/>
          </a:xfrm>
          <a:prstGeom prst="rect">
            <a:avLst/>
          </a:prstGeom>
          <a:noFill/>
        </p:spPr>
      </p:pic>
      <p:pic>
        <p:nvPicPr>
          <p:cNvPr id="8202" name="Picture 10" descr="bisho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2495550" cy="1800225"/>
          </a:xfrm>
          <a:prstGeom prst="rect">
            <a:avLst/>
          </a:prstGeom>
          <a:noFill/>
        </p:spPr>
      </p:pic>
      <p:pic>
        <p:nvPicPr>
          <p:cNvPr id="8203" name="Picture 11" descr="card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0"/>
            <a:ext cx="4152900" cy="3714750"/>
          </a:xfrm>
          <a:prstGeom prst="rect">
            <a:avLst/>
          </a:prstGeom>
          <a:noFill/>
        </p:spPr>
      </p:pic>
      <p:pic>
        <p:nvPicPr>
          <p:cNvPr id="8204" name="Picture 12" descr="cassid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2124075" cy="1638300"/>
          </a:xfrm>
          <a:prstGeom prst="rect">
            <a:avLst/>
          </a:prstGeom>
          <a:noFill/>
        </p:spPr>
      </p:pic>
      <p:pic>
        <p:nvPicPr>
          <p:cNvPr id="8208" name="Picture 16" descr="pius-ix-chalice-jp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657600"/>
            <a:ext cx="3810000" cy="2857500"/>
          </a:xfrm>
          <a:prstGeom prst="rect">
            <a:avLst/>
          </a:prstGeom>
          <a:noFill/>
        </p:spPr>
      </p:pic>
      <p:pic>
        <p:nvPicPr>
          <p:cNvPr id="8209" name="Picture 17" descr="ratzing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495550" cy="1800225"/>
          </a:xfrm>
          <a:prstGeom prst="rect">
            <a:avLst/>
          </a:prstGeom>
          <a:noFill/>
        </p:spPr>
      </p:pic>
      <p:pic>
        <p:nvPicPr>
          <p:cNvPr id="8211" name="Picture 19" descr="scarlet-purple-pop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4625" y="1828800"/>
            <a:ext cx="2619375" cy="1905000"/>
          </a:xfrm>
          <a:prstGeom prst="rect">
            <a:avLst/>
          </a:prstGeom>
          <a:noFill/>
        </p:spPr>
      </p:pic>
      <p:pic>
        <p:nvPicPr>
          <p:cNvPr id="8212" name="Picture 20" descr="vatican2-process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3867150"/>
            <a:ext cx="3429000" cy="2990850"/>
          </a:xfrm>
          <a:prstGeom prst="rect">
            <a:avLst/>
          </a:prstGeom>
          <a:noFill/>
        </p:spPr>
      </p:pic>
      <p:pic>
        <p:nvPicPr>
          <p:cNvPr id="8200" name="Picture 8" descr="bishops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43700" y="0"/>
            <a:ext cx="2400300" cy="1800225"/>
          </a:xfrm>
          <a:prstGeom prst="rect">
            <a:avLst/>
          </a:prstGeom>
          <a:noFill/>
        </p:spPr>
      </p:pic>
      <p:pic>
        <p:nvPicPr>
          <p:cNvPr id="8210" name="Picture 18" descr="scarle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76400" y="2819400"/>
            <a:ext cx="158115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609600"/>
            <a:ext cx="434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“Babel </a:t>
            </a:r>
            <a:r>
              <a:rPr lang="en-US" sz="2400" b="1" dirty="0" err="1" smtClean="0">
                <a:solidFill>
                  <a:schemeClr val="bg1"/>
                </a:solidFill>
              </a:rPr>
              <a:t>besar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ibu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wanita-wanita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pelacur</a:t>
            </a:r>
            <a:r>
              <a:rPr lang="en-US" sz="2400" b="1" dirty="0" smtClean="0">
                <a:solidFill>
                  <a:schemeClr val="bg1"/>
                </a:solidFill>
              </a:rPr>
              <a:t>”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Wahyu</a:t>
            </a:r>
            <a:r>
              <a:rPr lang="en-US" sz="2400" b="1" dirty="0" smtClean="0">
                <a:solidFill>
                  <a:schemeClr val="bg1"/>
                </a:solidFill>
              </a:rPr>
              <a:t> 17 </a:t>
            </a:r>
            <a:r>
              <a:rPr lang="en-US" sz="2400" b="1" dirty="0" err="1" smtClean="0">
                <a:solidFill>
                  <a:schemeClr val="bg1"/>
                </a:solidFill>
              </a:rPr>
              <a:t>merujuk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gereja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menyebut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dirinya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gereja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induk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– </a:t>
            </a:r>
            <a:r>
              <a:rPr lang="en-US" sz="2400" b="1" dirty="0" err="1" smtClean="0">
                <a:solidFill>
                  <a:schemeClr val="bg1"/>
                </a:solidFill>
              </a:rPr>
              <a:t>Vatikan</a:t>
            </a:r>
            <a:r>
              <a:rPr lang="en-US" sz="2400" b="1" dirty="0" smtClean="0">
                <a:solidFill>
                  <a:schemeClr val="bg1"/>
                </a:solidFill>
              </a:rPr>
              <a:t>. Imam </a:t>
            </a:r>
            <a:r>
              <a:rPr lang="en-US" sz="2400" b="1" dirty="0" err="1" smtClean="0">
                <a:solidFill>
                  <a:schemeClr val="bg1"/>
                </a:solidFill>
              </a:rPr>
              <a:t>Katolik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terkenal</a:t>
            </a:r>
            <a:r>
              <a:rPr lang="en-US" sz="2400" b="1" dirty="0" smtClean="0">
                <a:solidFill>
                  <a:schemeClr val="bg1"/>
                </a:solidFill>
              </a:rPr>
              <a:t>, John A. O’Brien </a:t>
            </a:r>
            <a:r>
              <a:rPr lang="en-US" sz="2400" b="1" dirty="0" err="1" smtClean="0">
                <a:solidFill>
                  <a:schemeClr val="bg1"/>
                </a:solidFill>
              </a:rPr>
              <a:t>berkata</a:t>
            </a:r>
            <a:r>
              <a:rPr lang="en-US" sz="2400" b="1" dirty="0" smtClean="0">
                <a:solidFill>
                  <a:schemeClr val="bg1"/>
                </a:solidFill>
              </a:rPr>
              <a:t>: “</a:t>
            </a:r>
            <a:r>
              <a:rPr lang="en-US" sz="2400" b="1" dirty="0" err="1" smtClean="0">
                <a:solidFill>
                  <a:schemeClr val="bg1"/>
                </a:solidFill>
              </a:rPr>
              <a:t>Ibadah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Minggu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tetap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pengingat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gereja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induk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golongan-golongan</a:t>
            </a:r>
            <a:r>
              <a:rPr lang="en-US" sz="2400" b="1" dirty="0" smtClean="0">
                <a:solidFill>
                  <a:schemeClr val="bg1"/>
                </a:solidFill>
              </a:rPr>
              <a:t> non-</a:t>
            </a:r>
            <a:r>
              <a:rPr lang="en-US" sz="2400" b="1" dirty="0" err="1" smtClean="0">
                <a:solidFill>
                  <a:schemeClr val="bg1"/>
                </a:solidFill>
              </a:rPr>
              <a:t>Katolik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memisahkan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diri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ibarat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seorang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anak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kabur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ibunya</a:t>
            </a:r>
            <a:r>
              <a:rPr lang="en-US" sz="2400" b="1" dirty="0" smtClean="0">
                <a:solidFill>
                  <a:schemeClr val="bg1"/>
                </a:solidFill>
              </a:rPr>
              <a:t>” </a:t>
            </a:r>
            <a:r>
              <a:rPr lang="en-US" b="1" dirty="0" smtClean="0">
                <a:solidFill>
                  <a:schemeClr val="bg1"/>
                </a:solidFill>
              </a:rPr>
              <a:t>[John A. O’Brien, </a:t>
            </a:r>
            <a:r>
              <a:rPr lang="en-US" b="1" i="1" dirty="0" smtClean="0">
                <a:solidFill>
                  <a:schemeClr val="bg1"/>
                </a:solidFill>
              </a:rPr>
              <a:t>The Faith of Millions</a:t>
            </a:r>
            <a:r>
              <a:rPr lang="en-US" b="1" dirty="0" smtClean="0">
                <a:solidFill>
                  <a:schemeClr val="bg1"/>
                </a:solidFill>
              </a:rPr>
              <a:t> (Huntington, IN: Our Sunday Visitor, Inc., 1974), </a:t>
            </a:r>
            <a:r>
              <a:rPr lang="en-US" b="1" dirty="0" err="1" smtClean="0">
                <a:solidFill>
                  <a:schemeClr val="bg1"/>
                </a:solidFill>
              </a:rPr>
              <a:t>hal</a:t>
            </a:r>
            <a:r>
              <a:rPr lang="en-US" b="1" dirty="0" smtClean="0">
                <a:solidFill>
                  <a:schemeClr val="bg1"/>
                </a:solidFill>
              </a:rPr>
              <a:t>. 401].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pope-new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1998</Words>
  <Application>Microsoft Office PowerPoint</Application>
  <PresentationFormat>On-screen Show (4:3)</PresentationFormat>
  <Paragraphs>81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PHOTO-PAINT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22: Perempuan Yang Lain</dc:subject>
  <dc:creator>Pdt. Yohanes V. Doloksaribu, M.A.</dc:creator>
  <cp:lastModifiedBy>Yohanes Verdianto</cp:lastModifiedBy>
  <cp:revision>15</cp:revision>
  <dcterms:created xsi:type="dcterms:W3CDTF">2009-11-29T05:28:40Z</dcterms:created>
  <dcterms:modified xsi:type="dcterms:W3CDTF">2009-11-29T09:44:13Z</dcterms:modified>
</cp:coreProperties>
</file>