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79" r:id="rId6"/>
    <p:sldId id="278" r:id="rId7"/>
    <p:sldId id="280" r:id="rId8"/>
    <p:sldId id="281" r:id="rId9"/>
    <p:sldId id="282" r:id="rId10"/>
    <p:sldId id="284" r:id="rId11"/>
    <p:sldId id="285" r:id="rId12"/>
    <p:sldId id="286" r:id="rId13"/>
    <p:sldId id="287" r:id="rId14"/>
    <p:sldId id="288" r:id="rId15"/>
    <p:sldId id="258" r:id="rId16"/>
    <p:sldId id="259" r:id="rId17"/>
    <p:sldId id="289" r:id="rId18"/>
    <p:sldId id="260" r:id="rId19"/>
    <p:sldId id="290" r:id="rId20"/>
    <p:sldId id="263" r:id="rId21"/>
    <p:sldId id="262" r:id="rId22"/>
    <p:sldId id="264" r:id="rId23"/>
    <p:sldId id="265" r:id="rId24"/>
    <p:sldId id="266" r:id="rId25"/>
    <p:sldId id="26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760F-2422-42C7-B1F6-81C01F8438CE}" type="datetimeFigureOut">
              <a:rPr lang="en-US" smtClean="0"/>
              <a:pPr/>
              <a:t>11/27/2009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0AFF-6C4F-477A-B942-77076F8DA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760F-2422-42C7-B1F6-81C01F8438CE}" type="datetimeFigureOut">
              <a:rPr lang="en-US" smtClean="0"/>
              <a:pPr/>
              <a:t>11/27/2009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0AFF-6C4F-477A-B942-77076F8DA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760F-2422-42C7-B1F6-81C01F8438CE}" type="datetimeFigureOut">
              <a:rPr lang="en-US" smtClean="0"/>
              <a:pPr/>
              <a:t>11/27/2009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0AFF-6C4F-477A-B942-77076F8DA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760F-2422-42C7-B1F6-81C01F8438CE}" type="datetimeFigureOut">
              <a:rPr lang="en-US" smtClean="0"/>
              <a:pPr/>
              <a:t>11/27/2009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0AFF-6C4F-477A-B942-77076F8DA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760F-2422-42C7-B1F6-81C01F8438CE}" type="datetimeFigureOut">
              <a:rPr lang="en-US" smtClean="0"/>
              <a:pPr/>
              <a:t>11/27/2009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0AFF-6C4F-477A-B942-77076F8DA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760F-2422-42C7-B1F6-81C01F8438CE}" type="datetimeFigureOut">
              <a:rPr lang="en-US" smtClean="0"/>
              <a:pPr/>
              <a:t>11/27/2009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0AFF-6C4F-477A-B942-77076F8DA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760F-2422-42C7-B1F6-81C01F8438CE}" type="datetimeFigureOut">
              <a:rPr lang="en-US" smtClean="0"/>
              <a:pPr/>
              <a:t>11/27/2009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0AFF-6C4F-477A-B942-77076F8DA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760F-2422-42C7-B1F6-81C01F8438CE}" type="datetimeFigureOut">
              <a:rPr lang="en-US" smtClean="0"/>
              <a:pPr/>
              <a:t>11/27/2009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0AFF-6C4F-477A-B942-77076F8DA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760F-2422-42C7-B1F6-81C01F8438CE}" type="datetimeFigureOut">
              <a:rPr lang="en-US" smtClean="0"/>
              <a:pPr/>
              <a:t>11/27/2009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0AFF-6C4F-477A-B942-77076F8DA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760F-2422-42C7-B1F6-81C01F8438CE}" type="datetimeFigureOut">
              <a:rPr lang="en-US" smtClean="0"/>
              <a:pPr/>
              <a:t>11/27/2009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0AFF-6C4F-477A-B942-77076F8DA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760F-2422-42C7-B1F6-81C01F8438CE}" type="datetimeFigureOut">
              <a:rPr lang="en-US" smtClean="0"/>
              <a:pPr/>
              <a:t>11/27/2009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0AFF-6C4F-477A-B942-77076F8DA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B760F-2422-42C7-B1F6-81C01F8438CE}" type="datetimeFigureOut">
              <a:rPr lang="en-US" smtClean="0"/>
              <a:pPr/>
              <a:t>11/27/2009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B0AFF-6C4F-477A-B942-77076F8DA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2"/>
          <p:cNvSpPr>
            <a:spLocks noChangeArrowheads="1" noChangeShapeType="1" noTextEdit="1"/>
          </p:cNvSpPr>
          <p:nvPr/>
        </p:nvSpPr>
        <p:spPr bwMode="auto">
          <a:xfrm>
            <a:off x="228600" y="152400"/>
            <a:ext cx="3886200" cy="6858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2542"/>
              </a:avLst>
            </a:prstTxWarp>
          </a:bodyPr>
          <a:lstStyle/>
          <a:p>
            <a:pPr algn="ctr"/>
            <a:r>
              <a:rPr lang="en-US" sz="3200" kern="10" dirty="0" smtClean="0">
                <a:ln w="222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TEPAT PADA</a:t>
            </a:r>
            <a:endParaRPr lang="en-US" sz="3200" kern="10" dirty="0">
              <a:ln w="22225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WordArt 19"/>
          <p:cNvSpPr>
            <a:spLocks noChangeArrowheads="1" noChangeShapeType="1" noTextEdit="1"/>
          </p:cNvSpPr>
          <p:nvPr/>
        </p:nvSpPr>
        <p:spPr bwMode="auto">
          <a:xfrm>
            <a:off x="304800" y="990600"/>
            <a:ext cx="2895600" cy="83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WAKTUNYA</a:t>
            </a:r>
            <a:endParaRPr lang="en-US" sz="24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09600" y="3962400"/>
            <a:ext cx="80772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omic Sans MS" pitchFamily="66" charset="0"/>
              </a:rPr>
              <a:t>“</a:t>
            </a:r>
            <a:r>
              <a:rPr lang="en-US" b="1" dirty="0" err="1" smtClean="0">
                <a:solidFill>
                  <a:srgbClr val="7030A0"/>
                </a:solidFill>
                <a:latin typeface="Comic Sans MS" pitchFamily="66" charset="0"/>
              </a:rPr>
              <a:t>Kambing</a:t>
            </a:r>
            <a:r>
              <a:rPr lang="en-US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jantan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itu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sangat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membesarkan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dirinya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tetapi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ketika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ia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sampai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pada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puncak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kuasanya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patahlah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tanduk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yang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besar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itu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lalu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pada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tempatnya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tumbuh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empat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tanduk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yang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aneh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sejajar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dengan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keempat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mata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angin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yang </a:t>
            </a:r>
            <a:r>
              <a:rPr lang="en-US" b="1" dirty="0" err="1">
                <a:solidFill>
                  <a:srgbClr val="7030A0"/>
                </a:solidFill>
                <a:latin typeface="Comic Sans MS" pitchFamily="66" charset="0"/>
              </a:rPr>
              <a:t>dari</a:t>
            </a:r>
            <a:r>
              <a:rPr lang="en-US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Comic Sans MS" pitchFamily="66" charset="0"/>
              </a:rPr>
              <a:t>langit</a:t>
            </a:r>
            <a:r>
              <a:rPr lang="en-US" b="1" dirty="0" smtClean="0">
                <a:solidFill>
                  <a:srgbClr val="7030A0"/>
                </a:solidFill>
                <a:latin typeface="Comic Sans MS" pitchFamily="66" charset="0"/>
              </a:rPr>
              <a:t>” (ay. 8).</a:t>
            </a:r>
            <a:endParaRPr lang="en-US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Kambing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jantan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itu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melambangkan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kerajaan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penguasa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dunia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nomor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tiga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,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Yunani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(Daniel 8:21, 22),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dan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tanduk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besar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itu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melambangkan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Alexander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Agung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(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Iskandar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Zulkarnain</a:t>
            </a:r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).</a:t>
            </a:r>
            <a:endParaRPr lang="en-US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15365" name="Picture 5" descr="goathor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304800"/>
            <a:ext cx="2352675" cy="1762125"/>
          </a:xfrm>
          <a:prstGeom prst="rect">
            <a:avLst/>
          </a:prstGeom>
          <a:noFill/>
        </p:spPr>
      </p:pic>
      <p:pic>
        <p:nvPicPr>
          <p:cNvPr id="15366" name="Picture 6" descr="1horngo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4800"/>
            <a:ext cx="2352675" cy="1762125"/>
          </a:xfrm>
          <a:prstGeom prst="rect">
            <a:avLst/>
          </a:prstGeom>
          <a:noFill/>
        </p:spPr>
      </p:pic>
      <p:pic>
        <p:nvPicPr>
          <p:cNvPr id="15368" name="Picture 8" descr="alexan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066800"/>
            <a:ext cx="1752600" cy="2847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105400" y="657285"/>
            <a:ext cx="3733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Keempat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tanduk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yang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menggantikannya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melambangkan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empat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kerajaan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pecahan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dari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kerajaan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Alexander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Agung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. Di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dalam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Daniel 7:6,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keempat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kerajaan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tersebut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dilambangkan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dengan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empat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kepala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dari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macan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tutul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, yang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juga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melambangkan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 pitchFamily="66" charset="0"/>
              </a:rPr>
              <a:t>Yunani</a:t>
            </a:r>
            <a:r>
              <a:rPr lang="en-US" sz="2400" dirty="0" smtClean="0">
                <a:solidFill>
                  <a:schemeClr val="accent2"/>
                </a:solidFill>
                <a:latin typeface="Comic Sans MS" pitchFamily="66" charset="0"/>
              </a:rPr>
              <a:t>.</a:t>
            </a:r>
            <a:endParaRPr lang="en-US" sz="24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16391" name="Picture 7" descr="goat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484505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53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“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Maka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dari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salah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satu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tanduk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itu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muncul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suatu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tanduk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kecil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(And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out of one of them came forth a little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horn, KJV)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yang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menjadi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sangat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besar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ke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arah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selatan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ke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arah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timur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ke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arah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Tanah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Permai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” (ay. 9).</a:t>
            </a:r>
          </a:p>
        </p:txBody>
      </p:sp>
      <p:pic>
        <p:nvPicPr>
          <p:cNvPr id="18436" name="Picture 4" descr="d44r20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447800"/>
            <a:ext cx="7086600" cy="5299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81000" y="381000"/>
            <a:ext cx="8153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Dalam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ayat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8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itu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berbicara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tentang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empat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tanduk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ini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dalam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bentuk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maskulin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(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dalam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bahasa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Ibrani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),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ketika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berbicara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tentang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empat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mata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angin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itu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muncul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dalam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bentuk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feminin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.</a:t>
            </a:r>
          </a:p>
          <a:p>
            <a:endParaRPr lang="en-US" sz="2000" b="1" dirty="0">
              <a:solidFill>
                <a:schemeClr val="accent2"/>
              </a:solidFill>
              <a:latin typeface="Comic Sans MS" pitchFamily="66" charset="0"/>
            </a:endParaRPr>
          </a:p>
          <a:p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Sekarang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dalam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ayat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9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dikatakan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“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dari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salah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satunya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(‘them’, KJV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)”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orang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berpikir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itu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pasti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maksudnya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keluar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dari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tanduk-tanduk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tetapi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tidaklah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demikian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karena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kalimat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‘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nya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’ – ‘them’ (KJV)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adalah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feminin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.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Itu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berarti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bahwa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tanduk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itu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keluar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dari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antara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mata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angin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empat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penjuru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dunia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. </a:t>
            </a:r>
            <a:endParaRPr lang="en-US" sz="20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21509" name="Picture 5" descr="cm2018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3887787"/>
            <a:ext cx="4343400" cy="2589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876800" y="914400"/>
            <a:ext cx="3886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v-SE" sz="2000" b="1" dirty="0" smtClean="0">
                <a:solidFill>
                  <a:srgbClr val="7030A0"/>
                </a:solidFill>
                <a:latin typeface="Comic Sans MS" pitchFamily="66" charset="0"/>
              </a:rPr>
              <a:t>”Ia </a:t>
            </a:r>
            <a:r>
              <a:rPr lang="sv-SE" sz="2000" b="1" dirty="0">
                <a:solidFill>
                  <a:srgbClr val="7030A0"/>
                </a:solidFill>
                <a:latin typeface="Comic Sans MS" pitchFamily="66" charset="0"/>
              </a:rPr>
              <a:t>menjadi besar, bahkan sampai kepada bala tentara langit, dan dari bala tentara itu, dari bintang-bintang, dijatuhkannya beberapa ke bumi, dan </a:t>
            </a:r>
            <a:r>
              <a:rPr lang="sv-SE" sz="2000" b="1" dirty="0" smtClean="0">
                <a:solidFill>
                  <a:srgbClr val="7030A0"/>
                </a:solidFill>
                <a:latin typeface="Comic Sans MS" pitchFamily="66" charset="0"/>
              </a:rPr>
              <a:t>diinjak-injaknya” (ay. 10).</a:t>
            </a:r>
          </a:p>
          <a:p>
            <a:pPr algn="ctr"/>
            <a:endParaRPr lang="en-US" sz="20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Sekarang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dalam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ayat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ini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“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Ia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”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berubah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menjadi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feminin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,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Kepausan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Roma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menganiaya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umat-umat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Allah.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Sekarang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di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sini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Kepausan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Roma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kelihatannya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menginjak-injak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umat-umat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Allah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dan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kebenarannya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.</a:t>
            </a:r>
            <a:endParaRPr lang="en-US" sz="20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22534" name="Picture 6" descr="dr89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4114800" cy="684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sg18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88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76200"/>
            <a:ext cx="4267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Tanduk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kecil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itu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melambangkan</a:t>
            </a:r>
            <a:r>
              <a:rPr lang="en-US" sz="2000" b="1" dirty="0" smtClean="0"/>
              <a:t> Roma.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ayat</a:t>
            </a:r>
            <a:r>
              <a:rPr lang="en-US" sz="2000" b="1" dirty="0" smtClean="0"/>
              <a:t> 9, Roma </a:t>
            </a:r>
            <a:r>
              <a:rPr lang="en-US" sz="2000" b="1" dirty="0" err="1" smtClean="0"/>
              <a:t>melebarkan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kekuasannya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selatan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Mesir</a:t>
            </a:r>
            <a:r>
              <a:rPr lang="en-US" sz="2000" b="1" dirty="0" smtClean="0"/>
              <a:t>), </a:t>
            </a:r>
            <a:r>
              <a:rPr lang="en-US" sz="2000" b="1" dirty="0" err="1" smtClean="0"/>
              <a:t>timur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Makedonia</a:t>
            </a:r>
            <a:r>
              <a:rPr lang="en-US" sz="2000" b="1" dirty="0" smtClean="0"/>
              <a:t>),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“Tanah </a:t>
            </a:r>
            <a:r>
              <a:rPr lang="en-US" sz="2000" b="1" dirty="0" err="1" smtClean="0"/>
              <a:t>Permai</a:t>
            </a:r>
            <a:r>
              <a:rPr lang="en-US" sz="2000" b="1" dirty="0" smtClean="0"/>
              <a:t>” (</a:t>
            </a:r>
            <a:r>
              <a:rPr lang="en-US" sz="2000" b="1" dirty="0" err="1" smtClean="0"/>
              <a:t>Palestina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Yahudi</a:t>
            </a:r>
            <a:r>
              <a:rPr lang="en-US" sz="2000" b="1" dirty="0" smtClean="0"/>
              <a:t>). </a:t>
            </a:r>
            <a:r>
              <a:rPr lang="en-US" sz="2000" b="1" dirty="0" err="1" smtClean="0"/>
              <a:t>Selain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itu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hanya</a:t>
            </a:r>
            <a:r>
              <a:rPr lang="en-US" sz="2000" b="1" dirty="0" smtClean="0"/>
              <a:t> Roma yang “</a:t>
            </a:r>
            <a:r>
              <a:rPr lang="en-US" sz="2000" b="1" dirty="0" err="1" smtClean="0"/>
              <a:t>membesarkan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dirinya</a:t>
            </a:r>
            <a:r>
              <a:rPr lang="en-US" sz="2000" b="1" dirty="0" smtClean="0"/>
              <a:t>” </a:t>
            </a:r>
            <a:r>
              <a:rPr lang="en-US" sz="2000" b="1" dirty="0" err="1" smtClean="0"/>
              <a:t>terhadap</a:t>
            </a:r>
            <a:r>
              <a:rPr lang="en-US" sz="2000" b="1" dirty="0" smtClean="0"/>
              <a:t> Than </a:t>
            </a:r>
            <a:r>
              <a:rPr lang="en-US" sz="2000" b="1" dirty="0" err="1" smtClean="0"/>
              <a:t>Juruslamat</a:t>
            </a:r>
            <a:r>
              <a:rPr lang="en-US" sz="2000" b="1" dirty="0" smtClean="0"/>
              <a:t>, “</a:t>
            </a:r>
            <a:r>
              <a:rPr lang="en-US" sz="2000" b="1" dirty="0" err="1" smtClean="0"/>
              <a:t>Panglima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bala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tentara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langit</a:t>
            </a:r>
            <a:r>
              <a:rPr lang="en-US" sz="2000" b="1" dirty="0" smtClean="0"/>
              <a:t>” (ay. 11, </a:t>
            </a:r>
            <a:r>
              <a:rPr lang="en-US" sz="2000" b="1" dirty="0" err="1" smtClean="0"/>
              <a:t>baca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Yosua</a:t>
            </a:r>
            <a:r>
              <a:rPr lang="en-US" sz="2000" b="1" dirty="0" smtClean="0"/>
              <a:t> 5:14, 15; </a:t>
            </a:r>
            <a:r>
              <a:rPr lang="en-US" sz="2000" b="1" dirty="0" err="1" smtClean="0"/>
              <a:t>Yudas</a:t>
            </a:r>
            <a:r>
              <a:rPr lang="en-US" sz="2000" b="1" dirty="0" smtClean="0"/>
              <a:t> 9),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bangkit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melawan</a:t>
            </a:r>
            <a:r>
              <a:rPr lang="en-US" sz="2000" b="1" dirty="0" smtClean="0"/>
              <a:t> “Raja </a:t>
            </a:r>
            <a:r>
              <a:rPr lang="en-US" sz="2000" b="1" dirty="0" err="1" smtClean="0"/>
              <a:t>segala</a:t>
            </a:r>
            <a:r>
              <a:rPr lang="en-US" sz="2000" b="1" dirty="0" smtClean="0"/>
              <a:t> raja” (ay. 25). 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4114800"/>
            <a:ext cx="8915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Pemerintahan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Kekaisaran</a:t>
            </a:r>
            <a:r>
              <a:rPr lang="en-US" sz="2000" b="1" dirty="0" smtClean="0"/>
              <a:t> Roma </a:t>
            </a:r>
            <a:r>
              <a:rPr lang="en-US" sz="2000" b="1" dirty="0" err="1" smtClean="0"/>
              <a:t>telah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menyalibkan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Juruslamat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mereka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juga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menghancurkan</a:t>
            </a:r>
            <a:r>
              <a:rPr lang="en-US" sz="2000" b="1" dirty="0" smtClean="0"/>
              <a:t> Bait </a:t>
            </a:r>
            <a:r>
              <a:rPr lang="en-US" sz="2000" b="1" dirty="0" err="1" smtClean="0"/>
              <a:t>Suci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Yahudi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tahun</a:t>
            </a:r>
            <a:r>
              <a:rPr lang="en-US" sz="2000" b="1" dirty="0" smtClean="0"/>
              <a:t> 70 M). Dan Roma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zaman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Kepausan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merobohkan</a:t>
            </a:r>
            <a:r>
              <a:rPr lang="en-US" sz="2000" b="1" dirty="0" smtClean="0"/>
              <a:t> (ay. 11) </a:t>
            </a:r>
            <a:r>
              <a:rPr lang="en-US" sz="2000" b="1" dirty="0" err="1" smtClean="0"/>
              <a:t>pelayanan-pelayanan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Yesus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Bait </a:t>
            </a:r>
            <a:r>
              <a:rPr lang="en-US" sz="2000" b="1" dirty="0" err="1" smtClean="0"/>
              <a:t>Suci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sejati</a:t>
            </a:r>
            <a:r>
              <a:rPr lang="en-US" sz="2000" b="1" dirty="0" smtClean="0"/>
              <a:t> (ay. 2)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menginjak-injaknya</a:t>
            </a:r>
            <a:r>
              <a:rPr lang="en-US" sz="2000" b="1" dirty="0" smtClean="0"/>
              <a:t> (ay. 13)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menggantikan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pelayanan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Juruslamat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sebagai</a:t>
            </a:r>
            <a:r>
              <a:rPr lang="en-US" sz="2000" b="1" dirty="0" smtClean="0"/>
              <a:t> Imam </a:t>
            </a:r>
            <a:r>
              <a:rPr lang="en-US" sz="2000" b="1" dirty="0" err="1" smtClean="0"/>
              <a:t>Besar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kita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keimaman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duniawi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mengaku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mengampuni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dosa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Tak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manusia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biasa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bisa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mengampuni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dosa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selain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 (Lukas 5:21). Dan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Juruslamat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satu-satunya</a:t>
            </a:r>
            <a:r>
              <a:rPr lang="en-US" sz="2000" b="1" dirty="0" smtClean="0"/>
              <a:t> Imam </a:t>
            </a:r>
            <a:r>
              <a:rPr lang="en-US" sz="2000" b="1" dirty="0" err="1" smtClean="0"/>
              <a:t>Besar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atau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Pengantara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sah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kita</a:t>
            </a:r>
            <a:r>
              <a:rPr lang="en-US" sz="2000" b="1" dirty="0" smtClean="0"/>
              <a:t> (1 </a:t>
            </a:r>
            <a:r>
              <a:rPr lang="en-US" sz="2000" b="1" dirty="0" err="1" smtClean="0"/>
              <a:t>Timotius</a:t>
            </a:r>
            <a:r>
              <a:rPr lang="en-US" sz="2000" b="1" dirty="0" smtClean="0"/>
              <a:t> 2:5).</a:t>
            </a:r>
            <a:endParaRPr lang="en-US" sz="20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0"/>
            <a:ext cx="8229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“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Kemudian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kudengar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seorang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kudus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berbicara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seorang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kudus lain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berkata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kepada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berbicara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itu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: 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‘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Sampai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berapa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lama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berlaku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penglihatan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ini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yakni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korban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sehari-hari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kefasikan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membinasakan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tempat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kudus yang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diserahkan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bala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tentara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diinjak-injak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?’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Maka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ia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menjawab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: 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‘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Sampai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lewat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dua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ribu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tiga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ratus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petang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pagi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lalu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tempat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kudus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itu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akan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dipulihkan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dalam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</a:rPr>
              <a:t>keadaan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wajar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’”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(Daniel 8:14).</a:t>
            </a:r>
          </a:p>
          <a:p>
            <a:endParaRPr lang="en-US" sz="16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Di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dalam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ayat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ini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, Daniel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diyakinkan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bahwa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dosa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kekuasaan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tanduk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kecil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itu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tidak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akan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berlangsung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selamanya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menguasai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dunia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menganiaya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umat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tanpa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akhir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Malah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sesudah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2300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tahun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(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Ingat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pelajaran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15? 1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= 1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tahun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[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Yehezkiel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4:6],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jadi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2300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petang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pagi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= 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2300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= 2300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tahun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),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akan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campur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tangan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dengan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cara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memulai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pendamaian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(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penyucian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Kaabah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),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atau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Penghakiman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mana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dosa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orang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berdosa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akan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teridentifikasi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lalu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disingkirkan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dari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alam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semesta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untuk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</a:rPr>
              <a:t>selamanya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914400"/>
            <a:ext cx="8763000" cy="533400"/>
            <a:chOff x="192" y="576"/>
            <a:chExt cx="5376" cy="336"/>
          </a:xfrm>
        </p:grpSpPr>
        <p:sp>
          <p:nvSpPr>
            <p:cNvPr id="21507" name="AutoShape 3"/>
            <p:cNvSpPr>
              <a:spLocks noChangeArrowheads="1"/>
            </p:cNvSpPr>
            <p:nvPr/>
          </p:nvSpPr>
          <p:spPr bwMode="auto">
            <a:xfrm>
              <a:off x="192" y="576"/>
              <a:ext cx="5376" cy="336"/>
            </a:xfrm>
            <a:prstGeom prst="leftRightArrow">
              <a:avLst>
                <a:gd name="adj1" fmla="val 59528"/>
                <a:gd name="adj2" fmla="val 45037"/>
              </a:avLst>
            </a:prstGeom>
            <a:gradFill rotWithShape="0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160" y="672"/>
              <a:ext cx="1152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Comic Sans MS"/>
                </a:rPr>
                <a:t>70 </a:t>
              </a:r>
              <a:r>
                <a:rPr lang="en-US" sz="3600" kern="10" dirty="0" err="1" smtClean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Comic Sans MS"/>
                </a:rPr>
                <a:t>minggu</a:t>
              </a:r>
              <a:endParaRPr lang="en-US" sz="3600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209800" y="2133600"/>
            <a:ext cx="2438400" cy="533400"/>
            <a:chOff x="1392" y="1344"/>
            <a:chExt cx="1536" cy="336"/>
          </a:xfrm>
        </p:grpSpPr>
        <p:sp>
          <p:nvSpPr>
            <p:cNvPr id="21510" name="AutoShape 6"/>
            <p:cNvSpPr>
              <a:spLocks noChangeArrowheads="1"/>
            </p:cNvSpPr>
            <p:nvPr/>
          </p:nvSpPr>
          <p:spPr bwMode="auto">
            <a:xfrm>
              <a:off x="1392" y="1344"/>
              <a:ext cx="1536" cy="336"/>
            </a:xfrm>
            <a:prstGeom prst="leftRightArrow">
              <a:avLst>
                <a:gd name="adj1" fmla="val 59528"/>
                <a:gd name="adj2" fmla="val 12868"/>
              </a:avLst>
            </a:prstGeom>
            <a:gradFill rotWithShape="0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1" name="WordArt 7"/>
            <p:cNvSpPr>
              <a:spLocks noChangeArrowheads="1" noChangeShapeType="1" noTextEdit="1"/>
            </p:cNvSpPr>
            <p:nvPr/>
          </p:nvSpPr>
          <p:spPr bwMode="auto">
            <a:xfrm>
              <a:off x="1728" y="1440"/>
              <a:ext cx="922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Comic Sans MS"/>
                </a:rPr>
                <a:t>62 </a:t>
              </a:r>
              <a:r>
                <a:rPr lang="en-US" sz="3600" kern="10" dirty="0" err="1" smtClean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Comic Sans MS"/>
                </a:rPr>
                <a:t>minggu</a:t>
              </a:r>
              <a:endParaRPr lang="en-US" sz="3600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28600" y="4953000"/>
            <a:ext cx="1752600" cy="1646238"/>
            <a:chOff x="144" y="3120"/>
            <a:chExt cx="1104" cy="1037"/>
          </a:xfrm>
        </p:grpSpPr>
        <p:pic>
          <p:nvPicPr>
            <p:cNvPr id="21513" name="Picture 9" descr="Decret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3120"/>
              <a:ext cx="533" cy="1037"/>
            </a:xfrm>
            <a:prstGeom prst="rect">
              <a:avLst/>
            </a:prstGeom>
            <a:noFill/>
          </p:spPr>
        </p:pic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384" y="3888"/>
              <a:ext cx="8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1600" b="1" dirty="0" err="1" smtClean="0"/>
                <a:t>Dekrit</a:t>
              </a:r>
              <a:r>
                <a:rPr lang="es-ES" sz="1600" b="1" dirty="0" smtClean="0"/>
                <a:t>/SK</a:t>
              </a:r>
              <a:endParaRPr lang="es-ES" sz="1600" b="1" dirty="0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04800" y="2133600"/>
            <a:ext cx="3200400" cy="3937001"/>
            <a:chOff x="192" y="1344"/>
            <a:chExt cx="2016" cy="2480"/>
          </a:xfrm>
        </p:grpSpPr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92" y="1344"/>
              <a:ext cx="1752" cy="2131"/>
              <a:chOff x="192" y="1344"/>
              <a:chExt cx="1752" cy="2131"/>
            </a:xfrm>
          </p:grpSpPr>
          <p:pic>
            <p:nvPicPr>
              <p:cNvPr id="21517" name="Picture 13" descr="Reconstrucción de Jerusalén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08" y="2640"/>
                <a:ext cx="936" cy="835"/>
              </a:xfrm>
              <a:prstGeom prst="rect">
                <a:avLst/>
              </a:prstGeom>
              <a:noFill/>
            </p:spPr>
          </p:pic>
          <p:grpSp>
            <p:nvGrpSpPr>
              <p:cNvPr id="7" name="Group 14"/>
              <p:cNvGrpSpPr>
                <a:grpSpLocks/>
              </p:cNvGrpSpPr>
              <p:nvPr/>
            </p:nvGrpSpPr>
            <p:grpSpPr bwMode="auto">
              <a:xfrm>
                <a:off x="192" y="1344"/>
                <a:ext cx="1200" cy="336"/>
                <a:chOff x="192" y="1344"/>
                <a:chExt cx="1200" cy="336"/>
              </a:xfrm>
            </p:grpSpPr>
            <p:sp>
              <p:nvSpPr>
                <p:cNvPr id="21519" name="AutoShape 15"/>
                <p:cNvSpPr>
                  <a:spLocks noChangeArrowheads="1"/>
                </p:cNvSpPr>
                <p:nvPr/>
              </p:nvSpPr>
              <p:spPr bwMode="auto">
                <a:xfrm>
                  <a:off x="192" y="1344"/>
                  <a:ext cx="1200" cy="336"/>
                </a:xfrm>
                <a:prstGeom prst="leftRightArrow">
                  <a:avLst>
                    <a:gd name="adj1" fmla="val 59528"/>
                    <a:gd name="adj2" fmla="val 10053"/>
                  </a:avLst>
                </a:prstGeom>
                <a:gradFill rotWithShape="0">
                  <a:gsLst>
                    <a:gs pos="0">
                      <a:srgbClr val="FFCCFF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20" name="WordArt 1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32" y="1440"/>
                  <a:ext cx="720" cy="144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 dirty="0"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FFFF00"/>
                      </a:solidFill>
                      <a:latin typeface="Comic Sans MS"/>
                    </a:rPr>
                    <a:t>7 </a:t>
                  </a:r>
                  <a:r>
                    <a:rPr lang="en-US" sz="3600" kern="10" dirty="0" err="1" smtClean="0"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FFFF00"/>
                      </a:solidFill>
                      <a:latin typeface="Comic Sans MS"/>
                    </a:rPr>
                    <a:t>minggu</a:t>
                  </a:r>
                  <a:endParaRPr lang="en-US" sz="3600" kern="10" dirty="0"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Comic Sans MS"/>
                  </a:endParaRPr>
                </a:p>
              </p:txBody>
            </p:sp>
          </p:grpSp>
        </p:grpSp>
        <p:sp>
          <p:nvSpPr>
            <p:cNvPr id="21521" name="Text Box 17"/>
            <p:cNvSpPr txBox="1">
              <a:spLocks noChangeArrowheads="1"/>
            </p:cNvSpPr>
            <p:nvPr/>
          </p:nvSpPr>
          <p:spPr bwMode="auto">
            <a:xfrm>
              <a:off x="1104" y="3456"/>
              <a:ext cx="110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600" b="1" dirty="0" err="1" smtClean="0"/>
                <a:t>Perbaikan</a:t>
              </a:r>
              <a:r>
                <a:rPr lang="es-ES" sz="1600" b="1" dirty="0" smtClean="0"/>
                <a:t> </a:t>
              </a:r>
              <a:r>
                <a:rPr lang="es-ES" sz="1600" b="1" dirty="0" err="1" smtClean="0"/>
                <a:t>Yerusalem</a:t>
              </a:r>
              <a:endParaRPr lang="es-ES" sz="1600" b="1" dirty="0"/>
            </a:p>
          </p:txBody>
        </p: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323850" y="1484313"/>
            <a:ext cx="5040313" cy="4968875"/>
            <a:chOff x="192" y="960"/>
            <a:chExt cx="3149" cy="3130"/>
          </a:xfrm>
        </p:grpSpPr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192" y="960"/>
              <a:ext cx="2784" cy="336"/>
              <a:chOff x="192" y="960"/>
              <a:chExt cx="2784" cy="336"/>
            </a:xfrm>
          </p:grpSpPr>
          <p:sp>
            <p:nvSpPr>
              <p:cNvPr id="21524" name="AutoShape 20"/>
              <p:cNvSpPr>
                <a:spLocks noChangeArrowheads="1"/>
              </p:cNvSpPr>
              <p:nvPr/>
            </p:nvSpPr>
            <p:spPr bwMode="auto">
              <a:xfrm>
                <a:off x="192" y="960"/>
                <a:ext cx="2784" cy="336"/>
              </a:xfrm>
              <a:prstGeom prst="leftRightArrow">
                <a:avLst>
                  <a:gd name="adj1" fmla="val 59528"/>
                  <a:gd name="adj2" fmla="val 23323"/>
                </a:avLst>
              </a:prstGeom>
              <a:gradFill rotWithShape="0">
                <a:gsLst>
                  <a:gs pos="0">
                    <a:srgbClr val="FFCCFF"/>
                  </a:gs>
                  <a:gs pos="100000">
                    <a:srgbClr val="FF00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25" name="WordArt 2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6" y="1056"/>
                <a:ext cx="1104" cy="14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Comic Sans MS"/>
                  </a:rPr>
                  <a:t>69 </a:t>
                </a:r>
                <a:r>
                  <a:rPr lang="en-US" sz="3600" kern="10" dirty="0" err="1" smtClean="0"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Comic Sans MS"/>
                  </a:rPr>
                  <a:t>minggu</a:t>
                </a:r>
                <a:endParaRPr lang="en-US" sz="3600" kern="1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Comic Sans MS"/>
                </a:endParaRPr>
              </a:p>
            </p:txBody>
          </p:sp>
        </p:grpSp>
        <p:pic>
          <p:nvPicPr>
            <p:cNvPr id="21526" name="Picture 22" descr="Bautismo de Crist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3168"/>
              <a:ext cx="749" cy="922"/>
            </a:xfrm>
            <a:prstGeom prst="rect">
              <a:avLst/>
            </a:prstGeom>
            <a:noFill/>
          </p:spPr>
        </p:pic>
        <p:sp>
          <p:nvSpPr>
            <p:cNvPr id="21527" name="Text Box 23"/>
            <p:cNvSpPr txBox="1">
              <a:spLocks noChangeArrowheads="1"/>
            </p:cNvSpPr>
            <p:nvPr/>
          </p:nvSpPr>
          <p:spPr bwMode="auto">
            <a:xfrm>
              <a:off x="2304" y="2928"/>
              <a:ext cx="76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600" b="1" dirty="0" err="1" smtClean="0"/>
                <a:t>Yesus</a:t>
              </a:r>
              <a:r>
                <a:rPr lang="es-ES" sz="1600" b="1" dirty="0" smtClean="0"/>
                <a:t> </a:t>
              </a:r>
              <a:r>
                <a:rPr lang="es-ES" sz="1600" b="1" dirty="0" err="1" smtClean="0"/>
                <a:t>dibabtis</a:t>
              </a:r>
              <a:endParaRPr lang="es-ES" sz="1600" b="1" dirty="0"/>
            </a:p>
          </p:txBody>
        </p:sp>
      </p:grp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4781550" y="1484313"/>
            <a:ext cx="4327525" cy="5070475"/>
            <a:chOff x="3024" y="960"/>
            <a:chExt cx="2582" cy="3194"/>
          </a:xfrm>
        </p:grpSpPr>
        <p:grpSp>
          <p:nvGrpSpPr>
            <p:cNvPr id="11" name="Group 25"/>
            <p:cNvGrpSpPr>
              <a:grpSpLocks/>
            </p:cNvGrpSpPr>
            <p:nvPr/>
          </p:nvGrpSpPr>
          <p:grpSpPr bwMode="auto">
            <a:xfrm>
              <a:off x="3024" y="960"/>
              <a:ext cx="2582" cy="3194"/>
              <a:chOff x="3024" y="960"/>
              <a:chExt cx="2582" cy="3194"/>
            </a:xfrm>
          </p:grpSpPr>
          <p:pic>
            <p:nvPicPr>
              <p:cNvPr id="21530" name="Picture 26" descr="Martirio de Esteba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512" y="3168"/>
                <a:ext cx="1094" cy="986"/>
              </a:xfrm>
              <a:prstGeom prst="rect">
                <a:avLst/>
              </a:prstGeom>
              <a:noFill/>
            </p:spPr>
          </p:pic>
          <p:grpSp>
            <p:nvGrpSpPr>
              <p:cNvPr id="12" name="Group 27"/>
              <p:cNvGrpSpPr>
                <a:grpSpLocks/>
              </p:cNvGrpSpPr>
              <p:nvPr/>
            </p:nvGrpSpPr>
            <p:grpSpPr bwMode="auto">
              <a:xfrm>
                <a:off x="3024" y="960"/>
                <a:ext cx="2496" cy="336"/>
                <a:chOff x="3024" y="960"/>
                <a:chExt cx="2496" cy="336"/>
              </a:xfrm>
            </p:grpSpPr>
            <p:sp>
              <p:nvSpPr>
                <p:cNvPr id="21532" name="AutoShape 28"/>
                <p:cNvSpPr>
                  <a:spLocks noChangeArrowheads="1"/>
                </p:cNvSpPr>
                <p:nvPr/>
              </p:nvSpPr>
              <p:spPr bwMode="auto">
                <a:xfrm>
                  <a:off x="3024" y="960"/>
                  <a:ext cx="2496" cy="336"/>
                </a:xfrm>
                <a:prstGeom prst="leftRightArrow">
                  <a:avLst>
                    <a:gd name="adj1" fmla="val 59528"/>
                    <a:gd name="adj2" fmla="val 20910"/>
                  </a:avLst>
                </a:prstGeom>
                <a:gradFill rotWithShape="0">
                  <a:gsLst>
                    <a:gs pos="0">
                      <a:srgbClr val="FFCCFF"/>
                    </a:gs>
                    <a:gs pos="100000">
                      <a:srgbClr val="FF0000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33" name="WordArt 2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792" y="1056"/>
                  <a:ext cx="1104" cy="144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 dirty="0"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FFFF00"/>
                      </a:solidFill>
                      <a:latin typeface="Comic Sans MS"/>
                    </a:rPr>
                    <a:t>1 </a:t>
                  </a:r>
                  <a:r>
                    <a:rPr lang="en-US" sz="3600" kern="10" dirty="0" err="1" smtClean="0"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FFFF00"/>
                      </a:solidFill>
                      <a:latin typeface="Comic Sans MS"/>
                    </a:rPr>
                    <a:t>minggu</a:t>
                  </a:r>
                  <a:endParaRPr lang="en-US" sz="3600" kern="10" dirty="0"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Comic Sans MS"/>
                  </a:endParaRPr>
                </a:p>
              </p:txBody>
            </p:sp>
          </p:grpSp>
        </p:grpSp>
        <p:sp>
          <p:nvSpPr>
            <p:cNvPr id="21534" name="Text Box 30"/>
            <p:cNvSpPr txBox="1">
              <a:spLocks noChangeArrowheads="1"/>
            </p:cNvSpPr>
            <p:nvPr/>
          </p:nvSpPr>
          <p:spPr bwMode="auto">
            <a:xfrm>
              <a:off x="4032" y="3552"/>
              <a:ext cx="67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400" b="1" dirty="0" err="1" smtClean="0"/>
                <a:t>Kematian</a:t>
              </a:r>
              <a:r>
                <a:rPr lang="es-ES" sz="1400" b="1" dirty="0" smtClean="0"/>
                <a:t> </a:t>
              </a:r>
              <a:r>
                <a:rPr lang="es-ES" sz="1400" b="1" dirty="0" err="1" smtClean="0"/>
                <a:t>Stefanus</a:t>
              </a:r>
              <a:endParaRPr lang="es-ES" sz="1400" b="1" dirty="0"/>
            </a:p>
          </p:txBody>
        </p:sp>
      </p:grpSp>
      <p:grpSp>
        <p:nvGrpSpPr>
          <p:cNvPr id="13" name="Group 31"/>
          <p:cNvGrpSpPr>
            <a:grpSpLocks/>
          </p:cNvGrpSpPr>
          <p:nvPr/>
        </p:nvGrpSpPr>
        <p:grpSpPr bwMode="auto">
          <a:xfrm>
            <a:off x="4800600" y="2133600"/>
            <a:ext cx="3962400" cy="3421063"/>
            <a:chOff x="3024" y="1344"/>
            <a:chExt cx="2496" cy="2155"/>
          </a:xfrm>
        </p:grpSpPr>
        <p:pic>
          <p:nvPicPr>
            <p:cNvPr id="21536" name="Picture 32" descr="Muerte de Crist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88" y="2160"/>
              <a:ext cx="590" cy="1339"/>
            </a:xfrm>
            <a:prstGeom prst="rect">
              <a:avLst/>
            </a:prstGeom>
            <a:noFill/>
          </p:spPr>
        </p:pic>
        <p:grpSp>
          <p:nvGrpSpPr>
            <p:cNvPr id="14" name="Group 33"/>
            <p:cNvGrpSpPr>
              <a:grpSpLocks/>
            </p:cNvGrpSpPr>
            <p:nvPr/>
          </p:nvGrpSpPr>
          <p:grpSpPr bwMode="auto">
            <a:xfrm>
              <a:off x="3024" y="1344"/>
              <a:ext cx="1248" cy="336"/>
              <a:chOff x="3024" y="1344"/>
              <a:chExt cx="1200" cy="336"/>
            </a:xfrm>
          </p:grpSpPr>
          <p:sp>
            <p:nvSpPr>
              <p:cNvPr id="21538" name="AutoShape 34"/>
              <p:cNvSpPr>
                <a:spLocks noChangeArrowheads="1"/>
              </p:cNvSpPr>
              <p:nvPr/>
            </p:nvSpPr>
            <p:spPr bwMode="auto">
              <a:xfrm>
                <a:off x="3024" y="1344"/>
                <a:ext cx="1200" cy="336"/>
              </a:xfrm>
              <a:prstGeom prst="leftRightArrow">
                <a:avLst>
                  <a:gd name="adj1" fmla="val 59528"/>
                  <a:gd name="adj2" fmla="val 10053"/>
                </a:avLst>
              </a:prstGeom>
              <a:gradFill rotWithShape="0">
                <a:gsLst>
                  <a:gs pos="0">
                    <a:srgbClr val="FFCCFF"/>
                  </a:gs>
                  <a:gs pos="100000">
                    <a:srgbClr val="FF00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9" name="WordArt 35"/>
              <p:cNvSpPr>
                <a:spLocks noChangeArrowheads="1" noChangeShapeType="1" noTextEdit="1"/>
              </p:cNvSpPr>
              <p:nvPr/>
            </p:nvSpPr>
            <p:spPr bwMode="auto">
              <a:xfrm>
                <a:off x="3120" y="1440"/>
                <a:ext cx="960" cy="14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Comic Sans MS"/>
                  </a:rPr>
                  <a:t>½ </a:t>
                </a:r>
                <a:r>
                  <a:rPr lang="en-US" sz="3600" kern="10" dirty="0" err="1" smtClean="0"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Comic Sans MS"/>
                  </a:rPr>
                  <a:t>minggu</a:t>
                </a:r>
                <a:endParaRPr lang="en-US" sz="3600" kern="1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Comic Sans MS"/>
                </a:endParaRPr>
              </a:p>
            </p:txBody>
          </p:sp>
        </p:grpSp>
        <p:grpSp>
          <p:nvGrpSpPr>
            <p:cNvPr id="15" name="Group 36"/>
            <p:cNvGrpSpPr>
              <a:grpSpLocks/>
            </p:cNvGrpSpPr>
            <p:nvPr/>
          </p:nvGrpSpPr>
          <p:grpSpPr bwMode="auto">
            <a:xfrm>
              <a:off x="4272" y="1344"/>
              <a:ext cx="1248" cy="336"/>
              <a:chOff x="3024" y="1344"/>
              <a:chExt cx="1200" cy="336"/>
            </a:xfrm>
          </p:grpSpPr>
          <p:sp>
            <p:nvSpPr>
              <p:cNvPr id="21541" name="AutoShape 37"/>
              <p:cNvSpPr>
                <a:spLocks noChangeArrowheads="1"/>
              </p:cNvSpPr>
              <p:nvPr/>
            </p:nvSpPr>
            <p:spPr bwMode="auto">
              <a:xfrm>
                <a:off x="3024" y="1344"/>
                <a:ext cx="1200" cy="336"/>
              </a:xfrm>
              <a:prstGeom prst="leftRightArrow">
                <a:avLst>
                  <a:gd name="adj1" fmla="val 59528"/>
                  <a:gd name="adj2" fmla="val 10053"/>
                </a:avLst>
              </a:prstGeom>
              <a:gradFill rotWithShape="0">
                <a:gsLst>
                  <a:gs pos="0">
                    <a:srgbClr val="FFCCFF"/>
                  </a:gs>
                  <a:gs pos="100000">
                    <a:srgbClr val="FF00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42" name="WordArt 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3120" y="1440"/>
                <a:ext cx="960" cy="14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 dirty="0"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Comic Sans MS"/>
                  </a:rPr>
                  <a:t>½ </a:t>
                </a:r>
                <a:r>
                  <a:rPr lang="en-US" sz="3600" kern="10" dirty="0" err="1" smtClean="0"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Comic Sans MS"/>
                  </a:rPr>
                  <a:t>minggu</a:t>
                </a:r>
                <a:endParaRPr lang="en-US" sz="3600" kern="1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Comic Sans MS"/>
                </a:endParaRPr>
              </a:p>
            </p:txBody>
          </p:sp>
        </p:grpSp>
        <p:sp>
          <p:nvSpPr>
            <p:cNvPr id="21543" name="Text Box 39"/>
            <p:cNvSpPr txBox="1">
              <a:spLocks noChangeArrowheads="1"/>
            </p:cNvSpPr>
            <p:nvPr/>
          </p:nvSpPr>
          <p:spPr bwMode="auto">
            <a:xfrm>
              <a:off x="4368" y="2448"/>
              <a:ext cx="72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600" b="1" dirty="0" err="1" smtClean="0"/>
                <a:t>Kematian</a:t>
              </a:r>
              <a:r>
                <a:rPr lang="es-ES" sz="1600" b="1" dirty="0" smtClean="0"/>
                <a:t> </a:t>
              </a:r>
              <a:r>
                <a:rPr lang="es-ES" sz="1600" b="1" dirty="0" err="1" smtClean="0"/>
                <a:t>Yesus</a:t>
              </a:r>
              <a:endParaRPr lang="es-ES" sz="1600" b="1" dirty="0"/>
            </a:p>
          </p:txBody>
        </p:sp>
      </p:grpSp>
      <p:grpSp>
        <p:nvGrpSpPr>
          <p:cNvPr id="16" name="Group 40"/>
          <p:cNvGrpSpPr>
            <a:grpSpLocks/>
          </p:cNvGrpSpPr>
          <p:nvPr/>
        </p:nvGrpSpPr>
        <p:grpSpPr bwMode="auto">
          <a:xfrm>
            <a:off x="152400" y="2819400"/>
            <a:ext cx="8991600" cy="2362200"/>
            <a:chOff x="96" y="1776"/>
            <a:chExt cx="5664" cy="1488"/>
          </a:xfrm>
        </p:grpSpPr>
        <p:sp>
          <p:nvSpPr>
            <p:cNvPr id="21545" name="Text Box 41"/>
            <p:cNvSpPr txBox="1">
              <a:spLocks noChangeArrowheads="1"/>
            </p:cNvSpPr>
            <p:nvPr/>
          </p:nvSpPr>
          <p:spPr bwMode="auto">
            <a:xfrm>
              <a:off x="96" y="1776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600" b="1"/>
                <a:t>457 BC</a:t>
              </a:r>
            </a:p>
          </p:txBody>
        </p:sp>
        <p:sp>
          <p:nvSpPr>
            <p:cNvPr id="21546" name="Text Box 42"/>
            <p:cNvSpPr txBox="1">
              <a:spLocks noChangeArrowheads="1"/>
            </p:cNvSpPr>
            <p:nvPr/>
          </p:nvSpPr>
          <p:spPr bwMode="auto">
            <a:xfrm>
              <a:off x="1104" y="1776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600" b="1" dirty="0"/>
                <a:t>408 BC</a:t>
              </a:r>
            </a:p>
          </p:txBody>
        </p:sp>
        <p:sp>
          <p:nvSpPr>
            <p:cNvPr id="21547" name="Text Box 43"/>
            <p:cNvSpPr txBox="1">
              <a:spLocks noChangeArrowheads="1"/>
            </p:cNvSpPr>
            <p:nvPr/>
          </p:nvSpPr>
          <p:spPr bwMode="auto">
            <a:xfrm>
              <a:off x="2640" y="1776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600" b="1" dirty="0"/>
                <a:t>27 </a:t>
              </a:r>
              <a:r>
                <a:rPr lang="es-ES" sz="1600" b="1" dirty="0" smtClean="0"/>
                <a:t>AC</a:t>
              </a:r>
              <a:endParaRPr lang="es-ES" sz="1600" b="1" dirty="0"/>
            </a:p>
          </p:txBody>
        </p:sp>
        <p:sp>
          <p:nvSpPr>
            <p:cNvPr id="21548" name="Text Box 44"/>
            <p:cNvSpPr txBox="1">
              <a:spLocks noChangeArrowheads="1"/>
            </p:cNvSpPr>
            <p:nvPr/>
          </p:nvSpPr>
          <p:spPr bwMode="auto">
            <a:xfrm>
              <a:off x="3888" y="1776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600" b="1"/>
                <a:t>31 AC</a:t>
              </a:r>
            </a:p>
          </p:txBody>
        </p:sp>
        <p:sp>
          <p:nvSpPr>
            <p:cNvPr id="21549" name="Text Box 45"/>
            <p:cNvSpPr txBox="1">
              <a:spLocks noChangeArrowheads="1"/>
            </p:cNvSpPr>
            <p:nvPr/>
          </p:nvSpPr>
          <p:spPr bwMode="auto">
            <a:xfrm>
              <a:off x="5136" y="1776"/>
              <a:ext cx="6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600" b="1"/>
                <a:t>34 AC</a:t>
              </a:r>
            </a:p>
          </p:txBody>
        </p:sp>
        <p:sp>
          <p:nvSpPr>
            <p:cNvPr id="21550" name="Line 46"/>
            <p:cNvSpPr>
              <a:spLocks noChangeShapeType="1"/>
            </p:cNvSpPr>
            <p:nvPr/>
          </p:nvSpPr>
          <p:spPr bwMode="auto">
            <a:xfrm>
              <a:off x="336" y="1968"/>
              <a:ext cx="0" cy="1056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Line 47"/>
            <p:cNvSpPr>
              <a:spLocks noChangeShapeType="1"/>
            </p:cNvSpPr>
            <p:nvPr/>
          </p:nvSpPr>
          <p:spPr bwMode="auto">
            <a:xfrm>
              <a:off x="1392" y="1968"/>
              <a:ext cx="0" cy="624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Line 48"/>
            <p:cNvSpPr>
              <a:spLocks noChangeShapeType="1"/>
            </p:cNvSpPr>
            <p:nvPr/>
          </p:nvSpPr>
          <p:spPr bwMode="auto">
            <a:xfrm>
              <a:off x="2976" y="1968"/>
              <a:ext cx="0" cy="960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53" name="Line 49"/>
            <p:cNvSpPr>
              <a:spLocks noChangeShapeType="1"/>
            </p:cNvSpPr>
            <p:nvPr/>
          </p:nvSpPr>
          <p:spPr bwMode="auto">
            <a:xfrm>
              <a:off x="4176" y="1920"/>
              <a:ext cx="0" cy="192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54" name="Line 50"/>
            <p:cNvSpPr>
              <a:spLocks noChangeShapeType="1"/>
            </p:cNvSpPr>
            <p:nvPr/>
          </p:nvSpPr>
          <p:spPr bwMode="auto">
            <a:xfrm>
              <a:off x="5472" y="2016"/>
              <a:ext cx="0" cy="1248"/>
            </a:xfrm>
            <a:prstGeom prst="line">
              <a:avLst/>
            </a:prstGeom>
            <a:noFill/>
            <a:ln w="5715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56" name="WordArt 52"/>
          <p:cNvSpPr>
            <a:spLocks noChangeArrowheads="1" noChangeShapeType="1" noTextEdit="1"/>
          </p:cNvSpPr>
          <p:nvPr/>
        </p:nvSpPr>
        <p:spPr bwMode="auto">
          <a:xfrm>
            <a:off x="1331913" y="260350"/>
            <a:ext cx="7272337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PENDAMAIAN: KAPAN AKAN DILAKSANAKAN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1557" name="Text Box 53"/>
          <p:cNvSpPr txBox="1">
            <a:spLocks noChangeArrowheads="1"/>
          </p:cNvSpPr>
          <p:nvPr/>
        </p:nvSpPr>
        <p:spPr bwMode="auto">
          <a:xfrm>
            <a:off x="3708400" y="1330325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/>
              <a:t>490 </a:t>
            </a:r>
            <a:r>
              <a:rPr lang="es-ES" sz="1400" dirty="0" err="1" smtClean="0"/>
              <a:t>tahun</a:t>
            </a:r>
            <a:endParaRPr lang="es-ES" sz="1400" dirty="0"/>
          </a:p>
        </p:txBody>
      </p:sp>
      <p:sp>
        <p:nvSpPr>
          <p:cNvPr id="21558" name="Text Box 54"/>
          <p:cNvSpPr txBox="1">
            <a:spLocks noChangeArrowheads="1"/>
          </p:cNvSpPr>
          <p:nvPr/>
        </p:nvSpPr>
        <p:spPr bwMode="auto">
          <a:xfrm>
            <a:off x="1763713" y="1916113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/>
              <a:t>483 </a:t>
            </a:r>
            <a:r>
              <a:rPr lang="es-ES" sz="1400" dirty="0" err="1" smtClean="0"/>
              <a:t>tahun</a:t>
            </a:r>
            <a:endParaRPr lang="es-ES" sz="1400" dirty="0"/>
          </a:p>
        </p:txBody>
      </p:sp>
      <p:sp>
        <p:nvSpPr>
          <p:cNvPr id="21559" name="Text Box 55"/>
          <p:cNvSpPr txBox="1">
            <a:spLocks noChangeArrowheads="1"/>
          </p:cNvSpPr>
          <p:nvPr/>
        </p:nvSpPr>
        <p:spPr bwMode="auto">
          <a:xfrm>
            <a:off x="6156325" y="1916113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/>
              <a:t>7 </a:t>
            </a:r>
            <a:r>
              <a:rPr lang="es-ES" sz="1400" dirty="0" err="1" smtClean="0"/>
              <a:t>tahun</a:t>
            </a:r>
            <a:endParaRPr lang="es-ES" sz="1400" dirty="0"/>
          </a:p>
        </p:txBody>
      </p:sp>
      <p:sp>
        <p:nvSpPr>
          <p:cNvPr id="21560" name="Text Box 56"/>
          <p:cNvSpPr txBox="1">
            <a:spLocks noChangeArrowheads="1"/>
          </p:cNvSpPr>
          <p:nvPr/>
        </p:nvSpPr>
        <p:spPr bwMode="auto">
          <a:xfrm>
            <a:off x="611188" y="256540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/>
              <a:t>49 </a:t>
            </a:r>
            <a:r>
              <a:rPr lang="es-ES" sz="1400" dirty="0" err="1" smtClean="0"/>
              <a:t>tahun</a:t>
            </a:r>
            <a:endParaRPr lang="es-ES" sz="1400" dirty="0"/>
          </a:p>
        </p:txBody>
      </p:sp>
      <p:sp>
        <p:nvSpPr>
          <p:cNvPr id="21561" name="Text Box 57"/>
          <p:cNvSpPr txBox="1">
            <a:spLocks noChangeArrowheads="1"/>
          </p:cNvSpPr>
          <p:nvPr/>
        </p:nvSpPr>
        <p:spPr bwMode="auto">
          <a:xfrm>
            <a:off x="2843213" y="256540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/>
              <a:t>434 </a:t>
            </a:r>
            <a:r>
              <a:rPr lang="es-ES" sz="1400" dirty="0" err="1" smtClean="0"/>
              <a:t>tahun</a:t>
            </a:r>
            <a:endParaRPr lang="es-ES" sz="1400" dirty="0"/>
          </a:p>
        </p:txBody>
      </p:sp>
      <p:sp>
        <p:nvSpPr>
          <p:cNvPr id="21562" name="Text Box 58"/>
          <p:cNvSpPr txBox="1">
            <a:spLocks noChangeArrowheads="1"/>
          </p:cNvSpPr>
          <p:nvPr/>
        </p:nvSpPr>
        <p:spPr bwMode="auto">
          <a:xfrm>
            <a:off x="5076825" y="256540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/>
              <a:t>3 ½ </a:t>
            </a:r>
            <a:r>
              <a:rPr lang="es-ES" sz="1400" dirty="0" err="1" smtClean="0"/>
              <a:t>tahun</a:t>
            </a:r>
            <a:endParaRPr lang="es-ES" sz="1400" dirty="0"/>
          </a:p>
        </p:txBody>
      </p:sp>
      <p:sp>
        <p:nvSpPr>
          <p:cNvPr id="21563" name="Text Box 59"/>
          <p:cNvSpPr txBox="1">
            <a:spLocks noChangeArrowheads="1"/>
          </p:cNvSpPr>
          <p:nvPr/>
        </p:nvSpPr>
        <p:spPr bwMode="auto">
          <a:xfrm>
            <a:off x="7092950" y="256540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dirty="0"/>
              <a:t>3 ½ </a:t>
            </a:r>
            <a:r>
              <a:rPr lang="es-ES" sz="1400" dirty="0" err="1" smtClean="0"/>
              <a:t>tahun</a:t>
            </a:r>
            <a:endParaRPr lang="es-E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57" grpId="0"/>
      <p:bldP spid="21558" grpId="0"/>
      <p:bldP spid="21559" grpId="0"/>
      <p:bldP spid="21560" grpId="0"/>
      <p:bldP spid="21561" grpId="0"/>
      <p:bldP spid="21562" grpId="0"/>
      <p:bldP spid="215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68953"/>
            <a:ext cx="8686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“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Tujuh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puluh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kali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tujuh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masa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telah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ditetapkan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atas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bangsamu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atas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kotamu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yang kudus,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untuk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melenyapkan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kefasikan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untuk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mengakhiri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dosa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untuk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menghapuskan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kesalahan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untuk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mendatangkan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keadilan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kekal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untuk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menggenapkan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penglihatan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nabi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untuk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mengurapi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  <a:latin typeface="Comic Sans MS" pitchFamily="66" charset="0"/>
              </a:rPr>
              <a:t>maha</a:t>
            </a:r>
            <a:r>
              <a:rPr lang="en-US" sz="2400" b="1" dirty="0" smtClean="0">
                <a:solidFill>
                  <a:schemeClr val="bg1"/>
                </a:solidFill>
                <a:latin typeface="Comic Sans MS" pitchFamily="66" charset="0"/>
              </a:rPr>
              <a:t> kudus” (Daniel 9:24).</a:t>
            </a:r>
          </a:p>
          <a:p>
            <a:endParaRPr lang="en-US" sz="24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70 X 7 = 490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hari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= 490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tahun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Ini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adalah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waktu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yang Allah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tetapkan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(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sisihkan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)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bagi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bangsa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Yahudi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(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bangsanya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Daniel).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Umat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Tuhan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akan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segera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kembali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dari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penawanan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Persia,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Tuhan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akan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menyisihkan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(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memotong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) 490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tahun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dari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yang 2300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tahun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menetapkannya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bagi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umat-Nya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sebagai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kesempatan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sekali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lagi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untuk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bertobat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melayani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Dia.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04800" y="4114800"/>
            <a:ext cx="8458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“Para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tua-tua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orang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Yahudi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melanjutkan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pembangunan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itu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dengan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lancar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digerakkan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oleh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nubuat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nabi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Hagai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nabi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Zakharia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bin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Ido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.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Mereka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menyelesaikan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pembangunan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menurut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perintah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Allah Israel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menurut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perintah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Koresh, Darius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Artahsasta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, raja-raja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negeri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Persia” (Ezra 6:14).</a:t>
            </a:r>
            <a:endParaRPr lang="en-US" sz="2000" b="1" dirty="0">
              <a:solidFill>
                <a:srgbClr val="7030A0"/>
              </a:solidFill>
              <a:latin typeface="Comic Sans MS" pitchFamily="66" charset="0"/>
            </a:endParaRPr>
          </a:p>
          <a:p>
            <a:endParaRPr lang="en-US" sz="2000" dirty="0">
              <a:solidFill>
                <a:schemeClr val="accent2"/>
              </a:solidFill>
              <a:latin typeface="Comic Sans MS" pitchFamily="66" charset="0"/>
            </a:endParaRPr>
          </a:p>
          <a:p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Dekrit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terakhir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oleh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Artahsasta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catat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dalam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Ezra 7,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terjadi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pada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musim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gugur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tahun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457 BC.</a:t>
            </a:r>
            <a:endParaRPr lang="en-US" sz="20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14343" name="Picture 7" descr="d44r25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172200" cy="4052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8534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Sebentar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lagi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kita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akan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meneliti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periode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nubuatan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terpanjang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dalam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Alkitab</a:t>
            </a:r>
            <a:r>
              <a:rPr lang="en-US" sz="2800" b="1" dirty="0" smtClean="0">
                <a:solidFill>
                  <a:schemeClr val="bg1"/>
                </a:solidFill>
              </a:rPr>
              <a:t> – </a:t>
            </a:r>
            <a:r>
              <a:rPr lang="en-US" sz="2800" b="1" dirty="0" err="1" smtClean="0">
                <a:solidFill>
                  <a:schemeClr val="bg1"/>
                </a:solidFill>
              </a:rPr>
              <a:t>sebuah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nubuatan</a:t>
            </a:r>
            <a:r>
              <a:rPr lang="en-US" sz="2800" b="1" dirty="0" smtClean="0">
                <a:solidFill>
                  <a:schemeClr val="bg1"/>
                </a:solidFill>
              </a:rPr>
              <a:t> yang </a:t>
            </a:r>
            <a:r>
              <a:rPr lang="en-US" sz="2800" b="1" dirty="0" err="1" smtClean="0">
                <a:solidFill>
                  <a:schemeClr val="bg1"/>
                </a:solidFill>
              </a:rPr>
              <a:t>dengan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sempurna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menunjukkan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kedatangan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Yesus</a:t>
            </a:r>
            <a:r>
              <a:rPr lang="en-US" sz="2800" b="1" dirty="0" smtClean="0">
                <a:solidFill>
                  <a:schemeClr val="bg1"/>
                </a:solidFill>
              </a:rPr>
              <a:t> yang </a:t>
            </a:r>
            <a:r>
              <a:rPr lang="en-US" sz="2800" b="1" dirty="0" err="1" smtClean="0">
                <a:solidFill>
                  <a:schemeClr val="bg1"/>
                </a:solidFill>
              </a:rPr>
              <a:t>pertama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dan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saat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kematian-Nya</a:t>
            </a:r>
            <a:r>
              <a:rPr lang="en-US" sz="2800" b="1" dirty="0" smtClean="0">
                <a:solidFill>
                  <a:schemeClr val="bg1"/>
                </a:solidFill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</a:rPr>
              <a:t>Sayangnya</a:t>
            </a:r>
            <a:r>
              <a:rPr lang="en-US" sz="2800" b="1" dirty="0" smtClean="0">
                <a:solidFill>
                  <a:schemeClr val="bg1"/>
                </a:solidFill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</a:rPr>
              <a:t>hanya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sedikit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sekali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orang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dunia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ini</a:t>
            </a:r>
            <a:r>
              <a:rPr lang="en-US" sz="2800" b="1" dirty="0" smtClean="0">
                <a:solidFill>
                  <a:schemeClr val="bg1"/>
                </a:solidFill>
              </a:rPr>
              <a:t> yang </a:t>
            </a:r>
            <a:r>
              <a:rPr lang="en-US" sz="2800" b="1" dirty="0" err="1" smtClean="0">
                <a:solidFill>
                  <a:schemeClr val="bg1"/>
                </a:solidFill>
              </a:rPr>
              <a:t>mengetahui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nubuatan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ini</a:t>
            </a:r>
            <a:r>
              <a:rPr lang="en-US" sz="2800" b="1" dirty="0" smtClean="0">
                <a:solidFill>
                  <a:schemeClr val="bg1"/>
                </a:solidFill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</a:rPr>
              <a:t>Sementara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orang-orang</a:t>
            </a:r>
            <a:r>
              <a:rPr lang="en-US" sz="2800" b="1" dirty="0" smtClean="0">
                <a:solidFill>
                  <a:schemeClr val="bg1"/>
                </a:solidFill>
              </a:rPr>
              <a:t> yang lain </a:t>
            </a:r>
            <a:r>
              <a:rPr lang="en-US" sz="2800" b="1" dirty="0" err="1" smtClean="0">
                <a:solidFill>
                  <a:schemeClr val="bg1"/>
                </a:solidFill>
              </a:rPr>
              <a:t>malah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salah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menafsirkannya</a:t>
            </a:r>
            <a:r>
              <a:rPr lang="en-US" sz="2800" b="1" dirty="0" smtClean="0">
                <a:solidFill>
                  <a:schemeClr val="bg1"/>
                </a:solidFill>
              </a:rPr>
              <a:t>. 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err="1" smtClean="0">
                <a:solidFill>
                  <a:schemeClr val="bg1"/>
                </a:solidFill>
              </a:rPr>
              <a:t>Bacalah</a:t>
            </a:r>
            <a:r>
              <a:rPr lang="en-US" sz="2800" b="1" dirty="0" smtClean="0">
                <a:solidFill>
                  <a:schemeClr val="bg1"/>
                </a:solidFill>
              </a:rPr>
              <a:t> Daniel 8 </a:t>
            </a:r>
            <a:r>
              <a:rPr lang="en-US" sz="2800" b="1" dirty="0" err="1" smtClean="0">
                <a:solidFill>
                  <a:schemeClr val="bg1"/>
                </a:solidFill>
              </a:rPr>
              <a:t>dan</a:t>
            </a:r>
            <a:r>
              <a:rPr lang="en-US" sz="2800" b="1" dirty="0" smtClean="0">
                <a:solidFill>
                  <a:schemeClr val="bg1"/>
                </a:solidFill>
              </a:rPr>
              <a:t> 9 </a:t>
            </a:r>
            <a:r>
              <a:rPr lang="en-US" sz="2800" b="1" dirty="0" err="1" smtClean="0">
                <a:solidFill>
                  <a:schemeClr val="bg1"/>
                </a:solidFill>
              </a:rPr>
              <a:t>sebelum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Anda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mempelejari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pelajaran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ini</a:t>
            </a:r>
            <a:r>
              <a:rPr lang="en-US" sz="2800" b="1" dirty="0" smtClean="0">
                <a:solidFill>
                  <a:schemeClr val="bg1"/>
                </a:solidFill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</a:rPr>
              <a:t>dan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mintalah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Roh</a:t>
            </a:r>
            <a:r>
              <a:rPr lang="en-US" sz="2800" b="1" dirty="0" smtClean="0">
                <a:solidFill>
                  <a:schemeClr val="bg1"/>
                </a:solidFill>
              </a:rPr>
              <a:t> Kudus </a:t>
            </a:r>
            <a:r>
              <a:rPr lang="en-US" sz="2800" b="1" dirty="0" err="1" smtClean="0">
                <a:solidFill>
                  <a:schemeClr val="bg1"/>
                </a:solidFill>
              </a:rPr>
              <a:t>untuk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memimpin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Anda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memahami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pelajaran</a:t>
            </a:r>
            <a:r>
              <a:rPr lang="en-US" sz="2800" b="1" dirty="0" smtClean="0">
                <a:solidFill>
                  <a:schemeClr val="bg1"/>
                </a:solidFill>
              </a:rPr>
              <a:t> yang </a:t>
            </a:r>
            <a:r>
              <a:rPr lang="en-US" sz="2800" b="1" dirty="0" err="1" smtClean="0">
                <a:solidFill>
                  <a:schemeClr val="bg1"/>
                </a:solidFill>
              </a:rPr>
              <a:t>menakjubkan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ini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57200"/>
            <a:ext cx="868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Waktu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periode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490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tahun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merupakan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kesempatan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terakhir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bagi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bangsa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Yahudi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berakhir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pada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musim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gugur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34 M.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dengan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demikian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murid-murid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mulai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mengabar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Injil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kepada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bangsa-bangsa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lain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seluruh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dunia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Book Antiqua" pitchFamily="18" charset="0"/>
              </a:rPr>
              <a:t>(</a:t>
            </a:r>
            <a:r>
              <a:rPr lang="en-US" sz="1600" b="1" dirty="0" err="1" smtClean="0">
                <a:solidFill>
                  <a:schemeClr val="bg1"/>
                </a:solidFill>
                <a:latin typeface="Book Antiqua" pitchFamily="18" charset="0"/>
              </a:rPr>
              <a:t>Kisah</a:t>
            </a:r>
            <a:r>
              <a:rPr lang="en-US" sz="1600" b="1" dirty="0" smtClean="0">
                <a:solidFill>
                  <a:schemeClr val="bg1"/>
                </a:solidFill>
                <a:latin typeface="Book Antiqua" pitchFamily="18" charset="0"/>
              </a:rPr>
              <a:t> 13:46).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Stefanus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diaken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tak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bersalah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dilempari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dengan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batu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oleh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orang-orang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Yahudi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pada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tahun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34 M.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sejak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saat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itu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karena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mereka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menolak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Juruslamat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Rencana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Keselamatan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dari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Tuhan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bangsa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Yahudi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bukan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lagi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umat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pilihan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Tuhan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Sebagai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gantinya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Tuhan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sekarang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menganggap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semua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orang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dari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segala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bangsa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menerima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mematuhi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Dia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sebagai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Israel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rohani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. Israel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rohani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itu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tentu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saja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juga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termasuk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orang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Yahudi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lahiriah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secara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perorangan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menerima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mematuhi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Book Antiqua" pitchFamily="18" charset="0"/>
              </a:rPr>
              <a:t>Tuhan</a:t>
            </a:r>
            <a:r>
              <a:rPr lang="en-US" sz="2400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Book Antiqua" pitchFamily="18" charset="0"/>
              </a:rPr>
              <a:t>(Galatia 3:27-29; Roma 2:28, 29).</a:t>
            </a:r>
            <a:endParaRPr lang="en-US" sz="2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 Minggu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791200" y="914400"/>
            <a:ext cx="3276600" cy="533400"/>
            <a:chOff x="192" y="576"/>
            <a:chExt cx="5376" cy="336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auto">
            <a:xfrm>
              <a:off x="192" y="576"/>
              <a:ext cx="5376" cy="336"/>
            </a:xfrm>
            <a:prstGeom prst="leftRightArrow">
              <a:avLst>
                <a:gd name="adj1" fmla="val 59528"/>
                <a:gd name="adj2" fmla="val 45037"/>
              </a:avLst>
            </a:prstGeom>
            <a:gradFill rotWithShape="0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942" y="672"/>
              <a:ext cx="1370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Comic Sans MS"/>
                </a:rPr>
                <a:t>1810 </a:t>
              </a:r>
              <a:r>
                <a:rPr lang="en-US" sz="3600" kern="10" dirty="0" err="1" smtClean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Comic Sans MS"/>
                </a:rPr>
                <a:t>tahun</a:t>
              </a:r>
              <a:endParaRPr lang="en-US" sz="3600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/>
              </a:endParaRPr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rot="5400000">
            <a:off x="7391400" y="3124200"/>
            <a:ext cx="3048000" cy="1588"/>
          </a:xfrm>
          <a:prstGeom prst="straightConnector1">
            <a:avLst/>
          </a:prstGeom>
          <a:ln w="3492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8382000" y="4648201"/>
            <a:ext cx="838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 dirty="0" smtClean="0"/>
              <a:t>1844 AC</a:t>
            </a:r>
            <a:endParaRPr lang="es-ES" sz="1400" b="1" dirty="0"/>
          </a:p>
        </p:txBody>
      </p:sp>
      <p:pic>
        <p:nvPicPr>
          <p:cNvPr id="9" name="Picture 8" descr="Picture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6951" y="5007718"/>
            <a:ext cx="2507049" cy="1850282"/>
          </a:xfrm>
          <a:prstGeom prst="rect">
            <a:avLst/>
          </a:prstGeom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553200" y="4343400"/>
            <a:ext cx="1752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600" b="1" dirty="0" err="1" smtClean="0"/>
              <a:t>Penghakiman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Tuhan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dimulai</a:t>
            </a:r>
            <a:endParaRPr lang="es-ES" sz="1600" b="1" dirty="0"/>
          </a:p>
        </p:txBody>
      </p: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152400" y="228600"/>
            <a:ext cx="8839611" cy="533400"/>
            <a:chOff x="192" y="576"/>
            <a:chExt cx="5423" cy="336"/>
          </a:xfrm>
        </p:grpSpPr>
        <p:sp>
          <p:nvSpPr>
            <p:cNvPr id="12" name="AutoShape 3"/>
            <p:cNvSpPr>
              <a:spLocks noChangeArrowheads="1"/>
            </p:cNvSpPr>
            <p:nvPr/>
          </p:nvSpPr>
          <p:spPr bwMode="auto">
            <a:xfrm>
              <a:off x="192" y="576"/>
              <a:ext cx="5423" cy="336"/>
            </a:xfrm>
            <a:prstGeom prst="leftRightArrow">
              <a:avLst>
                <a:gd name="adj1" fmla="val 59528"/>
                <a:gd name="adj2" fmla="val 45037"/>
              </a:avLst>
            </a:prstGeom>
            <a:gradFill rotWithShape="0">
              <a:gsLst>
                <a:gs pos="0">
                  <a:srgbClr val="FFCCFF"/>
                </a:gs>
                <a:gs pos="100000">
                  <a:srgbClr val="FF00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160" y="672"/>
              <a:ext cx="1152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smtClean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Comic Sans MS"/>
                </a:rPr>
                <a:t>2300 </a:t>
              </a:r>
              <a:r>
                <a:rPr lang="en-US" sz="3600" kern="10" dirty="0" err="1" smtClean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Comic Sans MS"/>
                </a:rPr>
                <a:t>tahun</a:t>
              </a:r>
              <a:endParaRPr lang="en-US" sz="3600" kern="10" dirty="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lum bright="-70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7200" y="304800"/>
            <a:ext cx="8229600" cy="600164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Masih</a:t>
            </a:r>
            <a:r>
              <a:rPr lang="en-US" sz="2400" dirty="0" smtClean="0"/>
              <a:t> </a:t>
            </a:r>
            <a:r>
              <a:rPr lang="en-US" sz="2400" dirty="0" err="1" smtClean="0"/>
              <a:t>tersisa</a:t>
            </a:r>
            <a:r>
              <a:rPr lang="en-US" sz="2400" dirty="0" smtClean="0"/>
              <a:t> 1810 </a:t>
            </a:r>
            <a:r>
              <a:rPr lang="en-US" sz="2400" dirty="0" err="1" smtClean="0"/>
              <a:t>tahun</a:t>
            </a:r>
            <a:r>
              <a:rPr lang="en-US" sz="2400" dirty="0" smtClean="0"/>
              <a:t> (2300 – 490 = 1810). </a:t>
            </a:r>
            <a:r>
              <a:rPr lang="en-US" sz="2400" dirty="0" err="1" smtClean="0"/>
              <a:t>Titik</a:t>
            </a:r>
            <a:r>
              <a:rPr lang="en-US" sz="2400" dirty="0" smtClean="0"/>
              <a:t> </a:t>
            </a:r>
            <a:r>
              <a:rPr lang="en-US" sz="2400" dirty="0" err="1" smtClean="0"/>
              <a:t>akhir</a:t>
            </a:r>
            <a:r>
              <a:rPr lang="en-US" sz="2400" dirty="0" smtClean="0"/>
              <a:t>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</a:t>
            </a:r>
            <a:r>
              <a:rPr lang="en-US" sz="2400" dirty="0" err="1" smtClean="0"/>
              <a:t>tahun</a:t>
            </a:r>
            <a:r>
              <a:rPr lang="en-US" sz="2400" dirty="0" smtClean="0"/>
              <a:t> 1844 (34 + 1810 = 1844). </a:t>
            </a:r>
            <a:r>
              <a:rPr lang="en-US" sz="2400" dirty="0" err="1" smtClean="0"/>
              <a:t>Malaikat</a:t>
            </a:r>
            <a:r>
              <a:rPr lang="en-US" sz="2400" dirty="0" smtClean="0"/>
              <a:t> </a:t>
            </a:r>
            <a:r>
              <a:rPr lang="en-US" sz="2400" dirty="0" err="1" smtClean="0"/>
              <a:t>itu</a:t>
            </a:r>
            <a:r>
              <a:rPr lang="en-US" sz="2400" dirty="0" smtClean="0"/>
              <a:t> </a:t>
            </a:r>
            <a:r>
              <a:rPr lang="en-US" sz="2400" dirty="0" err="1" smtClean="0"/>
              <a:t>berkata</a:t>
            </a:r>
            <a:r>
              <a:rPr lang="en-US" sz="2400" dirty="0" smtClean="0"/>
              <a:t> </a:t>
            </a:r>
            <a:r>
              <a:rPr lang="en-US" sz="2400" dirty="0" err="1" smtClean="0"/>
              <a:t>bahwa</a:t>
            </a:r>
            <a:r>
              <a:rPr lang="en-US" sz="2400" dirty="0" smtClean="0"/>
              <a:t> “</a:t>
            </a:r>
            <a:r>
              <a:rPr lang="en-US" sz="2400" dirty="0" err="1" smtClean="0"/>
              <a:t>tempat</a:t>
            </a:r>
            <a:r>
              <a:rPr lang="en-US" sz="2400" dirty="0" smtClean="0"/>
              <a:t> kudus </a:t>
            </a:r>
            <a:r>
              <a:rPr lang="en-US" sz="2400" dirty="0" err="1" smtClean="0"/>
              <a:t>itu</a:t>
            </a:r>
            <a:r>
              <a:rPr lang="en-US" sz="2400" dirty="0" smtClean="0"/>
              <a:t>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dipulihkan</a:t>
            </a:r>
            <a:r>
              <a:rPr lang="en-US" sz="2400" dirty="0" smtClean="0"/>
              <a:t>” (</a:t>
            </a:r>
            <a:r>
              <a:rPr lang="en-US" sz="2400" dirty="0" err="1" smtClean="0"/>
              <a:t>tentu</a:t>
            </a:r>
            <a:r>
              <a:rPr lang="en-US" sz="2400" dirty="0" smtClean="0"/>
              <a:t> </a:t>
            </a:r>
            <a:r>
              <a:rPr lang="en-US" sz="2400" dirty="0" err="1" smtClean="0"/>
              <a:t>saja</a:t>
            </a:r>
            <a:r>
              <a:rPr lang="en-US" sz="2400" dirty="0" smtClean="0"/>
              <a:t> 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Bait </a:t>
            </a:r>
            <a:r>
              <a:rPr lang="en-US" sz="2400" dirty="0" err="1" smtClean="0"/>
              <a:t>Suci</a:t>
            </a:r>
            <a:r>
              <a:rPr lang="en-US" sz="2400" dirty="0" smtClean="0"/>
              <a:t> </a:t>
            </a:r>
            <a:r>
              <a:rPr lang="en-US" sz="2400" dirty="0" err="1" smtClean="0"/>
              <a:t>Surga</a:t>
            </a:r>
            <a:r>
              <a:rPr lang="en-US" sz="2400" dirty="0" smtClean="0"/>
              <a:t>, </a:t>
            </a:r>
            <a:r>
              <a:rPr lang="en-US" sz="2400" dirty="0" err="1" smtClean="0"/>
              <a:t>karena</a:t>
            </a:r>
            <a:r>
              <a:rPr lang="en-US" sz="2400" dirty="0" smtClean="0"/>
              <a:t> Bait </a:t>
            </a:r>
            <a:r>
              <a:rPr lang="en-US" sz="2400" dirty="0" err="1" smtClean="0"/>
              <a:t>Suci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bumi</a:t>
            </a:r>
            <a:r>
              <a:rPr lang="en-US" sz="2400" dirty="0" smtClean="0"/>
              <a:t> </a:t>
            </a:r>
            <a:r>
              <a:rPr lang="en-US" sz="2400" dirty="0" err="1" smtClean="0"/>
              <a:t>sudah</a:t>
            </a:r>
            <a:r>
              <a:rPr lang="en-US" sz="2400" dirty="0" smtClean="0"/>
              <a:t> </a:t>
            </a:r>
            <a:r>
              <a:rPr lang="en-US" sz="2400" dirty="0" err="1" smtClean="0"/>
              <a:t>dimusnahkan</a:t>
            </a:r>
            <a:r>
              <a:rPr lang="en-US" sz="2400" dirty="0" smtClean="0"/>
              <a:t> </a:t>
            </a:r>
            <a:r>
              <a:rPr lang="en-US" sz="2400" dirty="0" err="1" smtClean="0"/>
              <a:t>tahun</a:t>
            </a:r>
            <a:r>
              <a:rPr lang="en-US" sz="2400" dirty="0" smtClean="0"/>
              <a:t> 70 AD). </a:t>
            </a:r>
            <a:r>
              <a:rPr lang="en-US" sz="2400" dirty="0" err="1" smtClean="0"/>
              <a:t>Sekarang</a:t>
            </a:r>
            <a:r>
              <a:rPr lang="en-US" sz="2400" dirty="0" smtClean="0"/>
              <a:t> </a:t>
            </a:r>
            <a:r>
              <a:rPr lang="en-US" sz="2400" dirty="0" err="1" smtClean="0"/>
              <a:t>kita</a:t>
            </a:r>
            <a:r>
              <a:rPr lang="en-US" sz="2400" dirty="0" smtClean="0"/>
              <a:t> </a:t>
            </a:r>
            <a:r>
              <a:rPr lang="en-US" sz="2400" dirty="0" err="1" smtClean="0"/>
              <a:t>tahu</a:t>
            </a:r>
            <a:r>
              <a:rPr lang="en-US" sz="2400" dirty="0" smtClean="0"/>
              <a:t> </a:t>
            </a:r>
            <a:r>
              <a:rPr lang="en-US" sz="2400" dirty="0" err="1" smtClean="0"/>
              <a:t>bahwa</a:t>
            </a:r>
            <a:r>
              <a:rPr lang="en-US" sz="2400" dirty="0" smtClean="0"/>
              <a:t> </a:t>
            </a:r>
            <a:r>
              <a:rPr lang="en-US" sz="2400" dirty="0" err="1" smtClean="0"/>
              <a:t>Penghakiman</a:t>
            </a:r>
            <a:r>
              <a:rPr lang="en-US" sz="2400" dirty="0" smtClean="0"/>
              <a:t> </a:t>
            </a:r>
            <a:r>
              <a:rPr lang="en-US" sz="2400" dirty="0" err="1" smtClean="0"/>
              <a:t>Tuhan</a:t>
            </a:r>
            <a:r>
              <a:rPr lang="en-US" sz="2400" dirty="0" smtClean="0"/>
              <a:t> </a:t>
            </a:r>
            <a:r>
              <a:rPr lang="en-US" sz="2400" dirty="0" err="1" smtClean="0"/>
              <a:t>dimulai</a:t>
            </a:r>
            <a:r>
              <a:rPr lang="en-US" sz="2400" dirty="0" smtClean="0"/>
              <a:t> </a:t>
            </a:r>
            <a:r>
              <a:rPr lang="en-US" sz="2400" dirty="0" err="1" smtClean="0"/>
              <a:t>tahun</a:t>
            </a:r>
            <a:r>
              <a:rPr lang="en-US" sz="2400" dirty="0" smtClean="0"/>
              <a:t> 1844. </a:t>
            </a:r>
            <a:r>
              <a:rPr lang="en-US" sz="2400" dirty="0" err="1" smtClean="0"/>
              <a:t>T</a:t>
            </a:r>
            <a:r>
              <a:rPr lang="en-US" sz="2400" dirty="0" err="1" smtClean="0"/>
              <a:t>uhanlah</a:t>
            </a:r>
            <a:r>
              <a:rPr lang="en-US" sz="2400" dirty="0" smtClean="0"/>
              <a:t> </a:t>
            </a:r>
            <a:r>
              <a:rPr lang="en-US" sz="2400" dirty="0" smtClean="0"/>
              <a:t>yang </a:t>
            </a:r>
            <a:r>
              <a:rPr lang="en-US" sz="2400" dirty="0" err="1" smtClean="0"/>
              <a:t>menentukan</a:t>
            </a:r>
            <a:r>
              <a:rPr lang="en-US" sz="2400" dirty="0" smtClean="0"/>
              <a:t> </a:t>
            </a:r>
            <a:r>
              <a:rPr lang="en-US" sz="2400" dirty="0" err="1" smtClean="0"/>
              <a:t>tanggal</a:t>
            </a:r>
            <a:r>
              <a:rPr lang="en-US" sz="2400" dirty="0" smtClean="0"/>
              <a:t> </a:t>
            </a:r>
            <a:r>
              <a:rPr lang="en-US" sz="2400" dirty="0" err="1" smtClean="0"/>
              <a:t>ini</a:t>
            </a:r>
            <a:r>
              <a:rPr lang="en-US" sz="2400" dirty="0" smtClean="0"/>
              <a:t>. </a:t>
            </a:r>
            <a:r>
              <a:rPr lang="en-US" sz="2400" dirty="0" err="1" smtClean="0"/>
              <a:t>Anda</a:t>
            </a:r>
            <a:r>
              <a:rPr lang="en-US" sz="2400" dirty="0" smtClean="0"/>
              <a:t>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bersemangat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bersukacita</a:t>
            </a:r>
            <a:r>
              <a:rPr lang="en-US" sz="2400" dirty="0" smtClean="0"/>
              <a:t> </a:t>
            </a:r>
            <a:r>
              <a:rPr lang="en-US" sz="2400" dirty="0" err="1" smtClean="0"/>
              <a:t>mempelajari</a:t>
            </a:r>
            <a:r>
              <a:rPr lang="en-US" sz="2400" dirty="0" smtClean="0"/>
              <a:t> detail-detail </a:t>
            </a:r>
            <a:r>
              <a:rPr lang="en-US" sz="2400" dirty="0" err="1" smtClean="0"/>
              <a:t>Penghakiman</a:t>
            </a:r>
            <a:r>
              <a:rPr lang="en-US" sz="2400" dirty="0" smtClean="0"/>
              <a:t> </a:t>
            </a:r>
            <a:r>
              <a:rPr lang="en-US" sz="2400" dirty="0" err="1" smtClean="0"/>
              <a:t>Tuhan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pelajaran</a:t>
            </a:r>
            <a:r>
              <a:rPr lang="en-US" sz="2400" dirty="0" smtClean="0"/>
              <a:t> </a:t>
            </a:r>
            <a:r>
              <a:rPr lang="en-US" sz="2400" dirty="0" err="1" smtClean="0"/>
              <a:t>berikutnya</a:t>
            </a:r>
            <a:r>
              <a:rPr lang="en-US" sz="2400" dirty="0" smtClean="0"/>
              <a:t> (</a:t>
            </a:r>
            <a:r>
              <a:rPr lang="en-US" sz="2400" dirty="0" err="1" smtClean="0"/>
              <a:t>pelajaran</a:t>
            </a:r>
            <a:r>
              <a:rPr lang="en-US" sz="2400" dirty="0" smtClean="0"/>
              <a:t> 19).</a:t>
            </a:r>
          </a:p>
          <a:p>
            <a:endParaRPr lang="en-US" sz="2400" dirty="0" smtClean="0"/>
          </a:p>
          <a:p>
            <a:r>
              <a:rPr lang="en-US" sz="2400" dirty="0" smtClean="0"/>
              <a:t>Di </a:t>
            </a:r>
            <a:r>
              <a:rPr lang="en-US" sz="2400" dirty="0" err="1" smtClean="0"/>
              <a:t>zaman</a:t>
            </a:r>
            <a:r>
              <a:rPr lang="en-US" sz="2400" dirty="0" smtClean="0"/>
              <a:t> </a:t>
            </a:r>
            <a:r>
              <a:rPr lang="en-US" sz="2400" dirty="0" err="1" smtClean="0"/>
              <a:t>Nuh</a:t>
            </a:r>
            <a:r>
              <a:rPr lang="en-US" sz="2400" dirty="0" smtClean="0"/>
              <a:t>, </a:t>
            </a:r>
            <a:r>
              <a:rPr lang="en-US" sz="2400" dirty="0" err="1" smtClean="0"/>
              <a:t>Tuhan</a:t>
            </a:r>
            <a:r>
              <a:rPr lang="en-US" sz="2400" dirty="0" smtClean="0"/>
              <a:t> </a:t>
            </a:r>
            <a:r>
              <a:rPr lang="en-US" sz="2400" dirty="0" err="1" smtClean="0"/>
              <a:t>menyatakan</a:t>
            </a:r>
            <a:r>
              <a:rPr lang="en-US" sz="2400" dirty="0" smtClean="0"/>
              <a:t> </a:t>
            </a:r>
            <a:r>
              <a:rPr lang="en-US" sz="2400" dirty="0" err="1" smtClean="0"/>
              <a:t>bahwa</a:t>
            </a:r>
            <a:r>
              <a:rPr lang="en-US" sz="2400" dirty="0" smtClean="0"/>
              <a:t> </a:t>
            </a:r>
            <a:r>
              <a:rPr lang="en-US" sz="2400" dirty="0" err="1" smtClean="0"/>
              <a:t>penghakiman-Nya</a:t>
            </a:r>
            <a:r>
              <a:rPr lang="en-US" sz="2400" dirty="0" smtClean="0"/>
              <a:t> </a:t>
            </a:r>
            <a:r>
              <a:rPr lang="en-US" sz="2400" dirty="0" err="1" smtClean="0"/>
              <a:t>berupa</a:t>
            </a:r>
            <a:r>
              <a:rPr lang="en-US" sz="2400" dirty="0" smtClean="0"/>
              <a:t> air bah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terjadi</a:t>
            </a:r>
            <a:r>
              <a:rPr lang="en-US" sz="2400" dirty="0" smtClean="0"/>
              <a:t> 120 </a:t>
            </a:r>
            <a:r>
              <a:rPr lang="en-US" sz="2400" dirty="0" err="1" smtClean="0"/>
              <a:t>tahun</a:t>
            </a:r>
            <a:r>
              <a:rPr lang="en-US" sz="2400" dirty="0" smtClean="0"/>
              <a:t> </a:t>
            </a:r>
            <a:r>
              <a:rPr lang="en-US" sz="2400" dirty="0" err="1" smtClean="0"/>
              <a:t>sesudahnya</a:t>
            </a:r>
            <a:r>
              <a:rPr lang="en-US" sz="2400" dirty="0" smtClean="0"/>
              <a:t> (</a:t>
            </a:r>
            <a:r>
              <a:rPr lang="en-US" sz="2400" dirty="0" err="1" smtClean="0"/>
              <a:t>Kejadian</a:t>
            </a:r>
            <a:r>
              <a:rPr lang="en-US" sz="2400" dirty="0" smtClean="0"/>
              <a:t> 6:3) –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ternyata</a:t>
            </a:r>
            <a:r>
              <a:rPr lang="en-US" sz="2400" dirty="0" smtClean="0"/>
              <a:t> </a:t>
            </a:r>
            <a:r>
              <a:rPr lang="en-US" sz="2400" dirty="0" err="1" smtClean="0"/>
              <a:t>benar-benar</a:t>
            </a:r>
            <a:r>
              <a:rPr lang="en-US" sz="2400" dirty="0" smtClean="0"/>
              <a:t> </a:t>
            </a:r>
            <a:r>
              <a:rPr lang="en-US" sz="2400" dirty="0" err="1" smtClean="0"/>
              <a:t>terjadi</a:t>
            </a:r>
            <a:r>
              <a:rPr lang="en-US" sz="2400" dirty="0" smtClean="0"/>
              <a:t>. Di </a:t>
            </a:r>
            <a:r>
              <a:rPr lang="en-US" sz="2400" dirty="0" err="1" smtClean="0"/>
              <a:t>zaman</a:t>
            </a:r>
            <a:r>
              <a:rPr lang="en-US" sz="2400" dirty="0" smtClean="0"/>
              <a:t> Daniel, </a:t>
            </a:r>
            <a:r>
              <a:rPr lang="en-US" sz="2400" dirty="0" err="1" smtClean="0"/>
              <a:t>Tuhan</a:t>
            </a:r>
            <a:r>
              <a:rPr lang="en-US" sz="2400" dirty="0" smtClean="0"/>
              <a:t> </a:t>
            </a:r>
            <a:r>
              <a:rPr lang="en-US" sz="2400" dirty="0" err="1" smtClean="0"/>
              <a:t>menyatakan</a:t>
            </a:r>
            <a:r>
              <a:rPr lang="en-US" sz="2400" dirty="0" smtClean="0"/>
              <a:t> </a:t>
            </a:r>
            <a:r>
              <a:rPr lang="en-US" sz="2400" dirty="0" err="1" smtClean="0"/>
              <a:t>bahwa</a:t>
            </a:r>
            <a:r>
              <a:rPr lang="en-US" sz="2400" dirty="0" smtClean="0"/>
              <a:t> </a:t>
            </a:r>
            <a:r>
              <a:rPr lang="en-US" sz="2400" dirty="0" err="1" smtClean="0"/>
              <a:t>penghakiman-Nya</a:t>
            </a:r>
            <a:r>
              <a:rPr lang="en-US" sz="2400" dirty="0" smtClean="0"/>
              <a:t>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terjadi</a:t>
            </a:r>
            <a:r>
              <a:rPr lang="en-US" sz="2400" dirty="0" smtClean="0"/>
              <a:t> </a:t>
            </a:r>
            <a:r>
              <a:rPr lang="en-US" sz="2400" dirty="0" err="1" smtClean="0"/>
              <a:t>sesudah</a:t>
            </a:r>
            <a:r>
              <a:rPr lang="en-US" sz="2400" dirty="0" smtClean="0"/>
              <a:t> 2300 </a:t>
            </a:r>
            <a:r>
              <a:rPr lang="en-US" sz="2400" dirty="0" err="1" smtClean="0"/>
              <a:t>tahun</a:t>
            </a:r>
            <a:r>
              <a:rPr lang="en-US" sz="2400" dirty="0" smtClean="0"/>
              <a:t> (Daniel 8:14) –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ternyata</a:t>
            </a:r>
            <a:r>
              <a:rPr lang="en-US" sz="2400" dirty="0" smtClean="0"/>
              <a:t> </a:t>
            </a:r>
            <a:r>
              <a:rPr lang="en-US" sz="2400" dirty="0" err="1" smtClean="0"/>
              <a:t>benar-benar</a:t>
            </a:r>
            <a:r>
              <a:rPr lang="en-US" sz="2400" dirty="0" smtClean="0"/>
              <a:t> </a:t>
            </a:r>
            <a:r>
              <a:rPr lang="en-US" sz="2400" dirty="0" err="1" smtClean="0"/>
              <a:t>terjadi</a:t>
            </a:r>
            <a:r>
              <a:rPr lang="en-US" sz="2400" dirty="0" smtClean="0"/>
              <a:t>. </a:t>
            </a:r>
            <a:r>
              <a:rPr lang="en-US" sz="2400" dirty="0" err="1" smtClean="0"/>
              <a:t>Penghakiman</a:t>
            </a:r>
            <a:r>
              <a:rPr lang="en-US" sz="2400" dirty="0" smtClean="0"/>
              <a:t> </a:t>
            </a:r>
            <a:r>
              <a:rPr lang="en-US" sz="2400" dirty="0" err="1" smtClean="0"/>
              <a:t>Tuhan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akhir</a:t>
            </a:r>
            <a:r>
              <a:rPr lang="en-US" sz="2400" dirty="0" smtClean="0"/>
              <a:t> </a:t>
            </a:r>
            <a:r>
              <a:rPr lang="en-US" sz="2400" dirty="0" err="1" smtClean="0"/>
              <a:t>zaman</a:t>
            </a:r>
            <a:r>
              <a:rPr lang="en-US" sz="2400" dirty="0" smtClean="0"/>
              <a:t> </a:t>
            </a:r>
            <a:r>
              <a:rPr lang="en-US" sz="2400" dirty="0" err="1" smtClean="0"/>
              <a:t>saat</a:t>
            </a:r>
            <a:r>
              <a:rPr lang="en-US" sz="2400" dirty="0" smtClean="0"/>
              <a:t> 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sedang</a:t>
            </a:r>
            <a:r>
              <a:rPr lang="en-US" sz="2400" dirty="0" smtClean="0"/>
              <a:t> </a:t>
            </a:r>
            <a:r>
              <a:rPr lang="en-US" sz="2400" dirty="0" err="1" smtClean="0"/>
              <a:t>berlangsung</a:t>
            </a:r>
            <a:r>
              <a:rPr lang="en-US" sz="2400" dirty="0" smtClean="0"/>
              <a:t>,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dimulai</a:t>
            </a:r>
            <a:r>
              <a:rPr lang="en-US" sz="2400" dirty="0" smtClean="0"/>
              <a:t> </a:t>
            </a:r>
            <a:r>
              <a:rPr lang="en-US" sz="2400" dirty="0" err="1" smtClean="0"/>
              <a:t>sejak</a:t>
            </a:r>
            <a:r>
              <a:rPr lang="en-US" sz="2400" dirty="0" smtClean="0"/>
              <a:t> </a:t>
            </a:r>
            <a:r>
              <a:rPr lang="en-US" sz="2400" dirty="0" err="1" smtClean="0"/>
              <a:t>tahun</a:t>
            </a:r>
            <a:r>
              <a:rPr lang="en-US" sz="2400" dirty="0" smtClean="0"/>
              <a:t> 1844.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9"/>
          <p:cNvSpPr>
            <a:spLocks noChangeArrowheads="1" noChangeShapeType="1" noTextEdit="1"/>
          </p:cNvSpPr>
          <p:nvPr/>
        </p:nvSpPr>
        <p:spPr bwMode="auto">
          <a:xfrm>
            <a:off x="1066800" y="304800"/>
            <a:ext cx="7010400" cy="76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ARTI  DARI  </a:t>
            </a:r>
            <a:r>
              <a:rPr lang="en-US" sz="2400" i="1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ATONEMENT  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(PENDAMAIAN)</a:t>
            </a:r>
            <a:endParaRPr lang="en-US" sz="24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2209800"/>
            <a:ext cx="8915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Kata</a:t>
            </a:r>
            <a:r>
              <a:rPr lang="en-US" sz="2000" b="1" dirty="0" smtClean="0">
                <a:solidFill>
                  <a:schemeClr val="bg1"/>
                </a:solidFill>
              </a:rPr>
              <a:t> “</a:t>
            </a:r>
            <a:r>
              <a:rPr lang="en-US" sz="2000" b="1" i="1" dirty="0" smtClean="0">
                <a:solidFill>
                  <a:schemeClr val="bg1"/>
                </a:solidFill>
              </a:rPr>
              <a:t>atonement”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dalam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bahasa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Inggris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aslinya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berarti</a:t>
            </a:r>
            <a:r>
              <a:rPr lang="en-US" sz="2000" b="1" dirty="0" smtClean="0">
                <a:solidFill>
                  <a:schemeClr val="bg1"/>
                </a:solidFill>
              </a:rPr>
              <a:t> “</a:t>
            </a:r>
            <a:r>
              <a:rPr lang="en-US" sz="2000" b="1" i="1" dirty="0" smtClean="0">
                <a:solidFill>
                  <a:schemeClr val="bg1"/>
                </a:solidFill>
              </a:rPr>
              <a:t>at-one-</a:t>
            </a:r>
            <a:r>
              <a:rPr lang="en-US" sz="2000" b="1" i="1" dirty="0" err="1" smtClean="0">
                <a:solidFill>
                  <a:schemeClr val="bg1"/>
                </a:solidFill>
              </a:rPr>
              <a:t>ment</a:t>
            </a:r>
            <a:r>
              <a:rPr lang="en-US" sz="2000" b="1" dirty="0" smtClean="0">
                <a:solidFill>
                  <a:schemeClr val="bg1"/>
                </a:solidFill>
              </a:rPr>
              <a:t>”, </a:t>
            </a:r>
            <a:r>
              <a:rPr lang="en-US" sz="2000" b="1" dirty="0" err="1" smtClean="0">
                <a:solidFill>
                  <a:schemeClr val="bg1"/>
                </a:solidFill>
              </a:rPr>
              <a:t>yaitu</a:t>
            </a:r>
            <a:r>
              <a:rPr lang="en-US" sz="2000" b="1" dirty="0" smtClean="0">
                <a:solidFill>
                  <a:schemeClr val="bg1"/>
                </a:solidFill>
              </a:rPr>
              <a:t>: </a:t>
            </a:r>
            <a:r>
              <a:rPr lang="en-US" sz="2000" b="1" dirty="0" err="1" smtClean="0">
                <a:solidFill>
                  <a:schemeClr val="bg1"/>
                </a:solidFill>
              </a:rPr>
              <a:t>keadaan</a:t>
            </a:r>
            <a:r>
              <a:rPr lang="en-US" sz="2000" b="1" dirty="0" smtClean="0">
                <a:solidFill>
                  <a:schemeClr val="bg1"/>
                </a:solidFill>
              </a:rPr>
              <a:t> “</a:t>
            </a:r>
            <a:r>
              <a:rPr lang="en-US" sz="2000" b="1" i="1" dirty="0" smtClean="0">
                <a:solidFill>
                  <a:schemeClr val="bg1"/>
                </a:solidFill>
              </a:rPr>
              <a:t>at-one</a:t>
            </a:r>
            <a:r>
              <a:rPr lang="en-US" sz="2000" b="1" dirty="0" smtClean="0">
                <a:solidFill>
                  <a:schemeClr val="bg1"/>
                </a:solidFill>
              </a:rPr>
              <a:t>”, “</a:t>
            </a:r>
            <a:r>
              <a:rPr lang="en-US" sz="2000" b="1" dirty="0" err="1" smtClean="0">
                <a:solidFill>
                  <a:schemeClr val="bg1"/>
                </a:solidFill>
              </a:rPr>
              <a:t>sepakat</a:t>
            </a:r>
            <a:r>
              <a:rPr lang="en-US" sz="2000" b="1" dirty="0" smtClean="0">
                <a:solidFill>
                  <a:schemeClr val="bg1"/>
                </a:solidFill>
              </a:rPr>
              <a:t>”, “</a:t>
            </a:r>
            <a:r>
              <a:rPr lang="en-US" sz="2000" b="1" dirty="0" err="1" smtClean="0">
                <a:solidFill>
                  <a:schemeClr val="bg1"/>
                </a:solidFill>
              </a:rPr>
              <a:t>selaras</a:t>
            </a:r>
            <a:r>
              <a:rPr lang="en-US" sz="2000" b="1" dirty="0" smtClean="0">
                <a:solidFill>
                  <a:schemeClr val="bg1"/>
                </a:solidFill>
              </a:rPr>
              <a:t>”, </a:t>
            </a:r>
            <a:r>
              <a:rPr lang="en-US" sz="2000" b="1" dirty="0" err="1" smtClean="0">
                <a:solidFill>
                  <a:schemeClr val="bg1"/>
                </a:solidFill>
              </a:rPr>
              <a:t>atau</a:t>
            </a:r>
            <a:r>
              <a:rPr lang="en-US" sz="2000" b="1" dirty="0" smtClean="0">
                <a:solidFill>
                  <a:schemeClr val="bg1"/>
                </a:solidFill>
              </a:rPr>
              <a:t> “</a:t>
            </a:r>
            <a:r>
              <a:rPr lang="en-US" sz="2000" b="1" dirty="0" err="1" smtClean="0">
                <a:solidFill>
                  <a:schemeClr val="bg1"/>
                </a:solidFill>
              </a:rPr>
              <a:t>harmonis</a:t>
            </a:r>
            <a:r>
              <a:rPr lang="en-US" sz="2000" b="1" dirty="0" smtClean="0">
                <a:solidFill>
                  <a:schemeClr val="bg1"/>
                </a:solidFill>
              </a:rPr>
              <a:t>”. </a:t>
            </a:r>
            <a:r>
              <a:rPr lang="en-US" sz="2000" b="1" dirty="0" err="1" smtClean="0">
                <a:solidFill>
                  <a:schemeClr val="bg1"/>
                </a:solidFill>
              </a:rPr>
              <a:t>Berarti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keharmonisan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sebuah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hubungan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</a:rPr>
              <a:t>Keharmonisan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sempurna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pada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awalnya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mengisi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seluruh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alam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semesta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</a:rPr>
              <a:t>Lalu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lusifer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malaikat</a:t>
            </a:r>
            <a:r>
              <a:rPr lang="en-US" sz="2000" b="1" dirty="0" smtClean="0">
                <a:solidFill>
                  <a:schemeClr val="bg1"/>
                </a:solidFill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</a:rPr>
              <a:t>cemerlang</a:t>
            </a:r>
            <a:r>
              <a:rPr lang="en-US" sz="2000" b="1" dirty="0" smtClean="0">
                <a:solidFill>
                  <a:schemeClr val="bg1"/>
                </a:solidFill>
              </a:rPr>
              <a:t> (</a:t>
            </a:r>
            <a:r>
              <a:rPr lang="en-US" sz="2000" b="1" dirty="0" err="1" smtClean="0">
                <a:solidFill>
                  <a:schemeClr val="bg1"/>
                </a:solidFill>
              </a:rPr>
              <a:t>baca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Pelajaran</a:t>
            </a:r>
            <a:r>
              <a:rPr lang="en-US" sz="2000" b="1" dirty="0" smtClean="0">
                <a:solidFill>
                  <a:schemeClr val="bg1"/>
                </a:solidFill>
              </a:rPr>
              <a:t> 2), </a:t>
            </a:r>
            <a:r>
              <a:rPr lang="en-US" sz="2000" b="1" dirty="0" err="1" smtClean="0">
                <a:solidFill>
                  <a:schemeClr val="bg1"/>
                </a:solidFill>
              </a:rPr>
              <a:t>menentang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prinsip-prinsip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pemerintahan-Nya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</a:rPr>
              <a:t>Sepertiga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malaikat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bergabung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dengan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pemberontakan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Lusifer</a:t>
            </a:r>
            <a:r>
              <a:rPr lang="en-US" sz="2000" b="1" dirty="0" smtClean="0">
                <a:solidFill>
                  <a:schemeClr val="bg1"/>
                </a:solidFill>
              </a:rPr>
              <a:t> (</a:t>
            </a:r>
            <a:r>
              <a:rPr lang="en-US" sz="2000" b="1" dirty="0" err="1" smtClean="0">
                <a:solidFill>
                  <a:schemeClr val="bg1"/>
                </a:solidFill>
              </a:rPr>
              <a:t>Wahyu</a:t>
            </a:r>
            <a:r>
              <a:rPr lang="en-US" sz="2000" b="1" dirty="0" smtClean="0">
                <a:solidFill>
                  <a:schemeClr val="bg1"/>
                </a:solidFill>
              </a:rPr>
              <a:t> 12:3, 4, 7-9). </a:t>
            </a:r>
            <a:r>
              <a:rPr lang="en-US" sz="2000" b="1" dirty="0" err="1" smtClean="0">
                <a:solidFill>
                  <a:schemeClr val="bg1"/>
                </a:solidFill>
              </a:rPr>
              <a:t>Setan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malaikatnya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dilempar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bumi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akhirnya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seluruh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manusia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bumi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telah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berbuat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dosa</a:t>
            </a:r>
            <a:r>
              <a:rPr lang="en-US" sz="2000" b="1" dirty="0" smtClean="0">
                <a:solidFill>
                  <a:schemeClr val="bg1"/>
                </a:solidFill>
              </a:rPr>
              <a:t> (Roma 3:23). 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err="1" smtClean="0">
                <a:solidFill>
                  <a:schemeClr val="bg1"/>
                </a:solidFill>
              </a:rPr>
              <a:t>Juruslamat</a:t>
            </a:r>
            <a:r>
              <a:rPr lang="en-US" sz="2000" b="1" dirty="0" smtClean="0">
                <a:solidFill>
                  <a:schemeClr val="bg1"/>
                </a:solidFill>
              </a:rPr>
              <a:t> – </a:t>
            </a:r>
            <a:r>
              <a:rPr lang="en-US" sz="2000" b="1" dirty="0" err="1" smtClean="0">
                <a:solidFill>
                  <a:schemeClr val="bg1"/>
                </a:solidFill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</a:rPr>
              <a:t> Sang </a:t>
            </a:r>
            <a:r>
              <a:rPr lang="en-US" sz="2000" b="1" dirty="0" err="1" smtClean="0">
                <a:solidFill>
                  <a:schemeClr val="bg1"/>
                </a:solidFill>
              </a:rPr>
              <a:t>Anak</a:t>
            </a:r>
            <a:r>
              <a:rPr lang="en-US" sz="2000" b="1" dirty="0" smtClean="0">
                <a:solidFill>
                  <a:schemeClr val="bg1"/>
                </a:solidFill>
              </a:rPr>
              <a:t> – </a:t>
            </a:r>
            <a:r>
              <a:rPr lang="en-US" sz="2000" b="1" dirty="0" err="1" smtClean="0">
                <a:solidFill>
                  <a:schemeClr val="bg1"/>
                </a:solidFill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Sendiri</a:t>
            </a:r>
            <a:r>
              <a:rPr lang="en-US" sz="2000" b="1" dirty="0" smtClean="0">
                <a:solidFill>
                  <a:schemeClr val="bg1"/>
                </a:solidFill>
              </a:rPr>
              <a:t> – </a:t>
            </a:r>
            <a:r>
              <a:rPr lang="en-US" sz="2000" b="1" dirty="0" err="1" smtClean="0">
                <a:solidFill>
                  <a:schemeClr val="bg1"/>
                </a:solidFill>
              </a:rPr>
              <a:t>setuju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untuk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mengorbankan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nyawa-Nya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untuk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membayar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tuntutan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hukuman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manusia</a:t>
            </a:r>
            <a:r>
              <a:rPr lang="en-US" sz="2000" b="1" dirty="0" smtClean="0">
                <a:solidFill>
                  <a:schemeClr val="bg1"/>
                </a:solidFill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</a:rPr>
              <a:t>berdosa</a:t>
            </a:r>
            <a:r>
              <a:rPr lang="en-US" sz="2000" b="1" dirty="0" smtClean="0">
                <a:solidFill>
                  <a:schemeClr val="bg1"/>
                </a:solidFill>
              </a:rPr>
              <a:t> (1 </a:t>
            </a:r>
            <a:r>
              <a:rPr lang="en-US" sz="2000" b="1" dirty="0" err="1" smtClean="0">
                <a:solidFill>
                  <a:schemeClr val="bg1"/>
                </a:solidFill>
              </a:rPr>
              <a:t>Korintus</a:t>
            </a:r>
            <a:r>
              <a:rPr lang="en-US" sz="2000" b="1" dirty="0" smtClean="0">
                <a:solidFill>
                  <a:schemeClr val="bg1"/>
                </a:solidFill>
              </a:rPr>
              <a:t> 5:7). </a:t>
            </a:r>
            <a:r>
              <a:rPr lang="en-US" sz="2000" b="1" dirty="0" err="1" smtClean="0">
                <a:solidFill>
                  <a:schemeClr val="bg1"/>
                </a:solidFill>
              </a:rPr>
              <a:t>Dengan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menerima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pengorbanan-Nya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orang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berdosa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bebas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dari</a:t>
            </a:r>
            <a:r>
              <a:rPr lang="en-US" sz="2000" b="1" dirty="0" smtClean="0">
                <a:solidFill>
                  <a:schemeClr val="bg1"/>
                </a:solidFill>
              </a:rPr>
              <a:t> rasa </a:t>
            </a:r>
            <a:r>
              <a:rPr lang="en-US" sz="2000" b="1" dirty="0" err="1" smtClean="0">
                <a:solidFill>
                  <a:schemeClr val="bg1"/>
                </a:solidFill>
              </a:rPr>
              <a:t>bersalah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akibat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dosa</a:t>
            </a:r>
            <a:r>
              <a:rPr lang="en-US" sz="2000" b="1" dirty="0" smtClean="0">
                <a:solidFill>
                  <a:schemeClr val="bg1"/>
                </a:solidFill>
              </a:rPr>
              <a:t> (Roma 3:25). Hal </a:t>
            </a:r>
            <a:r>
              <a:rPr lang="en-US" sz="2000" b="1" dirty="0" err="1" smtClean="0">
                <a:solidFill>
                  <a:schemeClr val="bg1"/>
                </a:solidFill>
              </a:rPr>
              <a:t>ini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menyediakan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kuasa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untuk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menolak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Setan</a:t>
            </a:r>
            <a:r>
              <a:rPr lang="en-US" sz="2000" b="1" dirty="0" smtClean="0">
                <a:solidFill>
                  <a:schemeClr val="bg1"/>
                </a:solidFill>
              </a:rPr>
              <a:t> (</a:t>
            </a:r>
            <a:r>
              <a:rPr lang="en-US" sz="2000" b="1" dirty="0" err="1" smtClean="0">
                <a:solidFill>
                  <a:schemeClr val="bg1"/>
                </a:solidFill>
              </a:rPr>
              <a:t>Yohanes</a:t>
            </a:r>
            <a:r>
              <a:rPr lang="en-US" sz="2000" b="1" dirty="0" smtClean="0">
                <a:solidFill>
                  <a:schemeClr val="bg1"/>
                </a:solidFill>
              </a:rPr>
              <a:t> 1:12).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9"/>
          <p:cNvSpPr>
            <a:spLocks noChangeArrowheads="1" noChangeShapeType="1" noTextEdit="1"/>
          </p:cNvSpPr>
          <p:nvPr/>
        </p:nvSpPr>
        <p:spPr bwMode="auto">
          <a:xfrm>
            <a:off x="1066800" y="304800"/>
            <a:ext cx="7010400" cy="76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ARTI  DARI  </a:t>
            </a:r>
            <a:r>
              <a:rPr lang="en-US" sz="2400" i="1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ATONEMENT  </a:t>
            </a:r>
            <a:r>
              <a:rPr lang="en-US" sz="2400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(PENDAMAIAN)</a:t>
            </a:r>
            <a:endParaRPr lang="en-US" sz="24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2209800"/>
            <a:ext cx="8915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Penawaran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untuk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menjadi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harmonis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mencakup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rencana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untuk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memusnahkan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dosa</a:t>
            </a:r>
            <a:r>
              <a:rPr lang="en-US" sz="2000" b="1" dirty="0" smtClean="0"/>
              <a:t>  -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juga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Setan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ditambah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semua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bergabung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dengan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pemberontakannya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Matius</a:t>
            </a:r>
            <a:r>
              <a:rPr lang="en-US" sz="2000" b="1" dirty="0" smtClean="0"/>
              <a:t> 25:41; </a:t>
            </a:r>
            <a:r>
              <a:rPr lang="en-US" sz="2000" b="1" dirty="0" err="1" smtClean="0"/>
              <a:t>Wahyu</a:t>
            </a:r>
            <a:r>
              <a:rPr lang="en-US" sz="2000" b="1" dirty="0" smtClean="0"/>
              <a:t> 21:8). 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err="1" smtClean="0"/>
              <a:t>Kasus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semua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orang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diperiksa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ruang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pengadilan</a:t>
            </a:r>
            <a:r>
              <a:rPr lang="en-US" sz="2000" b="1" dirty="0" smtClean="0"/>
              <a:t> Allah (Roma 14:10-12),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memberi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ganjaran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setiap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orang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sesuai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perbuatannya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Wahyu</a:t>
            </a:r>
            <a:r>
              <a:rPr lang="en-US" sz="2000" b="1" dirty="0" smtClean="0"/>
              <a:t> 22:11, 12). </a:t>
            </a:r>
            <a:r>
              <a:rPr lang="en-US" sz="2000" b="1" dirty="0" err="1" smtClean="0"/>
              <a:t>Akhirnya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sesudah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memusnahkan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dosa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rensana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adalah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menciptakan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langit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bumi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diperbarui</a:t>
            </a:r>
            <a:r>
              <a:rPr lang="en-US" sz="2000" b="1" dirty="0" smtClean="0"/>
              <a:t> (2 </a:t>
            </a:r>
            <a:r>
              <a:rPr lang="en-US" sz="2000" b="1" dirty="0" err="1" smtClean="0"/>
              <a:t>etrus</a:t>
            </a:r>
            <a:r>
              <a:rPr lang="en-US" sz="2000" b="1" dirty="0" smtClean="0"/>
              <a:t> 3:13; </a:t>
            </a:r>
            <a:r>
              <a:rPr lang="en-US" sz="2000" b="1" dirty="0" err="1" smtClean="0"/>
              <a:t>Yesaya</a:t>
            </a:r>
            <a:r>
              <a:rPr lang="en-US" sz="2000" b="1" dirty="0" smtClean="0"/>
              <a:t> 65:17), </a:t>
            </a:r>
            <a:r>
              <a:rPr lang="en-US" sz="2000" b="1" dirty="0" err="1" smtClean="0"/>
              <a:t>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tidak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dosa</a:t>
            </a:r>
            <a:r>
              <a:rPr lang="en-US" sz="2000" b="1" dirty="0" smtClean="0"/>
              <a:t> (Nahum 1:9),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memberikan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bumi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umat-Nya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sebagai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rumah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mereka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sepanjang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masa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Wahyu</a:t>
            </a:r>
            <a:r>
              <a:rPr lang="en-US" sz="2000" b="1" dirty="0" smtClean="0"/>
              <a:t> 21:1-5).</a:t>
            </a:r>
          </a:p>
          <a:p>
            <a:endParaRPr lang="en-US" sz="2000" b="1" dirty="0" smtClean="0"/>
          </a:p>
          <a:p>
            <a:r>
              <a:rPr lang="en-US" sz="2000" b="1" dirty="0" err="1" smtClean="0"/>
              <a:t>Semua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dicakup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dalam</a:t>
            </a:r>
            <a:r>
              <a:rPr lang="en-US" sz="2000" b="1" dirty="0" smtClean="0"/>
              <a:t> “at-one-</a:t>
            </a:r>
            <a:r>
              <a:rPr lang="en-US" sz="2000" b="1" dirty="0" err="1" smtClean="0"/>
              <a:t>ment</a:t>
            </a:r>
            <a:r>
              <a:rPr lang="en-US" sz="2000" b="1" dirty="0" smtClean="0"/>
              <a:t>.”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4876800"/>
            <a:ext cx="5486400" cy="1938992"/>
          </a:xfrm>
          <a:prstGeom prst="rect">
            <a:avLst/>
          </a:prstGeom>
          <a:solidFill>
            <a:srgbClr val="0000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Maukah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Anda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menerima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pengorbanan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Mesias</a:t>
            </a:r>
            <a:r>
              <a:rPr lang="en-US" sz="2400" b="1" dirty="0" smtClean="0">
                <a:solidFill>
                  <a:schemeClr val="bg1"/>
                </a:solidFill>
              </a:rPr>
              <a:t> Sang </a:t>
            </a:r>
            <a:r>
              <a:rPr lang="en-US" sz="2400" b="1" dirty="0" err="1" smtClean="0">
                <a:solidFill>
                  <a:schemeClr val="bg1"/>
                </a:solidFill>
              </a:rPr>
              <a:t>Juruslamat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dalam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hidup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Anda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mengundang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Dia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membersihkan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Anda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dari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segala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dosa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menjadikan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Anda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manusia</a:t>
            </a:r>
            <a:r>
              <a:rPr lang="en-US" sz="2400" b="1" dirty="0" smtClean="0">
                <a:solidFill>
                  <a:schemeClr val="bg1"/>
                </a:solidFill>
              </a:rPr>
              <a:t> yang </a:t>
            </a:r>
            <a:r>
              <a:rPr lang="en-US" sz="2400" b="1" dirty="0" err="1" smtClean="0">
                <a:solidFill>
                  <a:schemeClr val="bg1"/>
                </a:solidFill>
              </a:rPr>
              <a:t>baru</a:t>
            </a:r>
            <a:r>
              <a:rPr lang="en-US" sz="2400" b="1" dirty="0" smtClean="0">
                <a:solidFill>
                  <a:schemeClr val="bg1"/>
                </a:solidFill>
              </a:rPr>
              <a:t>?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04800" y="4191000"/>
            <a:ext cx="8382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“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Aku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mengangkat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mukaku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melihat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tampak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seekor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domba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jantan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berdiri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depan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sungai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itu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;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tanduknya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dua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kedua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tanduk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itu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tinggi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tetapi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yang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satu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lebih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tinggi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dari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yang lain,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yang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tinggi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itu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tumbuh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terakhir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.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Aku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melihat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domba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jantan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itu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menanduk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ke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barat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ke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utara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ke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selatan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tidak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ada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seekor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binatang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pun yang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tahan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menghadapi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dia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tidak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ada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yang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dapat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membebaskan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dari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kuasanya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;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ia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berbuat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sekehendak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hatinya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membesarkan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diri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” (Daniel 8:3, 4).</a:t>
            </a:r>
            <a:endParaRPr lang="en-US" sz="2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125" name="Picture 5" descr="dr6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52400"/>
            <a:ext cx="6629400" cy="3990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84582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C00000"/>
                </a:solidFill>
                <a:latin typeface="Comic Sans MS" pitchFamily="66" charset="0"/>
              </a:rPr>
              <a:t>Domba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itchFamily="66" charset="0"/>
              </a:rPr>
              <a:t>jantan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 yang </a:t>
            </a:r>
            <a:r>
              <a:rPr lang="en-US" sz="2400" b="1" dirty="0" err="1">
                <a:solidFill>
                  <a:srgbClr val="C00000"/>
                </a:solidFill>
                <a:latin typeface="Comic Sans MS" pitchFamily="66" charset="0"/>
              </a:rPr>
              <a:t>kaulihat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itchFamily="66" charset="0"/>
              </a:rPr>
              <a:t>itu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Comic Sans MS" pitchFamily="66" charset="0"/>
              </a:rPr>
              <a:t>dengan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itchFamily="66" charset="0"/>
              </a:rPr>
              <a:t>kedua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mic Sans MS" pitchFamily="66" charset="0"/>
              </a:rPr>
              <a:t>tanduknya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Comic Sans MS" pitchFamily="66" charset="0"/>
              </a:rPr>
              <a:t>ialah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 raja-raja </a:t>
            </a:r>
            <a:r>
              <a:rPr lang="en-US" sz="2400" b="1" dirty="0" err="1">
                <a:solidFill>
                  <a:srgbClr val="C00000"/>
                </a:solidFill>
                <a:latin typeface="Comic Sans MS" pitchFamily="66" charset="0"/>
              </a:rPr>
              <a:t>orang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 Media </a:t>
            </a:r>
            <a:r>
              <a:rPr lang="en-US" sz="2400" b="1" dirty="0" err="1">
                <a:solidFill>
                  <a:srgbClr val="C00000"/>
                </a:solidFill>
                <a:latin typeface="Comic Sans MS" pitchFamily="66" charset="0"/>
              </a:rPr>
              <a:t>dan</a:t>
            </a:r>
            <a:r>
              <a:rPr lang="en-US" sz="24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Comic Sans MS" pitchFamily="66" charset="0"/>
              </a:rPr>
              <a:t>Persia” 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(Daniel 8:20; </a:t>
            </a:r>
            <a:r>
              <a:rPr lang="en-US" b="1" dirty="0" err="1" smtClean="0">
                <a:solidFill>
                  <a:srgbClr val="C00000"/>
                </a:solidFill>
                <a:latin typeface="Comic Sans MS" pitchFamily="66" charset="0"/>
              </a:rPr>
              <a:t>bandingkan</a:t>
            </a:r>
            <a:r>
              <a:rPr lang="en-US" b="1" dirty="0" smtClean="0">
                <a:solidFill>
                  <a:srgbClr val="C00000"/>
                </a:solidFill>
                <a:latin typeface="Comic Sans MS" pitchFamily="66" charset="0"/>
              </a:rPr>
              <a:t> Daniel 7:5)</a:t>
            </a:r>
            <a:endParaRPr lang="en-US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150" name="Picture 6" descr="circbe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2425700"/>
            <a:ext cx="4432300" cy="4432300"/>
          </a:xfrm>
          <a:prstGeom prst="rect">
            <a:avLst/>
          </a:prstGeom>
          <a:noFill/>
        </p:spPr>
      </p:pic>
      <p:graphicFrame>
        <p:nvGraphicFramePr>
          <p:cNvPr id="6152" name="Object 8"/>
          <p:cNvGraphicFramePr>
            <a:graphicFrameLocks noChangeAspect="1"/>
          </p:cNvGraphicFramePr>
          <p:nvPr/>
        </p:nvGraphicFramePr>
        <p:xfrm>
          <a:off x="152400" y="2438400"/>
          <a:ext cx="4044950" cy="4114800"/>
        </p:xfrm>
        <a:graphic>
          <a:graphicData uri="http://schemas.openxmlformats.org/presentationml/2006/ole">
            <p:oleObj spid="_x0000_s1026" name="Image" r:id="rId4" imgW="1914148" imgH="194767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28600" y="5486400"/>
            <a:ext cx="8686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“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Tetapi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sementara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aku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memperhatikannya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tampak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seekor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kambing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jantan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datang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dari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sebelah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barat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, yang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melintasi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seluruh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bumi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tanpa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menginjak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tanah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;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kambing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jantan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itu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mempunyai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satu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tanduk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yang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aneh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antara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kedua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matanya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” (Daniel 8:5).</a:t>
            </a:r>
            <a:endParaRPr lang="en-US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9221" name="Picture 5" descr="d44r1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534400" cy="5235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57200" y="4724400"/>
            <a:ext cx="8458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Ada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hal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membedakan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binatang-binatang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ini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dengan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binatang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sebelumnya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dalam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nubuatan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Daniel 7.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kedua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binatang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ini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yaitu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domba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kambing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,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serta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simbol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dalam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penglihatan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ini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semuanya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berasal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dari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Kaabah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.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Domba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kambing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juga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ditemukan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dalam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pelayanan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di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dalam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Kaabah</a:t>
            </a:r>
            <a:r>
              <a:rPr 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.</a:t>
            </a:r>
            <a:endParaRPr lang="en-US" b="1" dirty="0"/>
          </a:p>
        </p:txBody>
      </p:sp>
      <p:pic>
        <p:nvPicPr>
          <p:cNvPr id="8196" name="Picture 4" descr="cm2014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4124325" cy="2457450"/>
          </a:xfrm>
          <a:prstGeom prst="rect">
            <a:avLst/>
          </a:prstGeom>
          <a:noFill/>
        </p:spPr>
      </p:pic>
      <p:pic>
        <p:nvPicPr>
          <p:cNvPr id="8197" name="Picture 5" descr="cm2075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676400"/>
            <a:ext cx="4343400" cy="2589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838200" y="5486400"/>
            <a:ext cx="7696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“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Ia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datang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pada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domba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jantan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yang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dua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tanduknya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yang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kulihat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berdiri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depan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sungai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itu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lalu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menyerangnya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dengan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keganasan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yang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hebat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” (ay. 6).</a:t>
            </a:r>
            <a:endParaRPr lang="en-US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46" name="Picture 6" descr="d44r17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534400" cy="5235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6477000" y="533400"/>
            <a:ext cx="24384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“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Aku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melihatnya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mendekati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domba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jantan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itu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;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ia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menggeram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lalu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ditanduknya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domba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jantan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itu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dipatahkannya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kedua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tanduknya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domba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jantan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itu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tidak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berdaya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untuk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tahan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menghadapi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dia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;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dihempaskannya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dia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ke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bumi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diinjak-injaknya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tidak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ada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yang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melepaskan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domba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jantan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itu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Comic Sans MS" pitchFamily="66" charset="0"/>
              </a:rPr>
              <a:t>dari</a:t>
            </a:r>
            <a:r>
              <a:rPr lang="en-US" sz="20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Comic Sans MS" pitchFamily="66" charset="0"/>
              </a:rPr>
              <a:t>kuasanya</a:t>
            </a:r>
            <a:r>
              <a:rPr lang="en-US" sz="2000" b="1" dirty="0" smtClean="0">
                <a:solidFill>
                  <a:srgbClr val="7030A0"/>
                </a:solidFill>
                <a:latin typeface="Comic Sans MS" pitchFamily="66" charset="0"/>
              </a:rPr>
              <a:t>” (ay. 7).</a:t>
            </a:r>
            <a:endParaRPr lang="en-US" sz="2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1270" name="Picture 6" descr="CD09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388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8458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Ada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seekor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domba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jantan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yang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telah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menaklukkan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segala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sesuatu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,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berdiri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di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sana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dengan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angkuhnya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.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Kemudian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datanglah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seekor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kambing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jantan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dengan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satu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tanduk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besar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di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antara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matanya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,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dia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bergerak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sangat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cepat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sampai-sampai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dia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tidak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menginjak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tanah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(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Ingat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macan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tutul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dengan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empat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Comic Sans MS" pitchFamily="66" charset="0"/>
              </a:rPr>
              <a:t>sayap</a:t>
            </a: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?).</a:t>
            </a:r>
            <a:endParaRPr lang="en-US" sz="20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graphicFrame>
        <p:nvGraphicFramePr>
          <p:cNvPr id="12294" name="Object 6"/>
          <p:cNvGraphicFramePr>
            <a:graphicFrameLocks noChangeAspect="1"/>
          </p:cNvGraphicFramePr>
          <p:nvPr/>
        </p:nvGraphicFramePr>
        <p:xfrm>
          <a:off x="250825" y="1981200"/>
          <a:ext cx="3727450" cy="3921125"/>
        </p:xfrm>
        <a:graphic>
          <a:graphicData uri="http://schemas.openxmlformats.org/presentationml/2006/ole">
            <p:oleObj spid="_x0000_s2050" name="Image" r:id="rId3" imgW="2093803" imgH="2203522" progId="">
              <p:embed/>
            </p:oleObj>
          </a:graphicData>
        </a:graphic>
      </p:graphicFrame>
      <p:pic>
        <p:nvPicPr>
          <p:cNvPr id="12295" name="Picture 7" descr="circle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981200"/>
            <a:ext cx="41910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1871</Words>
  <Application>Microsoft Office PowerPoint</Application>
  <PresentationFormat>On-screen Show (4:3)</PresentationFormat>
  <Paragraphs>77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Doloksaribu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Amazing Facts Bible Study Guide</dc:title>
  <dc:subject>Pelajaran 18: Tepat Pada WaktuNya</dc:subject>
  <dc:creator>Pdt. Yohanes V. Doloksaribu, M.A.</dc:creator>
  <cp:lastModifiedBy>Yohanes Verdianto</cp:lastModifiedBy>
  <cp:revision>12</cp:revision>
  <dcterms:created xsi:type="dcterms:W3CDTF">2009-11-26T06:19:09Z</dcterms:created>
  <dcterms:modified xsi:type="dcterms:W3CDTF">2009-11-26T23:15:27Z</dcterms:modified>
</cp:coreProperties>
</file>