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78" r:id="rId10"/>
    <p:sldId id="279" r:id="rId11"/>
    <p:sldId id="280" r:id="rId12"/>
    <p:sldId id="281" r:id="rId13"/>
    <p:sldId id="262" r:id="rId14"/>
    <p:sldId id="263" r:id="rId15"/>
    <p:sldId id="264" r:id="rId16"/>
    <p:sldId id="265" r:id="rId17"/>
    <p:sldId id="284" r:id="rId18"/>
    <p:sldId id="283" r:id="rId19"/>
    <p:sldId id="285" r:id="rId20"/>
    <p:sldId id="286" r:id="rId21"/>
    <p:sldId id="267" r:id="rId22"/>
    <p:sldId id="287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6EEB-E345-49BC-9E20-3DE3DB7B8DF1}" type="datetimeFigureOut">
              <a:rPr lang="en-US" smtClean="0"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77970-60A0-494B-ADDA-F4212E1558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76200" y="76200"/>
            <a:ext cx="35814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PEKABARAN MALAIKAT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250825" y="1143000"/>
            <a:ext cx="4625975" cy="76199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DARI LUAR ANGKASA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11188" y="6092825"/>
            <a:ext cx="79851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APAKAH PERINTAH AGUNG TERSEBUT?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67175" y="404813"/>
            <a:ext cx="4752975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Pergilah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ke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seluruh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dunia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beritakanlah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Injil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kepada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segala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makhluk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.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Siapa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percaya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dibaptis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akan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diselamatkan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tetapi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siapa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tidak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percaya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akan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dihukum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.</a:t>
            </a:r>
            <a:r>
              <a:rPr lang="es-ES" sz="2000" b="1" dirty="0" smtClean="0">
                <a:solidFill>
                  <a:srgbClr val="66FF33"/>
                </a:solidFill>
                <a:latin typeface="Comic Sans MS" pitchFamily="66" charset="0"/>
              </a:rPr>
              <a:t>”</a:t>
            </a:r>
            <a:r>
              <a:rPr lang="es-ES" sz="2000" b="1" dirty="0">
                <a:solidFill>
                  <a:srgbClr val="66FF33"/>
                </a:solidFill>
                <a:latin typeface="Comic Sans MS" pitchFamily="66" charset="0"/>
              </a:rPr>
              <a:t/>
            </a:r>
            <a:br>
              <a:rPr lang="es-ES" sz="2000" b="1" dirty="0">
                <a:solidFill>
                  <a:srgbClr val="66FF33"/>
                </a:solidFill>
                <a:latin typeface="Comic Sans MS" pitchFamily="66" charset="0"/>
              </a:rPr>
            </a:br>
            <a:r>
              <a:rPr lang="es-ES" sz="1400" b="1" dirty="0">
                <a:solidFill>
                  <a:srgbClr val="66FF33"/>
                </a:solidFill>
                <a:latin typeface="Comic Sans MS" pitchFamily="66" charset="0"/>
              </a:rPr>
              <a:t>(</a:t>
            </a:r>
            <a:r>
              <a:rPr lang="es-ES" sz="1400" b="1" dirty="0" err="1" smtClean="0">
                <a:solidFill>
                  <a:srgbClr val="66FF33"/>
                </a:solidFill>
                <a:latin typeface="Comic Sans MS" pitchFamily="66" charset="0"/>
              </a:rPr>
              <a:t>Markus</a:t>
            </a:r>
            <a:r>
              <a:rPr lang="es-ES" sz="14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s-ES" sz="1400" b="1" dirty="0">
                <a:solidFill>
                  <a:srgbClr val="66FF33"/>
                </a:solidFill>
                <a:latin typeface="Comic Sans MS" pitchFamily="66" charset="0"/>
              </a:rPr>
              <a:t>16:15-16)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angeles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0"/>
            <a:ext cx="6672262" cy="6858000"/>
          </a:xfrm>
          <a:prstGeom prst="rect">
            <a:avLst/>
          </a:prstGeom>
          <a:noFill/>
        </p:spPr>
      </p:pic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4427538" y="260350"/>
            <a:ext cx="424973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0066FF"/>
                  </a:outerShdw>
                </a:effectLst>
                <a:latin typeface="Arial Black"/>
              </a:rPr>
              <a:t>DUA CARA UNTUK 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0066FF"/>
                  </a:outerShdw>
                </a:effectLst>
                <a:latin typeface="Arial Black"/>
              </a:rPr>
              <a:t>MELAKSANAKAN</a:t>
            </a:r>
          </a:p>
          <a:p>
            <a:pPr algn="ctr"/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0066FF"/>
                  </a:outerShdw>
                </a:effectLst>
                <a:latin typeface="Arial Black"/>
              </a:rPr>
              <a:t>PERINTAH AGUNG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0066FF"/>
                </a:outerShdw>
              </a:effectLst>
              <a:latin typeface="Arial Black"/>
            </a:endParaRPr>
          </a:p>
        </p:txBody>
      </p:sp>
      <p:pic>
        <p:nvPicPr>
          <p:cNvPr id="9230" name="Picture 14" descr="ange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52913" cy="6873875"/>
          </a:xfrm>
          <a:prstGeom prst="rect">
            <a:avLst/>
          </a:prstGeom>
          <a:noFill/>
        </p:spPr>
      </p:pic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4284663" y="3213100"/>
            <a:ext cx="2165350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6699FF"/>
                  </a:outerShdw>
                </a:effectLst>
                <a:latin typeface="Arial Black"/>
              </a:rPr>
              <a:t>SEBAGAI GEREJA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99FF"/>
              </a:solidFill>
              <a:effectLst>
                <a:outerShdw dist="35921" dir="2700000" algn="ctr" rotWithShape="0">
                  <a:srgbClr val="6699FF"/>
                </a:outerShdw>
              </a:effectLst>
              <a:latin typeface="Arial Black"/>
            </a:endParaRPr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6372225" y="3789363"/>
            <a:ext cx="259238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6699FF"/>
                  </a:outerShdw>
                </a:effectLst>
                <a:latin typeface="Arial Black"/>
              </a:rPr>
              <a:t>SEBAGAI PRIBADI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99FF"/>
              </a:solidFill>
              <a:effectLst>
                <a:outerShdw dist="35921" dir="2700000" algn="ctr" rotWithShape="0">
                  <a:srgbClr val="6699FF"/>
                </a:outerShdw>
              </a:effectLst>
              <a:latin typeface="Arial Black"/>
            </a:endParaRP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4500563" y="5589588"/>
            <a:ext cx="20875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7DBFF"/>
                </a:solidFill>
                <a:latin typeface="Arial Black"/>
              </a:rPr>
              <a:t>Wahyu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7DBFF"/>
                </a:solidFill>
                <a:latin typeface="Arial Black"/>
              </a:rPr>
              <a:t> 14:6-11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7DBFF"/>
              </a:solidFill>
              <a:latin typeface="Arial Black"/>
            </a:endParaRPr>
          </a:p>
        </p:txBody>
      </p:sp>
      <p:sp>
        <p:nvSpPr>
          <p:cNvPr id="9236" name="WordArt 20"/>
          <p:cNvSpPr>
            <a:spLocks noChangeArrowheads="1" noChangeShapeType="1" noTextEdit="1"/>
          </p:cNvSpPr>
          <p:nvPr/>
        </p:nvSpPr>
        <p:spPr bwMode="auto">
          <a:xfrm>
            <a:off x="7092950" y="6092825"/>
            <a:ext cx="16097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7DBFF"/>
                </a:solidFill>
                <a:latin typeface="Arial Black"/>
              </a:rPr>
              <a:t>1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7DBFF"/>
                </a:solidFill>
                <a:latin typeface="Arial Black"/>
              </a:rPr>
              <a:t>Petrus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7DBFF"/>
                </a:soli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7DBFF"/>
                </a:solidFill>
                <a:latin typeface="Arial Black"/>
              </a:rPr>
              <a:t>3:15</a:t>
            </a: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 rot="6925613">
            <a:off x="4931568" y="2132807"/>
            <a:ext cx="1655763" cy="215900"/>
          </a:xfrm>
          <a:prstGeom prst="homePlate">
            <a:avLst>
              <a:gd name="adj" fmla="val 191728"/>
            </a:avLst>
          </a:prstGeom>
          <a:gradFill rotWithShape="1">
            <a:gsLst>
              <a:gs pos="0">
                <a:srgbClr val="0066FF"/>
              </a:gs>
              <a:gs pos="100000">
                <a:srgbClr val="66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 rot="4126471">
            <a:off x="6372225" y="2420938"/>
            <a:ext cx="2232025" cy="215900"/>
          </a:xfrm>
          <a:prstGeom prst="homePlate">
            <a:avLst>
              <a:gd name="adj" fmla="val 258456"/>
            </a:avLst>
          </a:prstGeom>
          <a:gradFill rotWithShape="1">
            <a:gsLst>
              <a:gs pos="0">
                <a:srgbClr val="0066FF"/>
              </a:gs>
              <a:gs pos="100000">
                <a:srgbClr val="66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 rot="5400000">
            <a:off x="4535487" y="4329113"/>
            <a:ext cx="1800225" cy="431800"/>
          </a:xfrm>
          <a:custGeom>
            <a:avLst/>
            <a:gdLst>
              <a:gd name="G0" fmla="+- 18438 0 0"/>
              <a:gd name="G1" fmla="+- 5241 0 0"/>
              <a:gd name="G2" fmla="+- 21600 0 5241"/>
              <a:gd name="G3" fmla="+- 10800 0 5241"/>
              <a:gd name="G4" fmla="+- 21600 0 18438"/>
              <a:gd name="G5" fmla="*/ G4 G3 10800"/>
              <a:gd name="G6" fmla="+- 21600 0 G5"/>
              <a:gd name="T0" fmla="*/ 18438 w 21600"/>
              <a:gd name="T1" fmla="*/ 0 h 21600"/>
              <a:gd name="T2" fmla="*/ 0 w 21600"/>
              <a:gd name="T3" fmla="*/ 10800 h 21600"/>
              <a:gd name="T4" fmla="*/ 1843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38" y="0"/>
                </a:moveTo>
                <a:lnTo>
                  <a:pt x="18438" y="5241"/>
                </a:lnTo>
                <a:lnTo>
                  <a:pt x="3375" y="5241"/>
                </a:lnTo>
                <a:lnTo>
                  <a:pt x="3375" y="16359"/>
                </a:lnTo>
                <a:lnTo>
                  <a:pt x="18438" y="16359"/>
                </a:lnTo>
                <a:lnTo>
                  <a:pt x="184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41"/>
                </a:moveTo>
                <a:lnTo>
                  <a:pt x="1350" y="16359"/>
                </a:lnTo>
                <a:lnTo>
                  <a:pt x="2700" y="16359"/>
                </a:lnTo>
                <a:lnTo>
                  <a:pt x="2700" y="5241"/>
                </a:lnTo>
                <a:close/>
              </a:path>
              <a:path w="21600" h="21600">
                <a:moveTo>
                  <a:pt x="0" y="5241"/>
                </a:moveTo>
                <a:lnTo>
                  <a:pt x="0" y="16359"/>
                </a:lnTo>
                <a:lnTo>
                  <a:pt x="675" y="16359"/>
                </a:lnTo>
                <a:lnTo>
                  <a:pt x="675" y="5241"/>
                </a:lnTo>
                <a:close/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B7DB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 rot="5400000">
            <a:off x="7019925" y="4868863"/>
            <a:ext cx="1727200" cy="431800"/>
          </a:xfrm>
          <a:custGeom>
            <a:avLst/>
            <a:gdLst>
              <a:gd name="G0" fmla="+- 18438 0 0"/>
              <a:gd name="G1" fmla="+- 5241 0 0"/>
              <a:gd name="G2" fmla="+- 21600 0 5241"/>
              <a:gd name="G3" fmla="+- 10800 0 5241"/>
              <a:gd name="G4" fmla="+- 21600 0 18438"/>
              <a:gd name="G5" fmla="*/ G4 G3 10800"/>
              <a:gd name="G6" fmla="+- 21600 0 G5"/>
              <a:gd name="T0" fmla="*/ 18438 w 21600"/>
              <a:gd name="T1" fmla="*/ 0 h 21600"/>
              <a:gd name="T2" fmla="*/ 0 w 21600"/>
              <a:gd name="T3" fmla="*/ 10800 h 21600"/>
              <a:gd name="T4" fmla="*/ 1843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38" y="0"/>
                </a:moveTo>
                <a:lnTo>
                  <a:pt x="18438" y="5241"/>
                </a:lnTo>
                <a:lnTo>
                  <a:pt x="3375" y="5241"/>
                </a:lnTo>
                <a:lnTo>
                  <a:pt x="3375" y="16359"/>
                </a:lnTo>
                <a:lnTo>
                  <a:pt x="18438" y="16359"/>
                </a:lnTo>
                <a:lnTo>
                  <a:pt x="184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41"/>
                </a:moveTo>
                <a:lnTo>
                  <a:pt x="1350" y="16359"/>
                </a:lnTo>
                <a:lnTo>
                  <a:pt x="2700" y="16359"/>
                </a:lnTo>
                <a:lnTo>
                  <a:pt x="2700" y="5241"/>
                </a:lnTo>
                <a:close/>
              </a:path>
              <a:path w="21600" h="21600">
                <a:moveTo>
                  <a:pt x="0" y="5241"/>
                </a:moveTo>
                <a:lnTo>
                  <a:pt x="0" y="16359"/>
                </a:lnTo>
                <a:lnTo>
                  <a:pt x="675" y="16359"/>
                </a:lnTo>
                <a:lnTo>
                  <a:pt x="675" y="5241"/>
                </a:lnTo>
                <a:close/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B7DB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32" grpId="0" animBg="1"/>
      <p:bldP spid="9233" grpId="0" animBg="1"/>
      <p:bldP spid="9234" grpId="0" animBg="1"/>
      <p:bldP spid="9236" grpId="0" animBg="1"/>
      <p:bldP spid="9237" grpId="0" animBg="1"/>
      <p:bldP spid="9239" grpId="0" animBg="1"/>
      <p:bldP spid="9240" grpId="0" animBg="1"/>
      <p:bldP spid="92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52800" y="2819400"/>
            <a:ext cx="5761037" cy="397031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“Dan </a:t>
            </a:r>
            <a:r>
              <a:rPr lang="en-US" b="1" dirty="0" err="1" smtClean="0">
                <a:latin typeface="Comic Sans MS" pitchFamily="66" charset="0"/>
              </a:rPr>
              <a:t>aku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melihat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seorang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malaikat</a:t>
            </a:r>
            <a:r>
              <a:rPr lang="en-US" b="1" dirty="0" smtClean="0">
                <a:latin typeface="Comic Sans MS" pitchFamily="66" charset="0"/>
              </a:rPr>
              <a:t> lain </a:t>
            </a:r>
            <a:r>
              <a:rPr lang="en-US" b="1" dirty="0" err="1" smtClean="0">
                <a:latin typeface="Comic Sans MS" pitchFamily="66" charset="0"/>
              </a:rPr>
              <a:t>terbang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tengah-tengah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langit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padanya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Injil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kekal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untuk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diberitakannya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kepada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mereka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diam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atas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bumi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kepada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semua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bangsa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suku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bahasa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kaum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berseru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dengan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suara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nyaring</a:t>
            </a:r>
            <a:r>
              <a:rPr lang="en-US" b="1" dirty="0" smtClean="0">
                <a:latin typeface="Comic Sans MS" pitchFamily="66" charset="0"/>
              </a:rPr>
              <a:t>: ‘</a:t>
            </a:r>
            <a:r>
              <a:rPr lang="en-US" b="1" dirty="0" err="1" smtClean="0">
                <a:latin typeface="Comic Sans MS" pitchFamily="66" charset="0"/>
              </a:rPr>
              <a:t>Takutlah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akan</a:t>
            </a:r>
            <a:r>
              <a:rPr lang="en-US" b="1" dirty="0" smtClean="0">
                <a:latin typeface="Comic Sans MS" pitchFamily="66" charset="0"/>
              </a:rPr>
              <a:t> Allah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muliakanlah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karena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telah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tiba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saat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penghakiman-Nya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sembahlah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Dia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telah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menjadikan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langit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bumi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laut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semua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mata</a:t>
            </a:r>
            <a:r>
              <a:rPr lang="en-US" b="1" dirty="0" smtClean="0">
                <a:latin typeface="Comic Sans MS" pitchFamily="66" charset="0"/>
              </a:rPr>
              <a:t> air</a:t>
            </a:r>
            <a:r>
              <a:rPr lang="en-US" b="1" dirty="0" smtClean="0">
                <a:latin typeface="Comic Sans MS" pitchFamily="66" charset="0"/>
              </a:rPr>
              <a:t>. </a:t>
            </a:r>
            <a:r>
              <a:rPr lang="en-US" b="1" dirty="0">
                <a:latin typeface="Comic Sans MS" pitchFamily="66" charset="0"/>
              </a:rPr>
              <a:t>Dan </a:t>
            </a:r>
            <a:r>
              <a:rPr lang="en-US" b="1" dirty="0" err="1">
                <a:latin typeface="Comic Sans MS" pitchFamily="66" charset="0"/>
              </a:rPr>
              <a:t>seorang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malaikat</a:t>
            </a:r>
            <a:r>
              <a:rPr lang="en-US" b="1" dirty="0">
                <a:latin typeface="Comic Sans MS" pitchFamily="66" charset="0"/>
              </a:rPr>
              <a:t> lain, </a:t>
            </a:r>
            <a:r>
              <a:rPr lang="en-US" b="1" dirty="0" err="1">
                <a:latin typeface="Comic Sans MS" pitchFamily="66" charset="0"/>
              </a:rPr>
              <a:t>malaikat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kedua</a:t>
            </a:r>
            <a:r>
              <a:rPr lang="en-US" b="1" dirty="0">
                <a:latin typeface="Comic Sans MS" pitchFamily="66" charset="0"/>
              </a:rPr>
              <a:t>, </a:t>
            </a:r>
            <a:r>
              <a:rPr lang="en-US" b="1" dirty="0" err="1">
                <a:latin typeface="Comic Sans MS" pitchFamily="66" charset="0"/>
              </a:rPr>
              <a:t>menyusul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dia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berkata</a:t>
            </a:r>
            <a:r>
              <a:rPr lang="en-US" b="1" dirty="0">
                <a:latin typeface="Comic Sans MS" pitchFamily="66" charset="0"/>
              </a:rPr>
              <a:t>: </a:t>
            </a:r>
            <a:r>
              <a:rPr lang="en-US" b="1" dirty="0" smtClean="0">
                <a:latin typeface="Comic Sans MS" pitchFamily="66" charset="0"/>
              </a:rPr>
              <a:t>‘</a:t>
            </a:r>
            <a:r>
              <a:rPr lang="en-US" b="1" dirty="0" err="1" smtClean="0">
                <a:latin typeface="Comic Sans MS" pitchFamily="66" charset="0"/>
              </a:rPr>
              <a:t>Sudah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rubuh</a:t>
            </a:r>
            <a:r>
              <a:rPr lang="en-US" b="1" dirty="0">
                <a:latin typeface="Comic Sans MS" pitchFamily="66" charset="0"/>
              </a:rPr>
              <a:t>, </a:t>
            </a:r>
            <a:r>
              <a:rPr lang="en-US" b="1" dirty="0" err="1">
                <a:latin typeface="Comic Sans MS" pitchFamily="66" charset="0"/>
              </a:rPr>
              <a:t>sudah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rubuh</a:t>
            </a:r>
            <a:r>
              <a:rPr lang="en-US" b="1" dirty="0">
                <a:latin typeface="Comic Sans MS" pitchFamily="66" charset="0"/>
              </a:rPr>
              <a:t> Babel, </a:t>
            </a:r>
            <a:r>
              <a:rPr lang="en-US" b="1" dirty="0" err="1">
                <a:latin typeface="Comic Sans MS" pitchFamily="66" charset="0"/>
              </a:rPr>
              <a:t>kota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besar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itu</a:t>
            </a:r>
            <a:r>
              <a:rPr lang="en-US" b="1" dirty="0">
                <a:latin typeface="Comic Sans MS" pitchFamily="66" charset="0"/>
              </a:rPr>
              <a:t>, yang </a:t>
            </a:r>
            <a:r>
              <a:rPr lang="en-US" b="1" dirty="0" err="1">
                <a:latin typeface="Comic Sans MS" pitchFamily="66" charset="0"/>
              </a:rPr>
              <a:t>telah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memabukkan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segala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bangsa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dengan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anggur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hawa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nafsu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cabulnya</a:t>
            </a:r>
            <a:r>
              <a:rPr lang="en-US" b="1" dirty="0" smtClean="0">
                <a:latin typeface="Comic Sans MS" pitchFamily="66" charset="0"/>
              </a:rPr>
              <a:t>’ … </a:t>
            </a:r>
            <a:endParaRPr lang="es-E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257485"/>
            <a:ext cx="5410200" cy="452431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“Dan </a:t>
            </a:r>
            <a:r>
              <a:rPr lang="en-US" b="1" dirty="0" err="1" smtClean="0">
                <a:latin typeface="Comic Sans MS" pitchFamily="66" charset="0"/>
              </a:rPr>
              <a:t>seorang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malaikat</a:t>
            </a:r>
            <a:r>
              <a:rPr lang="en-US" b="1" dirty="0" smtClean="0">
                <a:latin typeface="Comic Sans MS" pitchFamily="66" charset="0"/>
              </a:rPr>
              <a:t> lain, </a:t>
            </a:r>
            <a:r>
              <a:rPr lang="en-US" b="1" dirty="0" err="1" smtClean="0">
                <a:latin typeface="Comic Sans MS" pitchFamily="66" charset="0"/>
              </a:rPr>
              <a:t>malaikat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ketiga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menyusul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mereka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berkata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dengan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suara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nyaring</a:t>
            </a:r>
            <a:r>
              <a:rPr lang="en-US" b="1" dirty="0" smtClean="0">
                <a:latin typeface="Comic Sans MS" pitchFamily="66" charset="0"/>
              </a:rPr>
              <a:t>: ‘</a:t>
            </a:r>
            <a:r>
              <a:rPr lang="en-US" b="1" dirty="0" err="1" smtClean="0">
                <a:latin typeface="Comic Sans MS" pitchFamily="66" charset="0"/>
              </a:rPr>
              <a:t>Jikalau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seorang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menyembah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binatang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patungnya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itu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menerima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tanda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pada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dahinya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atau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pada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tangannya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maka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minum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dari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anggur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murka</a:t>
            </a:r>
            <a:r>
              <a:rPr lang="en-US" b="1" dirty="0" smtClean="0">
                <a:latin typeface="Comic Sans MS" pitchFamily="66" charset="0"/>
              </a:rPr>
              <a:t> Allah, yang </a:t>
            </a:r>
            <a:r>
              <a:rPr lang="en-US" b="1" dirty="0" err="1" smtClean="0">
                <a:latin typeface="Comic Sans MS" pitchFamily="66" charset="0"/>
              </a:rPr>
              <a:t>disediakan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tanpa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campuran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dalam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cawan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murka-Nya</a:t>
            </a:r>
            <a:r>
              <a:rPr lang="en-US" b="1" dirty="0" smtClean="0">
                <a:latin typeface="Comic Sans MS" pitchFamily="66" charset="0"/>
              </a:rPr>
              <a:t>;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disiksa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dengan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api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belerang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depan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mata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malaikat-malaikat</a:t>
            </a:r>
            <a:r>
              <a:rPr lang="en-US" b="1" dirty="0" smtClean="0">
                <a:latin typeface="Comic Sans MS" pitchFamily="66" charset="0"/>
              </a:rPr>
              <a:t> kudus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depan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mata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Anak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Domba</a:t>
            </a:r>
            <a:r>
              <a:rPr lang="en-US" b="1" dirty="0" smtClean="0">
                <a:latin typeface="Comic Sans MS" pitchFamily="66" charset="0"/>
              </a:rPr>
              <a:t>. </a:t>
            </a:r>
            <a:r>
              <a:rPr lang="en-US" b="1" dirty="0" err="1" smtClean="0">
                <a:latin typeface="Comic Sans MS" pitchFamily="66" charset="0"/>
              </a:rPr>
              <a:t>Maka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asap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api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menyiksa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mereka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itu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naik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atas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sampai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selama-lamanya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siang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malam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mereka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tidak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henti-hentinya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disiksa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yaitu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mereka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menyembah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binatang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serta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patungnya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itu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barangsiapa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telah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menerima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tanda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namanya</a:t>
            </a:r>
            <a:r>
              <a:rPr lang="en-US" b="1" dirty="0" smtClean="0">
                <a:latin typeface="Comic Sans MS" pitchFamily="66" charset="0"/>
              </a:rPr>
              <a:t>’”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Wahyu</a:t>
            </a:r>
            <a:r>
              <a:rPr lang="en-US" sz="1600" b="1" dirty="0" smtClean="0">
                <a:latin typeface="Comic Sans MS" pitchFamily="66" charset="0"/>
              </a:rPr>
              <a:t> 14:6-11).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52400"/>
            <a:ext cx="7315200" cy="65556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pekabaran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penting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disingkapkan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14:6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pekabaran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akhir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zaman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err="1" smtClean="0"/>
              <a:t>Pekabaran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“</a:t>
            </a:r>
            <a:r>
              <a:rPr lang="en-US" sz="2000" b="1" dirty="0" err="1" smtClean="0"/>
              <a:t>Injil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kekal</a:t>
            </a:r>
            <a:r>
              <a:rPr lang="en-US" sz="2000" b="1" dirty="0" smtClean="0"/>
              <a:t>”</a:t>
            </a:r>
          </a:p>
          <a:p>
            <a:pPr marL="342900" indent="-342900">
              <a:buAutoNum type="arabicPeriod"/>
            </a:pPr>
            <a:r>
              <a:rPr lang="en-US" sz="2000" b="1" dirty="0" err="1" smtClean="0"/>
              <a:t>Ekabaran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diberikan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bumi</a:t>
            </a:r>
            <a:r>
              <a:rPr lang="en-US" sz="2000" b="1" dirty="0" smtClean="0"/>
              <a:t>.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r>
              <a:rPr lang="en-US" sz="2000" b="1" dirty="0" err="1" smtClean="0"/>
              <a:t>Pekabaran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malaikat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menekankan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Injil</a:t>
            </a:r>
            <a:r>
              <a:rPr lang="en-US" sz="2000" b="1" dirty="0" smtClean="0"/>
              <a:t>, yang </a:t>
            </a:r>
            <a:r>
              <a:rPr lang="en-US" sz="2000" b="1" dirty="0" err="1" smtClean="0"/>
              <a:t>menunjukkan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diselamatkan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kematian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Juruslamat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Kisah</a:t>
            </a:r>
            <a:r>
              <a:rPr lang="en-US" sz="2000" b="1" dirty="0" smtClean="0"/>
              <a:t> 4:12; Markus 10:26, 27). </a:t>
            </a:r>
            <a:r>
              <a:rPr lang="en-US" sz="2000" b="1" dirty="0" err="1" smtClean="0"/>
              <a:t>Karena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cara</a:t>
            </a:r>
            <a:r>
              <a:rPr lang="en-US" sz="2000" b="1" dirty="0" smtClean="0"/>
              <a:t> lain </a:t>
            </a:r>
            <a:r>
              <a:rPr lang="en-US" sz="2000" b="1" dirty="0" err="1" smtClean="0"/>
              <a:t>menuju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keselamatan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tapi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mengajarkan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ajaran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palsu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bahwa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err="1" smtClean="0"/>
              <a:t>Keselamatan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berdasarkan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perbuatan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usaha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manusia</a:t>
            </a:r>
            <a:r>
              <a:rPr lang="en-US" sz="20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b="1" dirty="0" err="1" smtClean="0"/>
              <a:t>Pengampunan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secara</a:t>
            </a:r>
            <a:r>
              <a:rPr lang="en-US" sz="2000" b="1" dirty="0" smtClean="0"/>
              <a:t> total </a:t>
            </a:r>
            <a:r>
              <a:rPr lang="en-US" sz="2000" b="1" dirty="0" err="1" smtClean="0"/>
              <a:t>diberikan</a:t>
            </a:r>
            <a:r>
              <a:rPr lang="en-US" sz="2000" b="1" dirty="0" smtClean="0"/>
              <a:t> gratis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kecuali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walau</a:t>
            </a:r>
            <a:r>
              <a:rPr lang="en-US" sz="2000" b="1" dirty="0" smtClean="0"/>
              <a:t> pun </a:t>
            </a:r>
            <a:r>
              <a:rPr lang="en-US" sz="2000" b="1" dirty="0" err="1" smtClean="0"/>
              <a:t>manusia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berbuat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manusia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berhenti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berdosa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melanggar</a:t>
            </a:r>
            <a:r>
              <a:rPr lang="en-US" sz="2000" b="1" dirty="0" smtClean="0"/>
              <a:t> 10 </a:t>
            </a:r>
            <a:r>
              <a:rPr lang="en-US" sz="2000" b="1" dirty="0" err="1" smtClean="0"/>
              <a:t>hukum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.</a:t>
            </a:r>
          </a:p>
          <a:p>
            <a:pPr marL="342900" indent="-342900"/>
            <a:endParaRPr lang="en-US" sz="2000" b="1" dirty="0"/>
          </a:p>
          <a:p>
            <a:r>
              <a:rPr lang="en-US" sz="2000" b="1" dirty="0" err="1" smtClean="0"/>
              <a:t>Kedua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ajaran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palsu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diekspos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dinyatakan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pekabaran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malaikat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Ada</a:t>
            </a:r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empat</a:t>
            </a:r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poin</a:t>
            </a:r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penting</a:t>
            </a:r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yang </a:t>
            </a:r>
            <a:r>
              <a:rPr lang="en-US" sz="3600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dicakup</a:t>
            </a:r>
            <a:endParaRPr lang="en-US" sz="3600" kern="10" dirty="0" smtClean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Dalam</a:t>
            </a:r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pekabaran</a:t>
            </a:r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malaikat</a:t>
            </a:r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pertama</a:t>
            </a:r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:</a:t>
            </a:r>
            <a:endParaRPr lang="en-US" sz="3600" kern="10" dirty="0" smtClean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38098" y="1657290"/>
            <a:ext cx="88535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400" b="1" dirty="0" smtClean="0"/>
              <a:t>“</a:t>
            </a:r>
            <a:r>
              <a:rPr lang="en-US" sz="2400" b="1" dirty="0" err="1" smtClean="0"/>
              <a:t>Takutlah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artinya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menghormati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memandang-Nya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penuh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kasih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iman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rasa </a:t>
            </a:r>
            <a:r>
              <a:rPr lang="en-US" sz="2400" b="1" dirty="0" err="1" smtClean="0"/>
              <a:t>hormat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ingin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melakukan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kehendak-Nya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melindungi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kejahatan</a:t>
            </a:r>
            <a:r>
              <a:rPr lang="en-US" sz="2400" b="1" dirty="0" smtClean="0"/>
              <a:t>, “</a:t>
            </a:r>
            <a:r>
              <a:rPr lang="en-US" sz="2400" b="1" dirty="0" err="1" smtClean="0"/>
              <a:t>karena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takut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menjauhi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kejahatan</a:t>
            </a:r>
            <a:r>
              <a:rPr lang="en-US" sz="2400" b="1" dirty="0" smtClean="0"/>
              <a:t>” 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Amsal</a:t>
            </a:r>
            <a:r>
              <a:rPr lang="en-US" sz="1600" b="1" dirty="0" smtClean="0"/>
              <a:t> 16:6).</a:t>
            </a:r>
            <a:endParaRPr lang="en-US" sz="2400" b="1" dirty="0" smtClean="0"/>
          </a:p>
          <a:p>
            <a:pPr marL="566738" indent="-566738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400" b="1" dirty="0" smtClean="0"/>
              <a:t>“</a:t>
            </a:r>
            <a:r>
              <a:rPr lang="en-US" sz="2400" b="1" dirty="0" err="1" smtClean="0"/>
              <a:t>Muliakanlah</a:t>
            </a:r>
            <a:r>
              <a:rPr lang="en-US" sz="2400" b="1" dirty="0" smtClean="0"/>
              <a:t> Dia.” Kita </a:t>
            </a:r>
            <a:r>
              <a:rPr lang="en-US" sz="2400" b="1" dirty="0" err="1" smtClean="0"/>
              <a:t>mematuhi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perintah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mematuhi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memuji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bersyukur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kebaikan-kebaikan-Nya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.</a:t>
            </a:r>
          </a:p>
          <a:p>
            <a:pPr marL="566738" indent="-566738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400" b="1" dirty="0" smtClean="0"/>
              <a:t>“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penghakiman-Nya</a:t>
            </a:r>
            <a:r>
              <a:rPr lang="en-US" sz="2400" b="1" dirty="0" smtClean="0"/>
              <a:t>.”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menunjukkan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bertanggungjawab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pribadi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pernyataan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sangatlah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penghakiman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dimulai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berlangsung</a:t>
            </a:r>
            <a:r>
              <a:rPr lang="en-US" sz="2400" b="1" dirty="0" smtClean="0"/>
              <a:t>.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8098" y="1581090"/>
            <a:ext cx="877730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400" b="1" dirty="0" smtClean="0"/>
              <a:t>“</a:t>
            </a:r>
            <a:r>
              <a:rPr lang="en-US" sz="2400" b="1" dirty="0" err="1" smtClean="0"/>
              <a:t>Sembahlah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menjadikan</a:t>
            </a:r>
            <a:r>
              <a:rPr lang="en-US" sz="2400" b="1" dirty="0" smtClean="0"/>
              <a:t> …” </a:t>
            </a:r>
            <a:r>
              <a:rPr lang="en-US" sz="2400" b="1" dirty="0" err="1" smtClean="0"/>
              <a:t>Perintah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memerintahkan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mengidolakan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apa</a:t>
            </a:r>
            <a:r>
              <a:rPr lang="en-US" sz="2400" b="1" dirty="0" smtClean="0"/>
              <a:t> pun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siapa</a:t>
            </a:r>
            <a:r>
              <a:rPr lang="en-US" sz="2400" b="1" dirty="0" smtClean="0"/>
              <a:t> pun – </a:t>
            </a:r>
            <a:r>
              <a:rPr lang="en-US" sz="2400" b="1" dirty="0" err="1" smtClean="0"/>
              <a:t>termasuk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sendiri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seratus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persen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menolak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teori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dongeng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evolusi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sebuah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teori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menyangkal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Pencipta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Penebus</a:t>
            </a:r>
            <a:r>
              <a:rPr lang="en-US" sz="2400" b="1" dirty="0" smtClean="0"/>
              <a:t>.</a:t>
            </a:r>
          </a:p>
          <a:p>
            <a:pPr marL="566738" indent="-566738">
              <a:spcBef>
                <a:spcPts val="600"/>
              </a:spcBef>
              <a:spcAft>
                <a:spcPts val="600"/>
              </a:spcAft>
              <a:buSzPct val="200000"/>
            </a:pPr>
            <a:r>
              <a:rPr lang="en-US" sz="2400" b="1" dirty="0"/>
              <a:t>	</a:t>
            </a:r>
            <a:r>
              <a:rPr lang="en-US" sz="2400" b="1" dirty="0" smtClean="0"/>
              <a:t>“</a:t>
            </a:r>
            <a:r>
              <a:rPr lang="en-US" sz="2400" b="1" dirty="0" err="1" smtClean="0"/>
              <a:t>Injil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kekal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14:6 </a:t>
            </a:r>
            <a:r>
              <a:rPr lang="en-US" sz="2400" b="1" dirty="0" err="1" smtClean="0"/>
              <a:t>mencakup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penciptaan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penebusan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dunia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Menyembah</a:t>
            </a:r>
            <a:r>
              <a:rPr lang="en-US" sz="2400" b="1" dirty="0" smtClean="0"/>
              <a:t> Sang </a:t>
            </a:r>
            <a:r>
              <a:rPr lang="en-US" sz="2400" b="1" dirty="0" err="1" smtClean="0"/>
              <a:t>Pencipta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mencakup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menyembah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hari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sudah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dikhususkan-Nya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peringatan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Penciptaan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Sabat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ketujuh</a:t>
            </a:r>
            <a:r>
              <a:rPr lang="en-US" sz="2400" b="1" dirty="0" smtClean="0"/>
              <a:t>).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dimaksud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14:7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Sabat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dinyatakan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fakta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kata-kata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menjadikan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langit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laut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dikutip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langsung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keempat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Keluaran</a:t>
            </a:r>
            <a:r>
              <a:rPr lang="en-US" sz="2400" b="1" dirty="0" smtClean="0"/>
              <a:t> 20:11)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dipakai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sini</a:t>
            </a:r>
            <a:r>
              <a:rPr lang="en-US" sz="2400" b="1" dirty="0" smtClean="0"/>
              <a:t>.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925" y="146050"/>
            <a:ext cx="31686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“Dan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seorang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malaikat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lain,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malaikat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kedua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,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menyusul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dia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dan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berkata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: ‘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Sudah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rubuh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,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sudah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rubuh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Babel,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kota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besar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itu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, yang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telah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memabukkan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segala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bangsa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dengan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anggur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hawa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nafsu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Comic Sans MS" pitchFamily="66" charset="0"/>
              </a:rPr>
              <a:t>cabulnya</a:t>
            </a:r>
            <a:r>
              <a:rPr lang="en-US" sz="2800" b="1" dirty="0" smtClean="0">
                <a:solidFill>
                  <a:srgbClr val="CC0066"/>
                </a:solidFill>
                <a:latin typeface="Comic Sans MS" pitchFamily="66" charset="0"/>
              </a:rPr>
              <a:t>.’”</a:t>
            </a:r>
            <a:endParaRPr lang="es-ES" sz="28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85800" y="6248400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b="1" dirty="0" err="1" smtClean="0">
                <a:solidFill>
                  <a:schemeClr val="bg1"/>
                </a:solidFill>
              </a:rPr>
              <a:t>Wahyu</a:t>
            </a:r>
            <a:r>
              <a:rPr lang="es-ES" b="1" dirty="0" smtClean="0">
                <a:solidFill>
                  <a:schemeClr val="bg1"/>
                </a:solidFill>
              </a:rPr>
              <a:t> 14:8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410200" y="914400"/>
            <a:ext cx="3352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Malaikat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kedua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dengan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khidmat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menyatakan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: “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Sudah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rubuh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Babel,”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suara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yang lain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mendesak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semua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umat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Tuhan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agar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keluar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dari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Babel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secepatnya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.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Jika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Anda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tidak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tahu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apa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dimaksud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dengan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“Babel,”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bisa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saja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Anda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sedang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berada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di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dalam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babel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.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Renungkanlah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!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Mungkinkah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Anda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sekarang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sedang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berada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di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Comic Sans MS" pitchFamily="66" charset="0"/>
              </a:rPr>
              <a:t>dalam</a:t>
            </a:r>
            <a:r>
              <a:rPr lang="en-US" sz="2000" b="1" dirty="0" smtClean="0">
                <a:solidFill>
                  <a:srgbClr val="CC0000"/>
                </a:solidFill>
                <a:latin typeface="Comic Sans MS" pitchFamily="66" charset="0"/>
              </a:rPr>
              <a:t> Babel?</a:t>
            </a:r>
            <a:endParaRPr lang="en-US" sz="20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20483" name="Picture 3" descr="rev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4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4795897"/>
            <a:ext cx="9144000" cy="206210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 smtClean="0">
                <a:latin typeface="Comic Sans MS" pitchFamily="66" charset="0"/>
              </a:rPr>
              <a:t>“Dan </a:t>
            </a:r>
            <a:r>
              <a:rPr lang="en-US" sz="1600" b="1" dirty="0" err="1" smtClean="0">
                <a:latin typeface="Comic Sans MS" pitchFamily="66" charset="0"/>
              </a:rPr>
              <a:t>seorang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malaikat</a:t>
            </a:r>
            <a:r>
              <a:rPr lang="en-US" sz="1600" b="1" dirty="0" smtClean="0">
                <a:latin typeface="Comic Sans MS" pitchFamily="66" charset="0"/>
              </a:rPr>
              <a:t> lain, </a:t>
            </a:r>
            <a:r>
              <a:rPr lang="en-US" sz="1600" b="1" dirty="0" err="1" smtClean="0">
                <a:latin typeface="Comic Sans MS" pitchFamily="66" charset="0"/>
              </a:rPr>
              <a:t>malaikat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ketiga</a:t>
            </a:r>
            <a:r>
              <a:rPr lang="en-US" sz="1600" b="1" dirty="0" smtClean="0">
                <a:latin typeface="Comic Sans MS" pitchFamily="66" charset="0"/>
              </a:rPr>
              <a:t>, </a:t>
            </a:r>
            <a:r>
              <a:rPr lang="en-US" sz="1600" b="1" dirty="0" err="1" smtClean="0">
                <a:latin typeface="Comic Sans MS" pitchFamily="66" charset="0"/>
              </a:rPr>
              <a:t>menyusul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mereka</a:t>
            </a:r>
            <a:r>
              <a:rPr lang="en-US" sz="1600" b="1" dirty="0" smtClean="0">
                <a:latin typeface="Comic Sans MS" pitchFamily="66" charset="0"/>
              </a:rPr>
              <a:t>, </a:t>
            </a:r>
            <a:r>
              <a:rPr lang="en-US" sz="1600" b="1" dirty="0" err="1" smtClean="0">
                <a:latin typeface="Comic Sans MS" pitchFamily="66" charset="0"/>
              </a:rPr>
              <a:t>dan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berkata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dengan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suara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nyaring</a:t>
            </a:r>
            <a:r>
              <a:rPr lang="en-US" sz="1600" b="1" dirty="0" smtClean="0">
                <a:latin typeface="Comic Sans MS" pitchFamily="66" charset="0"/>
              </a:rPr>
              <a:t>: ‘</a:t>
            </a:r>
            <a:r>
              <a:rPr lang="en-US" sz="1600" b="1" dirty="0" err="1" smtClean="0">
                <a:latin typeface="Comic Sans MS" pitchFamily="66" charset="0"/>
              </a:rPr>
              <a:t>Jikalau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seorang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menyembah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binatang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patungnya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itu</a:t>
            </a:r>
            <a:r>
              <a:rPr lang="en-US" sz="1600" b="1" dirty="0" smtClean="0">
                <a:latin typeface="Comic Sans MS" pitchFamily="66" charset="0"/>
              </a:rPr>
              <a:t>, </a:t>
            </a:r>
            <a:r>
              <a:rPr lang="en-US" sz="1600" b="1" dirty="0" err="1" smtClean="0">
                <a:latin typeface="Comic Sans MS" pitchFamily="66" charset="0"/>
              </a:rPr>
              <a:t>dan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menerima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tanda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pada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dahinya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atau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pada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tangannya</a:t>
            </a:r>
            <a:r>
              <a:rPr lang="en-US" sz="1600" b="1" dirty="0" smtClean="0">
                <a:latin typeface="Comic Sans MS" pitchFamily="66" charset="0"/>
              </a:rPr>
              <a:t>, </a:t>
            </a:r>
            <a:r>
              <a:rPr lang="en-US" sz="1600" b="1" dirty="0" err="1" smtClean="0">
                <a:latin typeface="Comic Sans MS" pitchFamily="66" charset="0"/>
              </a:rPr>
              <a:t>maka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ia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akan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minum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dari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anggur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murka</a:t>
            </a:r>
            <a:r>
              <a:rPr lang="en-US" sz="1600" b="1" dirty="0" smtClean="0">
                <a:latin typeface="Comic Sans MS" pitchFamily="66" charset="0"/>
              </a:rPr>
              <a:t> Allah, yang </a:t>
            </a:r>
            <a:r>
              <a:rPr lang="en-US" sz="1600" b="1" dirty="0" err="1" smtClean="0">
                <a:latin typeface="Comic Sans MS" pitchFamily="66" charset="0"/>
              </a:rPr>
              <a:t>disediakan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tanpa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campuran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dalam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cawan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murka-Nya</a:t>
            </a:r>
            <a:r>
              <a:rPr lang="en-US" sz="1600" b="1" dirty="0" smtClean="0">
                <a:latin typeface="Comic Sans MS" pitchFamily="66" charset="0"/>
              </a:rPr>
              <a:t>; </a:t>
            </a:r>
            <a:r>
              <a:rPr lang="en-US" sz="1600" b="1" dirty="0" err="1" smtClean="0">
                <a:latin typeface="Comic Sans MS" pitchFamily="66" charset="0"/>
              </a:rPr>
              <a:t>dan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ia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akan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disiksa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dengan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api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belerang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di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depan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mata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malaikat-malaikat</a:t>
            </a:r>
            <a:r>
              <a:rPr lang="en-US" sz="1600" b="1" dirty="0" smtClean="0">
                <a:latin typeface="Comic Sans MS" pitchFamily="66" charset="0"/>
              </a:rPr>
              <a:t> kudus </a:t>
            </a:r>
            <a:r>
              <a:rPr lang="en-US" sz="1600" b="1" dirty="0" err="1" smtClean="0">
                <a:latin typeface="Comic Sans MS" pitchFamily="66" charset="0"/>
              </a:rPr>
              <a:t>dan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di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depan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mata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Anak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Domba</a:t>
            </a:r>
            <a:r>
              <a:rPr lang="en-US" sz="1600" b="1" dirty="0" smtClean="0">
                <a:latin typeface="Comic Sans MS" pitchFamily="66" charset="0"/>
              </a:rPr>
              <a:t>. </a:t>
            </a:r>
            <a:r>
              <a:rPr lang="en-US" sz="1600" b="1" dirty="0" err="1" smtClean="0">
                <a:latin typeface="Comic Sans MS" pitchFamily="66" charset="0"/>
              </a:rPr>
              <a:t>Maka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asap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api</a:t>
            </a:r>
            <a:r>
              <a:rPr lang="en-US" sz="1600" b="1" dirty="0" smtClean="0">
                <a:latin typeface="Comic Sans MS" pitchFamily="66" charset="0"/>
              </a:rPr>
              <a:t> yang </a:t>
            </a:r>
            <a:r>
              <a:rPr lang="en-US" sz="1600" b="1" dirty="0" err="1" smtClean="0">
                <a:latin typeface="Comic Sans MS" pitchFamily="66" charset="0"/>
              </a:rPr>
              <a:t>menyiksa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mereka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itu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naik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ke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atas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sampai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selama-lamanya</a:t>
            </a:r>
            <a:r>
              <a:rPr lang="en-US" sz="1600" b="1" dirty="0" smtClean="0">
                <a:latin typeface="Comic Sans MS" pitchFamily="66" charset="0"/>
              </a:rPr>
              <a:t>, </a:t>
            </a:r>
            <a:r>
              <a:rPr lang="en-US" sz="1600" b="1" dirty="0" err="1" smtClean="0">
                <a:latin typeface="Comic Sans MS" pitchFamily="66" charset="0"/>
              </a:rPr>
              <a:t>dan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siang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malam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mereka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tidak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henti-hentinya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disiksa</a:t>
            </a:r>
            <a:r>
              <a:rPr lang="en-US" sz="1600" b="1" dirty="0" smtClean="0">
                <a:latin typeface="Comic Sans MS" pitchFamily="66" charset="0"/>
              </a:rPr>
              <a:t>, </a:t>
            </a:r>
            <a:r>
              <a:rPr lang="en-US" sz="1600" b="1" dirty="0" err="1" smtClean="0">
                <a:latin typeface="Comic Sans MS" pitchFamily="66" charset="0"/>
              </a:rPr>
              <a:t>yaitu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mereka</a:t>
            </a:r>
            <a:r>
              <a:rPr lang="en-US" sz="1600" b="1" dirty="0" smtClean="0">
                <a:latin typeface="Comic Sans MS" pitchFamily="66" charset="0"/>
              </a:rPr>
              <a:t> yang </a:t>
            </a:r>
            <a:r>
              <a:rPr lang="en-US" sz="1600" b="1" dirty="0" err="1" smtClean="0">
                <a:latin typeface="Comic Sans MS" pitchFamily="66" charset="0"/>
              </a:rPr>
              <a:t>menyembah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binatang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serta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patungnya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itu</a:t>
            </a:r>
            <a:r>
              <a:rPr lang="en-US" sz="1600" b="1" dirty="0" smtClean="0">
                <a:latin typeface="Comic Sans MS" pitchFamily="66" charset="0"/>
              </a:rPr>
              <a:t>, </a:t>
            </a:r>
            <a:r>
              <a:rPr lang="en-US" sz="1600" b="1" dirty="0" err="1" smtClean="0">
                <a:latin typeface="Comic Sans MS" pitchFamily="66" charset="0"/>
              </a:rPr>
              <a:t>dan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barangsiapa</a:t>
            </a:r>
            <a:r>
              <a:rPr lang="en-US" sz="1600" b="1" dirty="0" smtClean="0">
                <a:latin typeface="Comic Sans MS" pitchFamily="66" charset="0"/>
              </a:rPr>
              <a:t> yang </a:t>
            </a:r>
            <a:r>
              <a:rPr lang="en-US" sz="1600" b="1" dirty="0" err="1" smtClean="0">
                <a:latin typeface="Comic Sans MS" pitchFamily="66" charset="0"/>
              </a:rPr>
              <a:t>telah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menerima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tanda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1600" b="1" dirty="0" err="1" smtClean="0">
                <a:latin typeface="Comic Sans MS" pitchFamily="66" charset="0"/>
              </a:rPr>
              <a:t>namanya</a:t>
            </a:r>
            <a:r>
              <a:rPr lang="en-US" sz="1600" b="1" dirty="0" smtClean="0">
                <a:latin typeface="Comic Sans MS" pitchFamily="66" charset="0"/>
              </a:rPr>
              <a:t>.’”</a:t>
            </a:r>
            <a:endParaRPr lang="es-ES" sz="1700" b="1" dirty="0">
              <a:latin typeface="Comic Sans MS" pitchFamily="66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408738" y="6610350"/>
            <a:ext cx="2735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200" dirty="0" err="1" smtClean="0"/>
              <a:t>Wahyu</a:t>
            </a:r>
            <a:r>
              <a:rPr lang="es-ES" sz="1200" dirty="0" smtClean="0"/>
              <a:t> 14:9-11</a:t>
            </a:r>
            <a:endParaRPr lang="es-E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600164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Malaikat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betul-betul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</a:t>
            </a:r>
            <a:r>
              <a:rPr lang="en-US" sz="2400" b="1" dirty="0" smtClean="0"/>
              <a:t>! </a:t>
            </a:r>
            <a:r>
              <a:rPr lang="en-US" sz="2400" b="1" dirty="0" err="1" smtClean="0"/>
              <a:t>Mahkluk-mahkluk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rohani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pelayan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hebat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muncul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sepanjang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sejarah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dicatat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Alkitab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Sering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terlihat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melindungi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menuntun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menghukum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orang-orang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jahat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tapi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tugas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yang paling </a:t>
            </a:r>
            <a:r>
              <a:rPr lang="en-US" sz="2400" b="1" dirty="0" err="1" smtClean="0"/>
              <a:t>penting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menyingkap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menjelaskan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nubuatan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Tahukah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memberikan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pekabaran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melalui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malaikat-malaikat-Nya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hidup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sekarang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? Di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14,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menyingkapkan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beberapa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pekabaran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zkhir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menakjubkan</a:t>
            </a:r>
            <a:r>
              <a:rPr lang="en-US" sz="2400" b="1" dirty="0" smtClean="0"/>
              <a:t>, yang </a:t>
            </a:r>
            <a:r>
              <a:rPr lang="en-US" sz="2400" b="1" dirty="0" err="1" smtClean="0"/>
              <a:t>dilambangkan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malaikat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sedang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terbang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Begitu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pentingnya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pekabaran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sehingga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dikabarkan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seluruh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dunia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menjemput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umat-Nya</a:t>
            </a:r>
            <a:r>
              <a:rPr lang="en-US" sz="2400" b="1" dirty="0" smtClean="0"/>
              <a:t>!</a:t>
            </a:r>
          </a:p>
          <a:p>
            <a:endParaRPr lang="en-US" sz="2400" b="1" dirty="0"/>
          </a:p>
          <a:p>
            <a:r>
              <a:rPr lang="en-US" sz="2400" b="1" dirty="0" err="1" smtClean="0"/>
              <a:t>Pelajaran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membuka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delapan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pelajaran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sesudahnya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menyajikan</a:t>
            </a:r>
            <a:r>
              <a:rPr lang="en-US" sz="2400" b="1" dirty="0" smtClean="0"/>
              <a:t> detail-detail yang </a:t>
            </a:r>
            <a:r>
              <a:rPr lang="en-US" sz="2400" b="1" dirty="0" err="1" smtClean="0"/>
              <a:t>luar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biasa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4292600"/>
            <a:ext cx="9144000" cy="2585323"/>
          </a:xfrm>
          <a:prstGeom prst="rect">
            <a:avLst/>
          </a:prstGeom>
          <a:solidFill>
            <a:srgbClr val="B7DB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“</a:t>
            </a:r>
            <a:r>
              <a:rPr lang="en-US" b="1" dirty="0" err="1" smtClean="0">
                <a:latin typeface="Comic Sans MS" pitchFamily="66" charset="0"/>
              </a:rPr>
              <a:t>Tiga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malaikat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dalam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Wahyu</a:t>
            </a:r>
            <a:r>
              <a:rPr lang="en-US" b="1" dirty="0" smtClean="0">
                <a:latin typeface="Comic Sans MS" pitchFamily="66" charset="0"/>
              </a:rPr>
              <a:t> 14 </a:t>
            </a:r>
            <a:r>
              <a:rPr lang="en-US" b="1" dirty="0" err="1" smtClean="0">
                <a:latin typeface="Comic Sans MS" pitchFamily="66" charset="0"/>
              </a:rPr>
              <a:t>digambarkan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sedang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terbang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</a:t>
            </a:r>
            <a:r>
              <a:rPr lang="en-US" b="1" dirty="0" smtClean="0">
                <a:latin typeface="Comic Sans MS" pitchFamily="66" charset="0"/>
              </a:rPr>
              <a:t> tengah2 </a:t>
            </a:r>
            <a:r>
              <a:rPr lang="en-US" b="1" dirty="0" err="1" smtClean="0">
                <a:latin typeface="Comic Sans MS" pitchFamily="66" charset="0"/>
              </a:rPr>
              <a:t>langit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melambangkan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pekerjaan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dari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mereka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memberitakan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pekabaran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malaikat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pertama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kedua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ketiga</a:t>
            </a:r>
            <a:r>
              <a:rPr lang="en-US" b="1" dirty="0" smtClean="0">
                <a:latin typeface="Comic Sans MS" pitchFamily="66" charset="0"/>
              </a:rPr>
              <a:t>… </a:t>
            </a:r>
            <a:r>
              <a:rPr lang="en-US" b="1" dirty="0" err="1" smtClean="0">
                <a:latin typeface="Comic Sans MS" pitchFamily="66" charset="0"/>
              </a:rPr>
              <a:t>Pengaruh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dari</a:t>
            </a:r>
            <a:r>
              <a:rPr lang="en-US" b="1" dirty="0" smtClean="0">
                <a:latin typeface="Comic Sans MS" pitchFamily="66" charset="0"/>
              </a:rPr>
              <a:t> pekabaran2 </a:t>
            </a:r>
            <a:r>
              <a:rPr lang="en-US" b="1" dirty="0" err="1" smtClean="0">
                <a:latin typeface="Comic Sans MS" pitchFamily="66" charset="0"/>
              </a:rPr>
              <a:t>ini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sudah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mendalam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melebar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telah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mengatur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pergerakan</a:t>
            </a:r>
            <a:r>
              <a:rPr lang="en-US" b="1" dirty="0" smtClean="0">
                <a:latin typeface="Comic Sans MS" pitchFamily="66" charset="0"/>
              </a:rPr>
              <a:t> beribu-2 </a:t>
            </a:r>
            <a:r>
              <a:rPr lang="en-US" b="1" dirty="0" err="1" smtClean="0">
                <a:latin typeface="Comic Sans MS" pitchFamily="66" charset="0"/>
              </a:rPr>
              <a:t>hati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telah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mendirikan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institusi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pendidikan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rumah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percetakan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institusi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kesehatan</a:t>
            </a:r>
            <a:r>
              <a:rPr lang="en-US" b="1" dirty="0" smtClean="0">
                <a:latin typeface="Comic Sans MS" pitchFamily="66" charset="0"/>
              </a:rPr>
              <a:t>. </a:t>
            </a:r>
            <a:r>
              <a:rPr lang="en-US" b="1" dirty="0" err="1" smtClean="0">
                <a:latin typeface="Comic Sans MS" pitchFamily="66" charset="0"/>
              </a:rPr>
              <a:t>Semua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ini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adalah</a:t>
            </a:r>
            <a:r>
              <a:rPr lang="en-US" b="1" dirty="0" smtClean="0">
                <a:latin typeface="Comic Sans MS" pitchFamily="66" charset="0"/>
              </a:rPr>
              <a:t> alat-2 Allah yang </a:t>
            </a:r>
            <a:r>
              <a:rPr lang="en-US" b="1" dirty="0" err="1" smtClean="0">
                <a:latin typeface="Comic Sans MS" pitchFamily="66" charset="0"/>
              </a:rPr>
              <a:t>digunakan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untuk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pekerjaan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utama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dilambangkan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oleh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malaikat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pertama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kedua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ketiga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pekerjaan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untuk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mengamarkan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umat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manusia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bahwa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Kristus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datang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lagi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dengan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kuasa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kemuliaan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agung</a:t>
            </a:r>
            <a:r>
              <a:rPr lang="en-US" b="1" dirty="0" smtClean="0">
                <a:latin typeface="Comic Sans MS" pitchFamily="66" charset="0"/>
              </a:rPr>
              <a:t>.”</a:t>
            </a:r>
          </a:p>
          <a:p>
            <a:endParaRPr lang="es-ES" b="1" dirty="0">
              <a:latin typeface="Comic Sans MS" pitchFamily="6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27650" y="6613525"/>
            <a:ext cx="3816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/>
              <a:t>E.G.W. (Testimonies for the Church, vol. 6, </a:t>
            </a:r>
            <a:r>
              <a:rPr lang="en-US" sz="1000" dirty="0" err="1" smtClean="0"/>
              <a:t>hal</a:t>
            </a:r>
            <a:r>
              <a:rPr lang="en-US" sz="1000" dirty="0" smtClean="0"/>
              <a:t>. </a:t>
            </a:r>
            <a:r>
              <a:rPr lang="en-US" sz="1000" dirty="0"/>
              <a:t>17-18)</a:t>
            </a:r>
            <a:endParaRPr lang="es-E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288" y="76200"/>
            <a:ext cx="84248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Siap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sedialah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pada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segala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waktu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untuk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memberi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pertanggungan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jawab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kepada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tiap-tiap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orang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meminta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pertanggungan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jawab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dari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kamu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tentang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pengharapan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ada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Comic Sans MS" pitchFamily="66" charset="0"/>
              </a:rPr>
              <a:t>padamu</a:t>
            </a:r>
            <a:r>
              <a:rPr lang="en-US" sz="2400" b="1" dirty="0" smtClean="0">
                <a:solidFill>
                  <a:srgbClr val="FFFFCC"/>
                </a:solidFill>
                <a:latin typeface="Comic Sans MS" pitchFamily="66" charset="0"/>
              </a:rPr>
              <a:t>.”</a:t>
            </a:r>
            <a:endParaRPr lang="es-ES" sz="2400" b="1" dirty="0">
              <a:solidFill>
                <a:srgbClr val="FFFFCC"/>
              </a:solidFill>
              <a:latin typeface="Comic Sans MS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87775" y="179705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</a:rPr>
              <a:t>1 </a:t>
            </a:r>
            <a:r>
              <a:rPr lang="es-ES" sz="1600" b="1" dirty="0" smtClean="0">
                <a:solidFill>
                  <a:srgbClr val="FFFFCC"/>
                </a:solidFill>
              </a:rPr>
              <a:t>Petrus </a:t>
            </a:r>
            <a:r>
              <a:rPr lang="es-ES" sz="1600" b="1" dirty="0">
                <a:solidFill>
                  <a:srgbClr val="FFFFCC"/>
                </a:solidFill>
              </a:rPr>
              <a:t>3:15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41910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“Yang </a:t>
            </a:r>
            <a:r>
              <a:rPr lang="en-US" sz="2400" b="1" dirty="0" err="1">
                <a:solidFill>
                  <a:srgbClr val="660066"/>
                </a:solidFill>
                <a:latin typeface="Comic Sans MS" pitchFamily="66" charset="0"/>
              </a:rPr>
              <a:t>penting</a:t>
            </a:r>
            <a:r>
              <a:rPr lang="en-US" sz="2400" b="1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Comic Sans MS" pitchFamily="66" charset="0"/>
              </a:rPr>
              <a:t>di</a:t>
            </a:r>
            <a:r>
              <a:rPr lang="en-US" sz="2400" b="1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Comic Sans MS" pitchFamily="66" charset="0"/>
              </a:rPr>
              <a:t>sini</a:t>
            </a:r>
            <a:r>
              <a:rPr lang="en-US" sz="2400" b="1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Comic Sans MS" pitchFamily="66" charset="0"/>
              </a:rPr>
              <a:t>ialah</a:t>
            </a:r>
            <a:r>
              <a:rPr lang="en-US" sz="2400" b="1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Comic Sans MS" pitchFamily="66" charset="0"/>
              </a:rPr>
              <a:t>ketekunan</a:t>
            </a:r>
            <a:r>
              <a:rPr lang="en-US" sz="2400" b="1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Comic Sans MS" pitchFamily="66" charset="0"/>
              </a:rPr>
              <a:t>orang-orang</a:t>
            </a:r>
            <a:r>
              <a:rPr lang="en-US" sz="2400" b="1" dirty="0">
                <a:solidFill>
                  <a:srgbClr val="660066"/>
                </a:solidFill>
                <a:latin typeface="Comic Sans MS" pitchFamily="66" charset="0"/>
              </a:rPr>
              <a:t> kudus, yang </a:t>
            </a:r>
            <a:r>
              <a:rPr lang="en-US" sz="2400" b="1" dirty="0" err="1">
                <a:solidFill>
                  <a:srgbClr val="660066"/>
                </a:solidFill>
                <a:latin typeface="Comic Sans MS" pitchFamily="66" charset="0"/>
              </a:rPr>
              <a:t>menuruti</a:t>
            </a:r>
            <a:r>
              <a:rPr lang="en-US" sz="2400" b="1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Comic Sans MS" pitchFamily="66" charset="0"/>
              </a:rPr>
              <a:t>perintah</a:t>
            </a:r>
            <a:r>
              <a:rPr lang="en-US" sz="2400" b="1" dirty="0">
                <a:solidFill>
                  <a:srgbClr val="660066"/>
                </a:solidFill>
                <a:latin typeface="Comic Sans MS" pitchFamily="66" charset="0"/>
              </a:rPr>
              <a:t> Allah </a:t>
            </a:r>
            <a:r>
              <a:rPr lang="en-US" sz="2400" b="1" dirty="0" err="1">
                <a:solidFill>
                  <a:srgbClr val="660066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Comic Sans MS" pitchFamily="66" charset="0"/>
              </a:rPr>
              <a:t>iman</a:t>
            </a:r>
            <a:r>
              <a:rPr lang="en-US" sz="2400" b="1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endParaRPr lang="en-US" sz="2400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err="1" smtClean="0">
                <a:solidFill>
                  <a:srgbClr val="660066"/>
                </a:solidFill>
                <a:latin typeface="Comic Sans MS" pitchFamily="66" charset="0"/>
              </a:rPr>
              <a:t>kepada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pitchFamily="66" charset="0"/>
              </a:rPr>
              <a:t>Yesus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rgbClr val="660066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rgbClr val="660066"/>
                </a:solidFill>
                <a:latin typeface="Comic Sans MS" pitchFamily="66" charset="0"/>
              </a:rPr>
              <a:t>Wahyu</a:t>
            </a:r>
            <a:r>
              <a:rPr lang="en-US" sz="1600" b="1" dirty="0" smtClean="0">
                <a:solidFill>
                  <a:srgbClr val="660066"/>
                </a:solidFill>
                <a:latin typeface="Comic Sans MS" pitchFamily="66" charset="0"/>
              </a:rPr>
              <a:t> 14:12).</a:t>
            </a:r>
            <a:endParaRPr lang="en-US" sz="24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34821" name="Picture 5" descr="cm20022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3152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632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Ciri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khas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umat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Tuhan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dalam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Wahyu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14:12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1219200" y="1138535"/>
            <a:ext cx="7467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5EB0FC"/>
              </a:buClr>
              <a:buFont typeface="Arial" pitchFamily="34" charset="0"/>
              <a:buChar char="╠"/>
            </a:pPr>
            <a:r>
              <a:rPr lang="en-US" sz="2800" b="1" dirty="0" err="1" smtClean="0">
                <a:solidFill>
                  <a:schemeClr val="bg1"/>
                </a:solidFill>
              </a:rPr>
              <a:t>Sabar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penuh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kasih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tekun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setia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sampai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akhir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5EB0FC"/>
              </a:buClr>
              <a:buFont typeface="Arial" pitchFamily="34" charset="0"/>
              <a:buChar char="╠"/>
            </a:pPr>
            <a:r>
              <a:rPr lang="en-US" sz="2800" b="1" dirty="0" err="1" smtClean="0">
                <a:solidFill>
                  <a:schemeClr val="bg1"/>
                </a:solidFill>
              </a:rPr>
              <a:t>Disebut</a:t>
            </a:r>
            <a:r>
              <a:rPr lang="en-US" sz="2800" b="1" dirty="0" smtClean="0">
                <a:solidFill>
                  <a:schemeClr val="bg1"/>
                </a:solidFill>
              </a:rPr>
              <a:t> kudus, </a:t>
            </a:r>
            <a:r>
              <a:rPr lang="en-US" sz="2800" b="1" dirty="0" err="1" smtClean="0">
                <a:solidFill>
                  <a:schemeClr val="bg1"/>
                </a:solidFill>
              </a:rPr>
              <a:t>karena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benar-benar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pihak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5EB0FC"/>
              </a:buClr>
              <a:buFont typeface="Arial" pitchFamily="34" charset="0"/>
              <a:buChar char="╠"/>
            </a:pPr>
            <a:r>
              <a:rPr lang="en-US" sz="2800" b="1" dirty="0" err="1" smtClean="0">
                <a:solidFill>
                  <a:schemeClr val="bg1"/>
                </a:solidFill>
              </a:rPr>
              <a:t>Mematuhi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perintah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</a:rPr>
              <a:t>Umat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akhir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zaman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senang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hati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mematuhi</a:t>
            </a:r>
            <a:r>
              <a:rPr lang="en-US" sz="2800" b="1" dirty="0" smtClean="0">
                <a:solidFill>
                  <a:schemeClr val="bg1"/>
                </a:solidFill>
              </a:rPr>
              <a:t> 10 </a:t>
            </a:r>
            <a:r>
              <a:rPr lang="en-US" sz="2800" b="1" dirty="0" err="1" smtClean="0">
                <a:solidFill>
                  <a:schemeClr val="bg1"/>
                </a:solidFill>
              </a:rPr>
              <a:t>hukum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peraturan-peraturan</a:t>
            </a:r>
            <a:r>
              <a:rPr lang="en-US" sz="2800" b="1" dirty="0" smtClean="0">
                <a:solidFill>
                  <a:schemeClr val="bg1"/>
                </a:solidFill>
              </a:rPr>
              <a:t> lain yang </a:t>
            </a:r>
            <a:r>
              <a:rPr lang="en-US" sz="2800" b="1" dirty="0" err="1" smtClean="0">
                <a:solidFill>
                  <a:schemeClr val="bg1"/>
                </a:solidFill>
              </a:rPr>
              <a:t>diberikan-Nya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5EB0FC"/>
              </a:buClr>
              <a:buFont typeface="Arial" pitchFamily="34" charset="0"/>
              <a:buChar char="╠"/>
            </a:pPr>
            <a:r>
              <a:rPr lang="en-US" sz="2800" b="1" dirty="0" err="1" smtClean="0">
                <a:solidFill>
                  <a:schemeClr val="bg1"/>
                </a:solidFill>
              </a:rPr>
              <a:t>Memiliki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iman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Yesus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</a:rPr>
              <a:t>Umat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benar-benar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memiliki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iman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Yesus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s-E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“Dan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melihat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sesungguhnya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ada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suatu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awan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putih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atas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awan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duduk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seorang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seperti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Anak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Manusia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sebuah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mahkota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emas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atas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kepala-Nya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sebilah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sabit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tajam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tangan-Nya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Wahyu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14:14).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38100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Segera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setelah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pekabaran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tiga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malaikat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sampai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kembali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awan-awan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kedatangan-Nya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kedua</a:t>
            </a:r>
            <a:r>
              <a:rPr lang="en-US" sz="2400" b="1" dirty="0" smtClean="0">
                <a:solidFill>
                  <a:schemeClr val="bg1"/>
                </a:solidFill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menjemput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umat-Nya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Kerajaan-Nya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2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05600" cy="13287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42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Untuk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apa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kita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belajar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kita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Wahyu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  <a:p>
            <a:pPr algn="ctr"/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Bukankah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kita</a:t>
            </a:r>
            <a:r>
              <a:rPr lang="en-US" sz="3200" kern="10" dirty="0" err="1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itu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termeterai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?</a:t>
            </a:r>
            <a:endParaRPr lang="en-US" sz="3200" kern="10" dirty="0">
              <a:ln w="222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600200" y="76200"/>
            <a:ext cx="59436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Enam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Alasan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Penting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Untuk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Mempelajari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Kitab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Wahyu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" name="5 Lágrima"/>
          <p:cNvSpPr/>
          <p:nvPr/>
        </p:nvSpPr>
        <p:spPr>
          <a:xfrm>
            <a:off x="228600" y="2209800"/>
            <a:ext cx="381000" cy="395302"/>
          </a:xfrm>
          <a:prstGeom prst="teardrop">
            <a:avLst/>
          </a:prstGeom>
          <a:solidFill>
            <a:srgbClr val="FF0000"/>
          </a:solidFill>
          <a:ln w="190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1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pernah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termeterai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22:10). </a:t>
            </a:r>
            <a:r>
              <a:rPr lang="en-US" sz="2400" b="1" dirty="0" err="1" smtClean="0"/>
              <a:t>Pertentangan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berabad-abad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antara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Iblis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termasuk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strategi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Iblis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rencana-rencana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penipuannya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akhir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diekspos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Iblis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menjerat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orang-orang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tahu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mengenai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penipuannya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sebelum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Iblis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menjalankan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penipuan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menyebarkan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ajaran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palsu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termeterai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err="1" smtClean="0"/>
              <a:t>Nama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Inggris</a:t>
            </a:r>
            <a:r>
              <a:rPr lang="en-US" sz="2400" b="1" dirty="0" smtClean="0"/>
              <a:t>), “Revelation,” </a:t>
            </a:r>
            <a:r>
              <a:rPr lang="en-US" sz="2400" b="1" dirty="0" err="1" smtClean="0"/>
              <a:t>artinya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Penyingkapan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Pemberitahuan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hal-hal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rahasia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Pengeksposan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lawan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rahasia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termeterai</a:t>
            </a:r>
            <a:r>
              <a:rPr lang="en-US" sz="2400" b="1" dirty="0" smtClean="0"/>
              <a:t>.” </a:t>
            </a:r>
            <a:r>
              <a:rPr lang="en-US" sz="2400" b="1" dirty="0" err="1" smtClean="0"/>
              <a:t>sejak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dulu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selalu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terbuka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7" name="5 Lágrima"/>
          <p:cNvSpPr/>
          <p:nvPr/>
        </p:nvSpPr>
        <p:spPr>
          <a:xfrm>
            <a:off x="228600" y="5105400"/>
            <a:ext cx="381000" cy="395302"/>
          </a:xfrm>
          <a:prstGeom prst="teardrop">
            <a:avLst/>
          </a:prstGeom>
          <a:solidFill>
            <a:srgbClr val="FF0000"/>
          </a:solidFill>
          <a:ln w="190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2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600200" y="76200"/>
            <a:ext cx="59436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Enam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Alasan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Penting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Untuk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Mempelajari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Kitab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Wahyu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3" name="5 Lágrima"/>
          <p:cNvSpPr/>
          <p:nvPr/>
        </p:nvSpPr>
        <p:spPr>
          <a:xfrm>
            <a:off x="228600" y="2119298"/>
            <a:ext cx="381000" cy="395302"/>
          </a:xfrm>
          <a:prstGeom prst="teardrop">
            <a:avLst/>
          </a:prstGeom>
          <a:solidFill>
            <a:srgbClr val="FF0000"/>
          </a:solidFill>
          <a:ln w="190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3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800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Kitab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cara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unik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Kitab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dimulai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: “</a:t>
            </a:r>
            <a:r>
              <a:rPr lang="en-US" sz="2000" b="1" dirty="0" err="1" smtClean="0"/>
              <a:t>Inilah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Yesus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Kristus</a:t>
            </a:r>
            <a:r>
              <a:rPr lang="en-US" sz="2000" b="1" dirty="0" smtClean="0"/>
              <a:t> …” </a:t>
            </a:r>
            <a:r>
              <a:rPr lang="en-US" sz="2000" b="1" dirty="0" err="1" smtClean="0"/>
              <a:t>Bahkan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kitab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gambaran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1:13-16. </a:t>
            </a:r>
            <a:r>
              <a:rPr lang="en-US" sz="2000" b="1" dirty="0" err="1" smtClean="0"/>
              <a:t>Tak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buku</a:t>
            </a:r>
            <a:r>
              <a:rPr lang="en-US" sz="2000" b="1" dirty="0" smtClean="0"/>
              <a:t> lain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Alkitab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menyingkapkan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Yesus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petunjuk-petunjuk-Nya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akhir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zaman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recana-Nya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pekerjaan-Nya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umat-Nya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selain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kitab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Kitab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ditulis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khusus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ditujukan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sekarang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zaman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segera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datang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1:1-3; 3:11; 22:6, 7, 12, 20).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Sebuah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khusus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diberikan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membaca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kitab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menuruti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nasehat-nasehatnya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1:3; 22:7).</a:t>
            </a:r>
            <a:endParaRPr lang="en-US" sz="2000" b="1" dirty="0"/>
          </a:p>
        </p:txBody>
      </p:sp>
      <p:sp>
        <p:nvSpPr>
          <p:cNvPr id="5" name="5 Lágrima"/>
          <p:cNvSpPr/>
          <p:nvPr/>
        </p:nvSpPr>
        <p:spPr>
          <a:xfrm>
            <a:off x="228600" y="4267200"/>
            <a:ext cx="381000" cy="395302"/>
          </a:xfrm>
          <a:prstGeom prst="teardrop">
            <a:avLst/>
          </a:prstGeom>
          <a:solidFill>
            <a:srgbClr val="FF0000"/>
          </a:solidFill>
          <a:ln w="190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4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5 Lágrima"/>
          <p:cNvSpPr/>
          <p:nvPr/>
        </p:nvSpPr>
        <p:spPr>
          <a:xfrm>
            <a:off x="228600" y="5548298"/>
            <a:ext cx="381000" cy="395302"/>
          </a:xfrm>
          <a:prstGeom prst="teardrop">
            <a:avLst/>
          </a:prstGeom>
          <a:solidFill>
            <a:srgbClr val="FF0000"/>
          </a:solidFill>
          <a:ln w="190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5</a:t>
            </a:r>
            <a:endParaRPr lang="es-E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600200" y="76200"/>
            <a:ext cx="59436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Enam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Alasan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Penting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Untuk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Mempelajari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Kitab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Wahyu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3" name="5 Lágrima"/>
          <p:cNvSpPr/>
          <p:nvPr/>
        </p:nvSpPr>
        <p:spPr>
          <a:xfrm>
            <a:off x="228600" y="2195498"/>
            <a:ext cx="381000" cy="395302"/>
          </a:xfrm>
          <a:prstGeom prst="teardrop">
            <a:avLst/>
          </a:prstGeom>
          <a:solidFill>
            <a:srgbClr val="FF0000"/>
          </a:solidFill>
          <a:ln w="1905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6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menggambarkan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akhir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kejelasan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luar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biasa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Alkitab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nyata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saksikan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peristiwa-peristiwa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akhir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digambarkan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benar-benar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terjadi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menggambarkan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dikabarkan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akhir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14:6-14). </a:t>
            </a:r>
            <a:r>
              <a:rPr lang="en-US" sz="2400" b="1" dirty="0" err="1" smtClean="0"/>
              <a:t>Pelajaran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memberi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gambaran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sekilas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tentang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pekabaran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supaya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mengenalinya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mendengar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pekabaran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err="1" smtClean="0"/>
              <a:t>Sebelum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melangkah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lebih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lanjut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bacalah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teliti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14:6-14.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4288"/>
            <a:ext cx="7019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99"/>
                </a:solidFill>
              </a:rPr>
              <a:t>Sebab</a:t>
            </a:r>
            <a:r>
              <a:rPr lang="en-US" sz="2000" b="1" dirty="0" smtClean="0">
                <a:solidFill>
                  <a:srgbClr val="FFFF99"/>
                </a:solidFill>
              </a:rPr>
              <a:t>, </a:t>
            </a:r>
            <a:r>
              <a:rPr lang="en-US" sz="2000" b="1" dirty="0" err="1" smtClean="0">
                <a:solidFill>
                  <a:srgbClr val="FFFF99"/>
                </a:solidFill>
              </a:rPr>
              <a:t>barangsiapa</a:t>
            </a:r>
            <a:r>
              <a:rPr lang="en-US" sz="2000" b="1" dirty="0" smtClean="0">
                <a:solidFill>
                  <a:srgbClr val="FFFF99"/>
                </a:solidFill>
              </a:rPr>
              <a:t> yang </a:t>
            </a:r>
            <a:r>
              <a:rPr lang="en-US" sz="2000" b="1" dirty="0" err="1" smtClean="0">
                <a:solidFill>
                  <a:srgbClr val="FFFF99"/>
                </a:solidFill>
              </a:rPr>
              <a:t>berseru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kepada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nama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Tuhan</a:t>
            </a:r>
            <a:r>
              <a:rPr lang="en-US" sz="2000" b="1" dirty="0" smtClean="0">
                <a:solidFill>
                  <a:srgbClr val="FFFF99"/>
                </a:solidFill>
              </a:rPr>
              <a:t>, </a:t>
            </a:r>
            <a:r>
              <a:rPr lang="en-US" sz="2000" b="1" dirty="0" err="1" smtClean="0">
                <a:solidFill>
                  <a:srgbClr val="FFFF99"/>
                </a:solidFill>
              </a:rPr>
              <a:t>akan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diselamatkan</a:t>
            </a:r>
            <a:r>
              <a:rPr lang="en-US" sz="2000" b="1" dirty="0" smtClean="0">
                <a:solidFill>
                  <a:srgbClr val="FFFF99"/>
                </a:solidFill>
              </a:rPr>
              <a:t>.</a:t>
            </a:r>
            <a:endParaRPr lang="es-ES" sz="2000" b="1" dirty="0">
              <a:solidFill>
                <a:srgbClr val="FFFF99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411413" y="6548438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b="1" dirty="0" smtClean="0">
                <a:solidFill>
                  <a:srgbClr val="FFFF99"/>
                </a:solidFill>
              </a:rPr>
              <a:t>Roma </a:t>
            </a:r>
            <a:r>
              <a:rPr lang="es-ES" sz="1600" b="1" dirty="0">
                <a:solidFill>
                  <a:srgbClr val="FFFF99"/>
                </a:solidFill>
              </a:rPr>
              <a:t>10:13-15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925" y="877888"/>
            <a:ext cx="43926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99"/>
                </a:solidFill>
              </a:rPr>
              <a:t>Tetapi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bagaimana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mereka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dapat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berseru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kepada-Nya</a:t>
            </a:r>
            <a:r>
              <a:rPr lang="en-US" sz="2000" b="1" dirty="0" smtClean="0">
                <a:solidFill>
                  <a:srgbClr val="FFFF99"/>
                </a:solidFill>
              </a:rPr>
              <a:t>, </a:t>
            </a:r>
            <a:r>
              <a:rPr lang="en-US" sz="2000" b="1" dirty="0" err="1" smtClean="0">
                <a:solidFill>
                  <a:srgbClr val="FFFF99"/>
                </a:solidFill>
              </a:rPr>
              <a:t>jika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mereka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tidak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percaya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kepada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Dia</a:t>
            </a:r>
            <a:r>
              <a:rPr lang="en-US" sz="2000" b="1" dirty="0" smtClean="0">
                <a:solidFill>
                  <a:srgbClr val="FFFF99"/>
                </a:solidFill>
              </a:rPr>
              <a:t>?</a:t>
            </a:r>
            <a:endParaRPr lang="es-ES" sz="2000" b="1" dirty="0">
              <a:solidFill>
                <a:srgbClr val="FFFF99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7950" y="4281488"/>
            <a:ext cx="4248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99"/>
                </a:solidFill>
              </a:rPr>
              <a:t>Dan </a:t>
            </a:r>
            <a:r>
              <a:rPr lang="en-US" sz="2000" b="1" dirty="0" err="1" smtClean="0">
                <a:solidFill>
                  <a:srgbClr val="FFFF99"/>
                </a:solidFill>
              </a:rPr>
              <a:t>bagaimana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mereka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dapat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memberitakan-Nya</a:t>
            </a:r>
            <a:r>
              <a:rPr lang="en-US" sz="2000" b="1" dirty="0" smtClean="0">
                <a:solidFill>
                  <a:srgbClr val="FFFF99"/>
                </a:solidFill>
              </a:rPr>
              <a:t>, </a:t>
            </a:r>
            <a:r>
              <a:rPr lang="en-US" sz="2000" b="1" dirty="0" err="1" smtClean="0">
                <a:solidFill>
                  <a:srgbClr val="FFFF99"/>
                </a:solidFill>
              </a:rPr>
              <a:t>jika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mereka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tidak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diutus</a:t>
            </a:r>
            <a:r>
              <a:rPr lang="en-US" sz="2000" b="1" dirty="0" smtClean="0">
                <a:solidFill>
                  <a:srgbClr val="FFFF99"/>
                </a:solidFill>
              </a:rPr>
              <a:t>? </a:t>
            </a:r>
            <a:r>
              <a:rPr lang="en-US" sz="2000" b="1" dirty="0" err="1" smtClean="0">
                <a:solidFill>
                  <a:srgbClr val="FFFF99"/>
                </a:solidFill>
              </a:rPr>
              <a:t>Seperti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ada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tertulis</a:t>
            </a:r>
            <a:r>
              <a:rPr lang="en-US" sz="2000" b="1" dirty="0" smtClean="0">
                <a:solidFill>
                  <a:srgbClr val="FFFF99"/>
                </a:solidFill>
              </a:rPr>
              <a:t>: "</a:t>
            </a:r>
            <a:r>
              <a:rPr lang="en-US" sz="2000" b="1" dirty="0" err="1" smtClean="0">
                <a:solidFill>
                  <a:srgbClr val="FFFF99"/>
                </a:solidFill>
              </a:rPr>
              <a:t>Betapa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indahnya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kedatangan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mereka</a:t>
            </a:r>
            <a:r>
              <a:rPr lang="en-US" sz="2000" b="1" dirty="0" smtClean="0">
                <a:solidFill>
                  <a:srgbClr val="FFFF99"/>
                </a:solidFill>
              </a:rPr>
              <a:t> yang </a:t>
            </a:r>
            <a:r>
              <a:rPr lang="en-US" sz="2000" b="1" dirty="0" err="1" smtClean="0">
                <a:solidFill>
                  <a:srgbClr val="FFFF99"/>
                </a:solidFill>
              </a:rPr>
              <a:t>membawa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kabar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baik</a:t>
            </a:r>
            <a:r>
              <a:rPr lang="en-US" sz="2000" b="1" dirty="0" smtClean="0">
                <a:solidFill>
                  <a:srgbClr val="FFFF99"/>
                </a:solidFill>
              </a:rPr>
              <a:t>!"</a:t>
            </a:r>
            <a:endParaRPr lang="es-ES" sz="2000" b="1" dirty="0">
              <a:solidFill>
                <a:srgbClr val="FFFF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50825" y="2023408"/>
            <a:ext cx="4105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99"/>
                </a:solidFill>
              </a:rPr>
              <a:t>Bagaimana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mereka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dapat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percaya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kepada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Dia</a:t>
            </a:r>
            <a:r>
              <a:rPr lang="en-US" sz="2000" b="1" dirty="0" smtClean="0">
                <a:solidFill>
                  <a:srgbClr val="FFFF99"/>
                </a:solidFill>
              </a:rPr>
              <a:t>, </a:t>
            </a:r>
            <a:r>
              <a:rPr lang="en-US" sz="2000" b="1" dirty="0" err="1" smtClean="0">
                <a:solidFill>
                  <a:srgbClr val="FFFF99"/>
                </a:solidFill>
              </a:rPr>
              <a:t>jika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mereka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tidak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mendengar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tentang</a:t>
            </a:r>
            <a:r>
              <a:rPr lang="en-US" sz="2000" b="1" dirty="0" smtClean="0">
                <a:solidFill>
                  <a:srgbClr val="FFFF99"/>
                </a:solidFill>
              </a:rPr>
              <a:t> Dia. </a:t>
            </a:r>
            <a:r>
              <a:rPr lang="en-US" sz="2000" b="1" dirty="0" err="1" smtClean="0">
                <a:solidFill>
                  <a:srgbClr val="FFFF99"/>
                </a:solidFill>
              </a:rPr>
              <a:t>Bagaimana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mereka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mendengar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tentang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Dia</a:t>
            </a:r>
            <a:r>
              <a:rPr lang="en-US" sz="2000" b="1" dirty="0" smtClean="0">
                <a:solidFill>
                  <a:srgbClr val="FFFF99"/>
                </a:solidFill>
              </a:rPr>
              <a:t>, </a:t>
            </a:r>
            <a:r>
              <a:rPr lang="en-US" sz="2000" b="1" dirty="0" err="1" smtClean="0">
                <a:solidFill>
                  <a:srgbClr val="FFFF99"/>
                </a:solidFill>
              </a:rPr>
              <a:t>jika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tidak</a:t>
            </a:r>
            <a:r>
              <a:rPr lang="en-US" sz="2000" b="1" dirty="0" smtClean="0">
                <a:solidFill>
                  <a:srgbClr val="FFFF99"/>
                </a:solidFill>
              </a:rPr>
              <a:t> </a:t>
            </a:r>
            <a:r>
              <a:rPr lang="en-US" sz="2000" b="1" dirty="0" err="1" smtClean="0">
                <a:solidFill>
                  <a:srgbClr val="FFFF99"/>
                </a:solidFill>
              </a:rPr>
              <a:t>ada</a:t>
            </a:r>
            <a:r>
              <a:rPr lang="en-US" sz="2000" b="1" dirty="0" smtClean="0">
                <a:solidFill>
                  <a:srgbClr val="FFFF99"/>
                </a:solidFill>
              </a:rPr>
              <a:t> yang </a:t>
            </a:r>
            <a:r>
              <a:rPr lang="en-US" sz="2000" b="1" dirty="0" err="1" smtClean="0">
                <a:solidFill>
                  <a:srgbClr val="FFFF99"/>
                </a:solidFill>
              </a:rPr>
              <a:t>memberitakan-Nya</a:t>
            </a:r>
            <a:r>
              <a:rPr lang="en-US" sz="2000" b="1" dirty="0" smtClean="0">
                <a:solidFill>
                  <a:srgbClr val="FFFF99"/>
                </a:solidFill>
              </a:rPr>
              <a:t>?</a:t>
            </a:r>
            <a:endParaRPr lang="es-ES" sz="2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 build="p"/>
      <p:bldP spid="308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274638"/>
            <a:ext cx="8351837" cy="483209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2"/>
                </a:solidFill>
              </a:rPr>
              <a:t>Setiap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orang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membutuhkan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seseorang</a:t>
            </a:r>
            <a:r>
              <a:rPr lang="en-US" sz="2800" b="1" dirty="0" smtClean="0">
                <a:solidFill>
                  <a:schemeClr val="accent2"/>
                </a:solidFill>
              </a:rPr>
              <a:t> yang </a:t>
            </a:r>
            <a:r>
              <a:rPr lang="en-US" sz="2800" b="1" dirty="0" err="1" smtClean="0">
                <a:solidFill>
                  <a:schemeClr val="accent2"/>
                </a:solidFill>
              </a:rPr>
              <a:t>memberitahukan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kebenaran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Injil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kepadanya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sehingga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ia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dapat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diselamatkan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endParaRPr lang="es-ES" sz="28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2"/>
                </a:solidFill>
              </a:rPr>
              <a:t>Yesus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membuat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segala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cara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dan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sarana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untuk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memastikan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setiap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orang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diselamatkan</a:t>
            </a:r>
            <a:r>
              <a:rPr lang="en-US" sz="2800" b="1" dirty="0" smtClean="0">
                <a:solidFill>
                  <a:schemeClr val="accent2"/>
                </a:solidFill>
              </a:rPr>
              <a:t>. </a:t>
            </a:r>
            <a:r>
              <a:rPr lang="en-US" sz="2800" b="1" dirty="0" err="1" smtClean="0">
                <a:solidFill>
                  <a:schemeClr val="accent2"/>
                </a:solidFill>
              </a:rPr>
              <a:t>Dia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ingin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para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pengikut-Nya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menndapatkan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hak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istimewa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dari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mengambil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bagian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dalam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pekerjaan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ini</a:t>
            </a:r>
            <a:r>
              <a:rPr lang="en-US" sz="2800" b="1" dirty="0" smtClean="0">
                <a:solidFill>
                  <a:schemeClr val="accent2"/>
                </a:solidFill>
              </a:rPr>
              <a:t>.</a:t>
            </a:r>
            <a:endParaRPr lang="es-ES" sz="2800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2"/>
                </a:solidFill>
              </a:rPr>
              <a:t>Itulah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sebabnya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Dia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memberikan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Perintah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Agung</a:t>
            </a:r>
            <a:r>
              <a:rPr lang="es-ES" sz="2800" b="1" dirty="0" smtClean="0">
                <a:solidFill>
                  <a:schemeClr val="accent2"/>
                </a:solidFill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</a:rPr>
              <a:t>kepada</a:t>
            </a:r>
            <a:r>
              <a:rPr lang="es-ES" sz="2800" b="1" dirty="0" smtClean="0">
                <a:solidFill>
                  <a:schemeClr val="accent2"/>
                </a:solidFill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</a:rPr>
              <a:t>kita</a:t>
            </a:r>
            <a:r>
              <a:rPr lang="es-ES" sz="2800" b="1" dirty="0" smtClean="0">
                <a:solidFill>
                  <a:schemeClr val="accent2"/>
                </a:solidFill>
              </a:rPr>
              <a:t>.</a:t>
            </a:r>
            <a:endParaRPr lang="es-E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611188" y="6092825"/>
            <a:ext cx="79851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APAKAH PERINTAH AGUNG TERSEBUT?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067175" y="188913"/>
            <a:ext cx="47529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Karena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itu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pergilah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jadikanlah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semua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bangsa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murid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-Ku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baptislah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mereka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dalam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nama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Bapa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Anak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Roh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Kudus,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ajarlah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mereka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melakukan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segala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sesuatu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telah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Kuperintahkan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kepadamu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. Dan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ketahuilah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Aku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menyertai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kamu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senantiasa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sampai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kepada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akhir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Comic Sans MS" pitchFamily="66" charset="0"/>
              </a:rPr>
              <a:t>zaman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.</a:t>
            </a:r>
            <a:r>
              <a:rPr lang="es-ES" sz="2000" b="1" dirty="0" smtClean="0">
                <a:solidFill>
                  <a:srgbClr val="66FF33"/>
                </a:solidFill>
                <a:latin typeface="Comic Sans MS" pitchFamily="66" charset="0"/>
              </a:rPr>
              <a:t>” </a:t>
            </a:r>
            <a:r>
              <a:rPr lang="es-ES" sz="1400" b="1" dirty="0">
                <a:solidFill>
                  <a:srgbClr val="66FF33"/>
                </a:solidFill>
                <a:latin typeface="Comic Sans MS" pitchFamily="66" charset="0"/>
              </a:rPr>
              <a:t>(</a:t>
            </a:r>
            <a:r>
              <a:rPr lang="es-ES" sz="1400" b="1" dirty="0" err="1" smtClean="0">
                <a:solidFill>
                  <a:srgbClr val="66FF33"/>
                </a:solidFill>
                <a:latin typeface="Comic Sans MS" pitchFamily="66" charset="0"/>
              </a:rPr>
              <a:t>Matius</a:t>
            </a:r>
            <a:r>
              <a:rPr lang="es-ES" sz="1400" b="1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s-ES" sz="1400" b="1" dirty="0">
                <a:solidFill>
                  <a:srgbClr val="66FF33"/>
                </a:solidFill>
                <a:latin typeface="Comic Sans MS" pitchFamily="66" charset="0"/>
              </a:rPr>
              <a:t>28:19-20)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1714</Words>
  <Application>Microsoft Office PowerPoint</Application>
  <PresentationFormat>On-screen Show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16 Pekabaran Malaikat Dari Luar Angkasa</dc:subject>
  <dc:creator>Pdt. Yohanes V. Doloksaribu, M.A.</dc:creator>
  <cp:lastModifiedBy>Yohanes Verdianto</cp:lastModifiedBy>
  <cp:revision>11</cp:revision>
  <dcterms:created xsi:type="dcterms:W3CDTF">2009-11-26T00:44:20Z</dcterms:created>
  <dcterms:modified xsi:type="dcterms:W3CDTF">2009-11-26T02:48:30Z</dcterms:modified>
</cp:coreProperties>
</file>