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2" r:id="rId30"/>
    <p:sldId id="303" r:id="rId31"/>
    <p:sldId id="259" r:id="rId32"/>
    <p:sldId id="304" r:id="rId33"/>
    <p:sldId id="260" r:id="rId34"/>
    <p:sldId id="261" r:id="rId35"/>
    <p:sldId id="262" r:id="rId36"/>
    <p:sldId id="263" r:id="rId37"/>
    <p:sldId id="305" r:id="rId38"/>
    <p:sldId id="306" r:id="rId39"/>
    <p:sldId id="311" r:id="rId40"/>
    <p:sldId id="307" r:id="rId41"/>
    <p:sldId id="308" r:id="rId42"/>
    <p:sldId id="312" r:id="rId43"/>
    <p:sldId id="313" r:id="rId44"/>
    <p:sldId id="314" r:id="rId45"/>
    <p:sldId id="309" r:id="rId46"/>
    <p:sldId id="315" r:id="rId47"/>
    <p:sldId id="310" r:id="rId48"/>
    <p:sldId id="264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3A13-FC59-4F04-9C49-8B134DD41027}" type="datetimeFigureOut">
              <a:rPr lang="en-US" smtClean="0"/>
              <a:pPr/>
              <a:t>11/26/2009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2E67-69C2-4CAD-8390-915A0862C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3A13-FC59-4F04-9C49-8B134DD41027}" type="datetimeFigureOut">
              <a:rPr lang="en-US" smtClean="0"/>
              <a:pPr/>
              <a:t>11/26/2009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2E67-69C2-4CAD-8390-915A0862C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3A13-FC59-4F04-9C49-8B134DD41027}" type="datetimeFigureOut">
              <a:rPr lang="en-US" smtClean="0"/>
              <a:pPr/>
              <a:t>11/26/2009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2E67-69C2-4CAD-8390-915A0862C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3A13-FC59-4F04-9C49-8B134DD41027}" type="datetimeFigureOut">
              <a:rPr lang="en-US" smtClean="0"/>
              <a:pPr/>
              <a:t>11/26/2009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2E67-69C2-4CAD-8390-915A0862C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3A13-FC59-4F04-9C49-8B134DD41027}" type="datetimeFigureOut">
              <a:rPr lang="en-US" smtClean="0"/>
              <a:pPr/>
              <a:t>11/26/2009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2E67-69C2-4CAD-8390-915A0862C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3A13-FC59-4F04-9C49-8B134DD41027}" type="datetimeFigureOut">
              <a:rPr lang="en-US" smtClean="0"/>
              <a:pPr/>
              <a:t>11/26/2009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2E67-69C2-4CAD-8390-915A0862C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3A13-FC59-4F04-9C49-8B134DD41027}" type="datetimeFigureOut">
              <a:rPr lang="en-US" smtClean="0"/>
              <a:pPr/>
              <a:t>11/26/2009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2E67-69C2-4CAD-8390-915A0862C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3A13-FC59-4F04-9C49-8B134DD41027}" type="datetimeFigureOut">
              <a:rPr lang="en-US" smtClean="0"/>
              <a:pPr/>
              <a:t>11/26/2009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2E67-69C2-4CAD-8390-915A0862C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3A13-FC59-4F04-9C49-8B134DD41027}" type="datetimeFigureOut">
              <a:rPr lang="en-US" smtClean="0"/>
              <a:pPr/>
              <a:t>11/26/2009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2E67-69C2-4CAD-8390-915A0862C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3A13-FC59-4F04-9C49-8B134DD41027}" type="datetimeFigureOut">
              <a:rPr lang="en-US" smtClean="0"/>
              <a:pPr/>
              <a:t>11/26/2009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2E67-69C2-4CAD-8390-915A0862C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3A13-FC59-4F04-9C49-8B134DD41027}" type="datetimeFigureOut">
              <a:rPr lang="en-US" smtClean="0"/>
              <a:pPr/>
              <a:t>11/26/2009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2E67-69C2-4CAD-8390-915A0862C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53A13-FC59-4F04-9C49-8B134DD41027}" type="datetimeFigureOut">
              <a:rPr lang="en-US" smtClean="0"/>
              <a:pPr/>
              <a:t>11/26/2009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D2E67-69C2-4CAD-8390-915A0862C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76200" y="76200"/>
            <a:ext cx="3429000" cy="762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SIAPAKAH</a:t>
            </a:r>
          </a:p>
        </p:txBody>
      </p:sp>
      <p:sp>
        <p:nvSpPr>
          <p:cNvPr id="5" name="WordArt 17"/>
          <p:cNvSpPr>
            <a:spLocks noChangeArrowheads="1" noChangeShapeType="1" noTextEdit="1"/>
          </p:cNvSpPr>
          <p:nvPr/>
        </p:nvSpPr>
        <p:spPr bwMode="auto">
          <a:xfrm>
            <a:off x="914400" y="990600"/>
            <a:ext cx="3657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ANTI  </a:t>
            </a:r>
            <a:r>
              <a:rPr lang="en-US" sz="3600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Kristus</a:t>
            </a:r>
            <a:r>
              <a:rPr lang="en-US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…</a:t>
            </a:r>
            <a:endParaRPr lang="en-US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omic Sans MS" pitchFamily="66" charset="0"/>
              </a:rPr>
              <a:t>Di </a:t>
            </a:r>
            <a:r>
              <a:rPr lang="en-US" sz="2000" b="1" dirty="0" err="1" smtClean="0">
                <a:latin typeface="Comic Sans MS" pitchFamily="66" charset="0"/>
              </a:rPr>
              <a:t>bawah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Nebukadnezar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kerajaan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Babilon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gesit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penuh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kekuasaan</a:t>
            </a:r>
            <a:r>
              <a:rPr lang="en-US" sz="2000" b="1" dirty="0" smtClean="0">
                <a:latin typeface="Comic Sans MS" pitchFamily="66" charset="0"/>
              </a:rPr>
              <a:t>, </a:t>
            </a:r>
            <a:r>
              <a:rPr lang="en-US" sz="2000" b="1" dirty="0" err="1" smtClean="0">
                <a:latin typeface="Comic Sans MS" pitchFamily="66" charset="0"/>
              </a:rPr>
              <a:t>tetapi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kemudian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menjadi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lemah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tak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berdaya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di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bawah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Belsyazar</a:t>
            </a:r>
            <a:r>
              <a:rPr lang="en-US" sz="2000" b="1" dirty="0" smtClean="0">
                <a:latin typeface="Comic Sans MS" pitchFamily="66" charset="0"/>
              </a:rPr>
              <a:t>. </a:t>
            </a:r>
            <a:r>
              <a:rPr lang="en-US" sz="2000" b="1" dirty="0" err="1" smtClean="0">
                <a:latin typeface="Comic Sans MS" pitchFamily="66" charset="0"/>
              </a:rPr>
              <a:t>Inilah</a:t>
            </a:r>
            <a:r>
              <a:rPr lang="en-US" sz="2000" b="1" dirty="0" smtClean="0">
                <a:latin typeface="Comic Sans MS" pitchFamily="66" charset="0"/>
              </a:rPr>
              <a:t> yang </a:t>
            </a:r>
            <a:r>
              <a:rPr lang="en-US" sz="2000" b="1" dirty="0" err="1" smtClean="0">
                <a:latin typeface="Comic Sans MS" pitchFamily="66" charset="0"/>
              </a:rPr>
              <a:t>dimaksud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sayapnya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tercabut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singa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itu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ditegakkan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pada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dua</a:t>
            </a:r>
            <a:r>
              <a:rPr lang="en-US" sz="2000" b="1" dirty="0" smtClean="0">
                <a:latin typeface="Comic Sans MS" pitchFamily="66" charset="0"/>
              </a:rPr>
              <a:t> kaki </a:t>
            </a:r>
            <a:r>
              <a:rPr lang="en-US" sz="2000" b="1" dirty="0" err="1" smtClean="0">
                <a:latin typeface="Comic Sans MS" pitchFamily="66" charset="0"/>
              </a:rPr>
              <a:t>seperti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manusia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diberikan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hati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itchFamily="66" charset="0"/>
              </a:rPr>
              <a:t>manusia</a:t>
            </a:r>
            <a:r>
              <a:rPr lang="en-US" sz="2000" b="1" dirty="0" smtClean="0">
                <a:latin typeface="Comic Sans MS" pitchFamily="66" charset="0"/>
              </a:rPr>
              <a:t>.</a:t>
            </a:r>
            <a:endParaRPr lang="en-US" sz="2000" b="1" dirty="0">
              <a:latin typeface="Comic Sans MS" pitchFamily="66" charset="0"/>
            </a:endParaRPr>
          </a:p>
        </p:txBody>
      </p:sp>
      <p:pic>
        <p:nvPicPr>
          <p:cNvPr id="9223" name="Picture 7" descr="plucklio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966912"/>
            <a:ext cx="6248400" cy="4281488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NM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19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810000" y="1828800"/>
            <a:ext cx="5029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“Dan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tampak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ada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seekor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binatang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yang lain, yang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kedua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rupanya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seperti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beruang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;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ia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berdiri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pada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sisinya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yang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sebelah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tiga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tulang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rusuk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masih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ada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di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dalam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mulutnya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di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antara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giginya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. Dan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demikianlah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dikatakan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kepadanya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: Ayo,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makanlah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daging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banyak-banyak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” (Daniel 7:5).</a:t>
            </a:r>
            <a:endParaRPr lang="en-US" sz="2400" b="1" dirty="0">
              <a:solidFill>
                <a:srgbClr val="660066"/>
              </a:solidFill>
              <a:latin typeface="Comic Sans MS" pitchFamily="66" charset="0"/>
            </a:endParaRPr>
          </a:p>
        </p:txBody>
      </p:sp>
      <p:pic>
        <p:nvPicPr>
          <p:cNvPr id="13318" name="Picture 6" descr="be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5598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962400" y="1905000"/>
            <a:ext cx="4876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Berikutnya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adalah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beruang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, yang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sisinya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yang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sebelah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lebih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tinggi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dari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yang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lainnya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.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Ini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adalah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Medo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-Persia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itu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adalah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kombinasi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dari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dua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kekuasaan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satu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kekuasaan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,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yaitu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Persia,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lebih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kuat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.</a:t>
            </a:r>
            <a:endParaRPr lang="en-US" sz="2400" dirty="0">
              <a:solidFill>
                <a:srgbClr val="003300"/>
              </a:solidFill>
              <a:latin typeface="Comic Sans MS" pitchFamily="66" charset="0"/>
            </a:endParaRPr>
          </a:p>
        </p:txBody>
      </p:sp>
      <p:pic>
        <p:nvPicPr>
          <p:cNvPr id="35843" name="Picture 3" descr="be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5598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886200" y="1905000"/>
            <a:ext cx="4876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Karakter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dari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kekuasaan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ini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tepat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digambarkan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oleh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seekor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beruang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. Media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Persia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adalah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bangsa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yang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kejam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,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tamak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,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perampok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perusak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.</a:t>
            </a:r>
            <a:endParaRPr lang="en-US" dirty="0"/>
          </a:p>
        </p:txBody>
      </p:sp>
      <p:pic>
        <p:nvPicPr>
          <p:cNvPr id="18436" name="Picture 4" descr="be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5598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581400" y="1143000"/>
            <a:ext cx="5334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Dia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memiliki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tiga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tulang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rusuk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di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mulutnya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, yang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berarti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bahwa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ada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tiga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kerajaan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yang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dikalahkan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oleh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Medo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-Persia,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yaitu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: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Babilon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, Lydia,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Mesir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; yang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ditaklukkan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ditindas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oleh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kekuasaan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ini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.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Itu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adalah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bangsa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yang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lalim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bengis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serta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membunuh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banyak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orang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.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Itu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sebabnya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ayat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tadi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mengatakan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, “Ayo,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makanlah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daging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banyak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-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banyak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.”</a:t>
            </a:r>
            <a:endParaRPr lang="en-US" dirty="0">
              <a:solidFill>
                <a:srgbClr val="000066"/>
              </a:solidFill>
            </a:endParaRPr>
          </a:p>
        </p:txBody>
      </p:sp>
      <p:pic>
        <p:nvPicPr>
          <p:cNvPr id="36867" name="Picture 3" descr="be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5598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NM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495800" y="1371600"/>
            <a:ext cx="37338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“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Kemudian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aku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melihat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tampak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seekor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binatang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yang lain,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rupanya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seperti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macan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tutul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;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ada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empat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sayap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burung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pada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punggungnya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lagipula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binatang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itu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berkepala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empat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kepadanya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diberikan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kekuasaan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” (Daniel 7:6).</a:t>
            </a:r>
            <a:endParaRPr lang="en-US" sz="2400" b="1" dirty="0">
              <a:solidFill>
                <a:srgbClr val="660066"/>
              </a:solidFill>
              <a:latin typeface="Comic Sans MS" pitchFamily="66" charset="0"/>
            </a:endParaRPr>
          </a:p>
        </p:txBody>
      </p:sp>
      <p:pic>
        <p:nvPicPr>
          <p:cNvPr id="14342" name="Picture 6" descr="leop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19513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810000" y="3276600"/>
            <a:ext cx="51054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A50021"/>
                </a:solidFill>
                <a:latin typeface="Comic Sans MS" pitchFamily="66" charset="0"/>
              </a:rPr>
              <a:t>Sayap</a:t>
            </a:r>
            <a:r>
              <a:rPr lang="en-US" sz="2000" dirty="0" smtClean="0">
                <a:solidFill>
                  <a:srgbClr val="A50021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A50021"/>
                </a:solidFill>
                <a:latin typeface="Comic Sans MS" pitchFamily="66" charset="0"/>
              </a:rPr>
              <a:t>dalam</a:t>
            </a:r>
            <a:r>
              <a:rPr lang="en-US" sz="2000" dirty="0" smtClean="0">
                <a:solidFill>
                  <a:srgbClr val="A50021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A50021"/>
                </a:solidFill>
                <a:latin typeface="Comic Sans MS" pitchFamily="66" charset="0"/>
              </a:rPr>
              <a:t>nubuatan</a:t>
            </a:r>
            <a:r>
              <a:rPr lang="en-US" sz="2000" dirty="0" smtClean="0">
                <a:solidFill>
                  <a:srgbClr val="A50021"/>
                </a:solidFill>
                <a:latin typeface="Comic Sans MS" pitchFamily="66" charset="0"/>
              </a:rPr>
              <a:t> = </a:t>
            </a:r>
            <a:r>
              <a:rPr lang="en-US" sz="2000" dirty="0" err="1" smtClean="0">
                <a:solidFill>
                  <a:srgbClr val="A50021"/>
                </a:solidFill>
                <a:latin typeface="Comic Sans MS" pitchFamily="66" charset="0"/>
              </a:rPr>
              <a:t>Kecepatan</a:t>
            </a:r>
            <a:endParaRPr lang="en-US" sz="2000" dirty="0">
              <a:solidFill>
                <a:srgbClr val="A50021"/>
              </a:solidFill>
              <a:latin typeface="Comic Sans MS" pitchFamily="66" charset="0"/>
            </a:endParaRPr>
          </a:p>
          <a:p>
            <a:pPr algn="ctr"/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Ini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adalah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kerajaan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Grika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di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bawah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Alexander Yang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Agung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.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Dia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menaklukkan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dunia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dengan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cepat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yang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dilambangkan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oleh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seekor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macan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tutul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yang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bersayap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empat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.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Macan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tutul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tanpa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sayap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sekalipun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adalah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binatang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yang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cepat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,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tetapi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dengan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empat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sayap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maka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Allah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menunjukkan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bahwa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itu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sangat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cepat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Comic Sans MS" pitchFamily="66" charset="0"/>
              </a:rPr>
              <a:t>sekali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660066"/>
                </a:solidFill>
                <a:latin typeface="Comic Sans MS" pitchFamily="66" charset="0"/>
              </a:rPr>
              <a:t>(</a:t>
            </a:r>
            <a:r>
              <a:rPr lang="en-US" sz="1600" dirty="0" err="1" smtClean="0">
                <a:solidFill>
                  <a:srgbClr val="660066"/>
                </a:solidFill>
                <a:latin typeface="Comic Sans MS" pitchFamily="66" charset="0"/>
              </a:rPr>
              <a:t>Yeremia</a:t>
            </a:r>
            <a:r>
              <a:rPr lang="en-US" sz="1600" dirty="0" smtClean="0">
                <a:solidFill>
                  <a:srgbClr val="660066"/>
                </a:solidFill>
                <a:latin typeface="Comic Sans MS" pitchFamily="66" charset="0"/>
              </a:rPr>
              <a:t> 4:11-13)</a:t>
            </a:r>
            <a:r>
              <a:rPr lang="en-US" sz="2000" dirty="0" smtClean="0">
                <a:solidFill>
                  <a:srgbClr val="660066"/>
                </a:solidFill>
                <a:latin typeface="Comic Sans MS" pitchFamily="66" charset="0"/>
              </a:rPr>
              <a:t>.</a:t>
            </a:r>
            <a:endParaRPr lang="en-US" sz="1600" dirty="0"/>
          </a:p>
        </p:txBody>
      </p:sp>
      <p:pic>
        <p:nvPicPr>
          <p:cNvPr id="19462" name="Picture 6" descr="leop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19513" cy="6858000"/>
          </a:xfrm>
          <a:prstGeom prst="rect">
            <a:avLst/>
          </a:prstGeom>
          <a:noFill/>
        </p:spPr>
      </p:pic>
      <p:pic>
        <p:nvPicPr>
          <p:cNvPr id="19463" name="Picture 7" descr="AlexaGreat-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52400"/>
            <a:ext cx="2506663" cy="28956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5181600" y="1371600"/>
            <a:ext cx="3581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Keempat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kepala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itu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melambangkan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empat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Jenderal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Alexander Yang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Agung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, yang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merebut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kekuasaan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setelah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kematian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Alexander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setelah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dia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menaklukkan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seluruh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dunia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.</a:t>
            </a:r>
            <a:endParaRPr lang="en-US" sz="2400" dirty="0">
              <a:solidFill>
                <a:srgbClr val="660066"/>
              </a:solidFill>
              <a:latin typeface="Comic Sans MS" pitchFamily="66" charset="0"/>
            </a:endParaRPr>
          </a:p>
        </p:txBody>
      </p:sp>
      <p:pic>
        <p:nvPicPr>
          <p:cNvPr id="20484" name="Picture 4" descr="AlexaGreat-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533400"/>
            <a:ext cx="4551363" cy="52578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7924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Siapa</a:t>
            </a:r>
            <a:r>
              <a:rPr lang="en-US" sz="2800" b="1" dirty="0"/>
              <a:t> </a:t>
            </a:r>
            <a:r>
              <a:rPr lang="en-US" sz="2800" b="1" dirty="0" err="1" smtClean="0"/>
              <a:t>atau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apa</a:t>
            </a:r>
            <a:r>
              <a:rPr lang="en-US" sz="2800" b="1" dirty="0" smtClean="0"/>
              <a:t> Anti </a:t>
            </a:r>
            <a:r>
              <a:rPr lang="en-US" sz="2800" b="1" dirty="0" err="1" smtClean="0"/>
              <a:t>Kristus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itu</a:t>
            </a:r>
            <a:r>
              <a:rPr lang="en-US" sz="2800" b="1" dirty="0"/>
              <a:t>?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</a:t>
            </a:r>
            <a:r>
              <a:rPr lang="en-US" sz="2800" b="1" dirty="0" err="1" smtClean="0"/>
              <a:t>eberapa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orang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mengatakan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bahwa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kemunculannya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masih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jauh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masa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depan</a:t>
            </a:r>
            <a:r>
              <a:rPr lang="en-US" sz="2800" b="1" dirty="0" smtClean="0"/>
              <a:t>. Yang lain </a:t>
            </a:r>
            <a:r>
              <a:rPr lang="en-US" sz="2800" b="1" dirty="0" err="1" smtClean="0"/>
              <a:t>mengatakan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muncul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masa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lalu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di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zaman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kekaisaran</a:t>
            </a:r>
            <a:r>
              <a:rPr lang="en-US" sz="2800" b="1" dirty="0" smtClean="0"/>
              <a:t>. </a:t>
            </a:r>
            <a:r>
              <a:rPr lang="en-US" sz="2800" b="1" dirty="0" err="1" smtClean="0"/>
              <a:t>Tapi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Alkitab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menunjukkan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bahwa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hidup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zaman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sekarang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ini</a:t>
            </a:r>
            <a:r>
              <a:rPr lang="en-US" sz="2800" b="1" dirty="0" smtClean="0"/>
              <a:t>! </a:t>
            </a:r>
            <a:r>
              <a:rPr lang="en-US" sz="2800" b="1" dirty="0" err="1" smtClean="0"/>
              <a:t>Nubuatan-nubuatan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Alkitab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menunjukkan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bahwa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kekuasaan</a:t>
            </a:r>
            <a:r>
              <a:rPr lang="en-US" sz="2800" b="1" dirty="0" smtClean="0"/>
              <a:t> Anti </a:t>
            </a:r>
            <a:r>
              <a:rPr lang="en-US" sz="2800" b="1" dirty="0" err="1" smtClean="0"/>
              <a:t>Kristus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memerankan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peran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penting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dalam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peristiwa-peristiwa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terakhir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sejarah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dunia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ini</a:t>
            </a:r>
            <a:r>
              <a:rPr lang="en-US" sz="2800" b="1" dirty="0" smtClean="0"/>
              <a:t>. </a:t>
            </a:r>
            <a:r>
              <a:rPr lang="en-US" sz="2800" b="1" dirty="0" err="1" smtClean="0"/>
              <a:t>Apakah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Anda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tahu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siapa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dia</a:t>
            </a:r>
            <a:r>
              <a:rPr lang="en-US" sz="2800" b="1" dirty="0" smtClean="0"/>
              <a:t>? </a:t>
            </a:r>
            <a:r>
              <a:rPr lang="en-US" sz="2800" b="1" dirty="0" err="1" smtClean="0"/>
              <a:t>Yakinkah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Anda</a:t>
            </a:r>
            <a:r>
              <a:rPr lang="en-US" sz="2800" b="1" dirty="0" smtClean="0"/>
              <a:t>? </a:t>
            </a:r>
            <a:r>
              <a:rPr lang="en-US" sz="2800" b="1" dirty="0" err="1" smtClean="0"/>
              <a:t>Anda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harus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tahu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dengan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pasti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sebab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Anda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tidak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bisa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mengetahui</a:t>
            </a:r>
            <a:r>
              <a:rPr lang="en-US" sz="2800" b="1" dirty="0"/>
              <a:t> </a:t>
            </a:r>
            <a:r>
              <a:rPr lang="en-US" sz="2800" b="1" dirty="0" err="1" smtClean="0"/>
              <a:t>peristiwa-peristiwa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akhir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zaman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sebelum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Anda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tahu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siapa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kekuasaan</a:t>
            </a:r>
            <a:r>
              <a:rPr lang="en-US" sz="2800" b="1" dirty="0" smtClean="0"/>
              <a:t> yang </a:t>
            </a:r>
            <a:r>
              <a:rPr lang="en-US" sz="2800" b="1" dirty="0" err="1" smtClean="0"/>
              <a:t>jahat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ini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d44r20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559425"/>
          </a:xfrm>
          <a:prstGeom prst="rect">
            <a:avLst/>
          </a:prstGeom>
          <a:noFill/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0" y="55626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Mereka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adalah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: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Cassander</a:t>
            </a: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, 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yang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menguasai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Grika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; Lysimachus</a:t>
            </a: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, 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yang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menguasai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Asia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kecil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; Ptolemy</a:t>
            </a: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, 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yang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menguasai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Mesir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;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omic Sans MS" pitchFamily="66" charset="0"/>
              </a:rPr>
              <a:t>Seleucus</a:t>
            </a: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, 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yang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menguasai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Syria </a:t>
            </a: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and Babylon. 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953000" y="311289"/>
            <a:ext cx="40386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“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Kemudian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aku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melihat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dalam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penglihatan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malam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itu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tampak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seekor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binatang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keempat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, yang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menakutkan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mendahsyatkan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ia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sangat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kuat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Ia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bergigi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besar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dari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besi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;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ia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melahap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meremukkan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sisanya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diinjak-injaknya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dengan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kakinya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;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ia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berbeda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dengan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segala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binatang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terdahulu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;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lagipula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ia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bertanduk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sepuluh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” (Daniel 7:7)</a:t>
            </a:r>
            <a:endParaRPr 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5365" name="Picture 5" descr="4thbea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"/>
            <a:ext cx="4708525" cy="555625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5486400" y="609600"/>
            <a:ext cx="32004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Sekarang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keluar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dari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laut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seekor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binatang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yang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menakutkan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dasyat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,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sehingga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tidak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ada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binatang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sungguhan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yang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dapat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melambangkannya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!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Berbeda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dari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binatang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sebelumnya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,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dia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sangat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kuat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yang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menelan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menghancurkan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bangsa-bangsa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berkeping-keping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.</a:t>
            </a:r>
            <a:endParaRPr lang="en-US" sz="2400" dirty="0">
              <a:solidFill>
                <a:srgbClr val="003300"/>
              </a:solidFill>
              <a:latin typeface="Comic Sans MS" pitchFamily="66" charset="0"/>
            </a:endParaRPr>
          </a:p>
        </p:txBody>
      </p:sp>
      <p:pic>
        <p:nvPicPr>
          <p:cNvPr id="39942" name="Picture 6" descr="4thbeast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5505450" cy="63246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57200" y="5036403"/>
            <a:ext cx="8305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Gigi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besinya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mengingatkan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kita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pada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besi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di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kaki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dari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patung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besar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dalam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Daniel 2.</a:t>
            </a:r>
            <a:endParaRPr lang="en-US" sz="240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pic>
        <p:nvPicPr>
          <p:cNvPr id="25608" name="Picture 8" descr="legs 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3962400" cy="3657600"/>
          </a:xfrm>
          <a:prstGeom prst="rect">
            <a:avLst/>
          </a:prstGeom>
          <a:noFill/>
        </p:spPr>
      </p:pic>
      <p:pic>
        <p:nvPicPr>
          <p:cNvPr id="25609" name="Picture 9" descr="4thbeastclo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28600"/>
            <a:ext cx="3343275" cy="42672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953000" y="762000"/>
            <a:ext cx="3810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Dalam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Daniel 2,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patung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itu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melambangkan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empat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kerajaan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dunia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. Babylon: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Kepala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dari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emas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–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Singa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yang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bersayap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;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Medo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-Persia: dada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lengan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dari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perak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–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beruang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;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Grika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: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perut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pinggang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–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macan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tutul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yang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bersayap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;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Roma: kaki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dari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besi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–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binatang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yang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dasyat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.</a:t>
            </a:r>
            <a:endParaRPr lang="en-US" sz="2400" dirty="0">
              <a:solidFill>
                <a:srgbClr val="003300"/>
              </a:solidFill>
              <a:latin typeface="Comic Sans MS" pitchFamily="66" charset="0"/>
            </a:endParaRPr>
          </a:p>
        </p:txBody>
      </p:sp>
      <p:pic>
        <p:nvPicPr>
          <p:cNvPr id="16388" name="Picture 4" descr="image-d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76775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04-0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533400" y="4724400"/>
            <a:ext cx="8305800" cy="1938992"/>
          </a:xfrm>
          <a:prstGeom prst="rect">
            <a:avLst/>
          </a:prstGeom>
          <a:solidFill>
            <a:schemeClr val="tx1">
              <a:alpha val="82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Roma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berbeda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karena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dia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adalah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negara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Republik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sedangkan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‘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binatang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’ yang lain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memiliki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raja. Roma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memilih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penguasanya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harus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tunduk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pada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hukum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bertanggung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jawab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terhadap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bangsanya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;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seperti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dilakukan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oleh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presiden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Indonesia.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28600" y="4495800"/>
            <a:ext cx="8763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Tetapi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kemudian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Kaisar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tidak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melakukannya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menjadi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sangat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mirip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dengan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Paus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kelak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: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bukan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raja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tapi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allah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.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Mereka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menggabungkan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Gereja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Kerajaan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,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Allah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melarang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hal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ini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. </a:t>
            </a:r>
            <a:endParaRPr lang="en-US" sz="2400" dirty="0">
              <a:solidFill>
                <a:srgbClr val="003300"/>
              </a:solidFill>
              <a:latin typeface="Comic Sans MS" pitchFamily="66" charset="0"/>
            </a:endParaRPr>
          </a:p>
        </p:txBody>
      </p:sp>
      <p:pic>
        <p:nvPicPr>
          <p:cNvPr id="27654" name="Picture 6" descr="Ceas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457200"/>
            <a:ext cx="5562600" cy="391477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57200" y="5638800"/>
            <a:ext cx="8305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Banyak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orang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Kristen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mati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sahid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saat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mereka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menolak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menyembah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Kaisar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sebagai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allah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.</a:t>
            </a:r>
            <a:endParaRPr lang="en-US" dirty="0"/>
          </a:p>
        </p:txBody>
      </p:sp>
      <p:pic>
        <p:nvPicPr>
          <p:cNvPr id="28678" name="Picture 6" descr="marty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38797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0" y="4766608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“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Sementara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aku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memperhatikan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tanduk-tanduk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itu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tampak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tumbuh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di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antaranya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suatu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tanduk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lain yang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kecil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sehingga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tiga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dari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tanduk-tanduk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 yang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dahulu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itu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tercabut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;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pada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tanduk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itu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tampak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ada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mata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seperti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mata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manusia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dan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mulut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 yang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menyombong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” (Daniel 7:8).</a:t>
            </a:r>
            <a:endParaRPr lang="en-US" sz="2400" b="1" dirty="0">
              <a:solidFill>
                <a:srgbClr val="660066"/>
              </a:solidFill>
              <a:latin typeface="Comic Sans MS" pitchFamily="66" charset="0"/>
            </a:endParaRPr>
          </a:p>
        </p:txBody>
      </p:sp>
      <p:pic>
        <p:nvPicPr>
          <p:cNvPr id="43013" name="Picture 5" descr="C07D-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6096000" cy="458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big-mou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600"/>
            <a:ext cx="7543800" cy="4822825"/>
          </a:xfrm>
          <a:prstGeom prst="rect">
            <a:avLst/>
          </a:prstGeom>
          <a:noFill/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914400" y="5257800"/>
            <a:ext cx="731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Sekarang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,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saat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Daniel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memperhatikan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kekuatan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“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Tanduk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Kecil”,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ditunjukkan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kepadanya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arti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dari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hal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ini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.</a:t>
            </a:r>
            <a:endParaRPr lang="en-US" sz="2400" dirty="0">
              <a:solidFill>
                <a:srgbClr val="0000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505200"/>
            <a:ext cx="7772400" cy="1069975"/>
          </a:xfrm>
        </p:spPr>
        <p:txBody>
          <a:bodyPr/>
          <a:lstStyle/>
          <a:p>
            <a:r>
              <a:rPr lang="en-US" dirty="0">
                <a:latin typeface="AdLib BT" pitchFamily="82" charset="0"/>
              </a:rPr>
              <a:t>DANIEL 7-</a:t>
            </a:r>
            <a:r>
              <a:rPr lang="en-US" dirty="0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4648200"/>
            <a:ext cx="82296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 err="1" smtClean="0">
                <a:latin typeface="AdLib BT" pitchFamily="82" charset="0"/>
              </a:rPr>
              <a:t>Binatang</a:t>
            </a:r>
            <a:r>
              <a:rPr lang="en-US" sz="2800" b="1" dirty="0" smtClean="0">
                <a:latin typeface="AdLib BT" pitchFamily="82" charset="0"/>
              </a:rPr>
              <a:t> yang </a:t>
            </a:r>
            <a:r>
              <a:rPr lang="en-US" sz="2800" b="1" dirty="0" err="1" smtClean="0">
                <a:latin typeface="AdLib BT" pitchFamily="82" charset="0"/>
              </a:rPr>
              <a:t>mengagumkan</a:t>
            </a:r>
            <a:r>
              <a:rPr lang="en-US" sz="2800" b="1" dirty="0" smtClean="0">
                <a:latin typeface="AdLib BT" pitchFamily="82" charset="0"/>
              </a:rPr>
              <a:t> </a:t>
            </a:r>
            <a:r>
              <a:rPr lang="en-US" sz="2800" b="1" dirty="0" err="1" smtClean="0">
                <a:latin typeface="AdLib BT" pitchFamily="82" charset="0"/>
              </a:rPr>
              <a:t>dalam</a:t>
            </a:r>
            <a:r>
              <a:rPr lang="en-US" sz="2800" b="1" dirty="0" smtClean="0">
                <a:latin typeface="AdLib BT" pitchFamily="82" charset="0"/>
              </a:rPr>
              <a:t> </a:t>
            </a:r>
            <a:r>
              <a:rPr lang="en-US" sz="2800" b="1" dirty="0" err="1" smtClean="0">
                <a:latin typeface="AdLib BT" pitchFamily="82" charset="0"/>
              </a:rPr>
              <a:t>nubuatan</a:t>
            </a:r>
            <a:endParaRPr lang="en-US" sz="2800" b="1" dirty="0">
              <a:latin typeface="AdLib BT" pitchFamily="82" charset="0"/>
            </a:endParaRPr>
          </a:p>
          <a:p>
            <a:endParaRPr lang="en-US" sz="2400" dirty="0" smtClean="0">
              <a:solidFill>
                <a:srgbClr val="660066"/>
              </a:solidFill>
              <a:latin typeface="Comic Sans MS" pitchFamily="66" charset="0"/>
            </a:endParaRPr>
          </a:p>
          <a:p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“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Dengan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demikian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kami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makin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diteguhkan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oleh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firman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yang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telah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disampaikan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oleh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para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nabi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.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Alangkah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baiknya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kalau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kamu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memperhatikannya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” </a:t>
            </a:r>
            <a:r>
              <a:rPr lang="en-US" sz="1700" b="1" dirty="0" smtClean="0">
                <a:solidFill>
                  <a:srgbClr val="660066"/>
                </a:solidFill>
                <a:latin typeface="Comic Sans MS" pitchFamily="66" charset="0"/>
              </a:rPr>
              <a:t>(2 </a:t>
            </a:r>
            <a:r>
              <a:rPr lang="en-US" sz="1700" b="1" dirty="0" err="1" smtClean="0">
                <a:solidFill>
                  <a:srgbClr val="660066"/>
                </a:solidFill>
                <a:latin typeface="Comic Sans MS" pitchFamily="66" charset="0"/>
              </a:rPr>
              <a:t>Petrus</a:t>
            </a:r>
            <a:r>
              <a:rPr lang="en-US" sz="1700" b="1" dirty="0" smtClean="0">
                <a:solidFill>
                  <a:srgbClr val="660066"/>
                </a:solidFill>
                <a:latin typeface="Comic Sans MS" pitchFamily="66" charset="0"/>
              </a:rPr>
              <a:t> 1:19).</a:t>
            </a:r>
            <a:endParaRPr lang="en-US" sz="2400" b="1" dirty="0">
              <a:solidFill>
                <a:srgbClr val="660066"/>
              </a:solidFill>
              <a:latin typeface="Comic Sans MS" pitchFamily="66" charset="0"/>
            </a:endParaRPr>
          </a:p>
        </p:txBody>
      </p:sp>
      <p:pic>
        <p:nvPicPr>
          <p:cNvPr id="2054" name="Picture 6" descr="4beas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229600" cy="3379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09600" y="4343400"/>
            <a:ext cx="8305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Sangat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menarik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untuk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mengetahui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bahwa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pemerintahan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Roma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terbagi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sepuluh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kemudian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saat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Roma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mulai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jatuh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itu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dibagi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menjadi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10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bangsa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.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Setelah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pembagian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inilah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tanduk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kecil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tersebut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Comic Sans MS" pitchFamily="66" charset="0"/>
              </a:rPr>
              <a:t>tumbuh</a:t>
            </a:r>
            <a:r>
              <a:rPr lang="en-US" sz="2400" dirty="0" smtClean="0">
                <a:solidFill>
                  <a:srgbClr val="003300"/>
                </a:solidFill>
                <a:latin typeface="Comic Sans MS" pitchFamily="66" charset="0"/>
              </a:rPr>
              <a:t>. </a:t>
            </a:r>
          </a:p>
          <a:p>
            <a:pPr algn="l"/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Kemudian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Daniel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melihat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yang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yang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ganjil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,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tanduk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kecil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memiliki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mata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dan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mulut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 yang </a:t>
            </a:r>
            <a:r>
              <a:rPr lang="en-US" sz="2400" dirty="0" err="1" smtClean="0">
                <a:solidFill>
                  <a:srgbClr val="000066"/>
                </a:solidFill>
                <a:latin typeface="Comic Sans MS" pitchFamily="66" charset="0"/>
              </a:rPr>
              <a:t>menyombong</a:t>
            </a:r>
            <a:r>
              <a:rPr lang="en-US" sz="2400" dirty="0" smtClean="0">
                <a:solidFill>
                  <a:srgbClr val="000066"/>
                </a:solidFill>
                <a:latin typeface="Comic Sans MS" pitchFamily="66" charset="0"/>
              </a:rPr>
              <a:t>.</a:t>
            </a:r>
            <a:endParaRPr lang="en-US" sz="2400" dirty="0">
              <a:solidFill>
                <a:srgbClr val="003300"/>
              </a:solidFill>
              <a:latin typeface="Comic Sans MS" pitchFamily="66" charset="0"/>
            </a:endParaRPr>
          </a:p>
        </p:txBody>
      </p:sp>
      <p:pic>
        <p:nvPicPr>
          <p:cNvPr id="18437" name="Picture 5" descr="d44r7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265613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85800" y="1778000"/>
          <a:ext cx="7772400" cy="439420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3886200"/>
                <a:gridCol w="3886200"/>
              </a:tblGrid>
              <a:tr h="878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Visigoths – </a:t>
                      </a:r>
                      <a:r>
                        <a:rPr lang="en-US" sz="2800" b="1" dirty="0" err="1" smtClean="0"/>
                        <a:t>Spanyol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Anglo-Saxon – </a:t>
                      </a:r>
                      <a:r>
                        <a:rPr lang="en-US" sz="2800" b="1" dirty="0" err="1" smtClean="0"/>
                        <a:t>Inggris</a:t>
                      </a:r>
                      <a:endParaRPr lang="en-US" sz="2800" b="1" dirty="0"/>
                    </a:p>
                  </a:txBody>
                  <a:tcPr/>
                </a:tc>
              </a:tr>
              <a:tr h="878840">
                <a:tc>
                  <a:txBody>
                    <a:bodyPr/>
                    <a:lstStyle/>
                    <a:p>
                      <a:r>
                        <a:rPr lang="en-US" sz="2800" b="1" dirty="0" err="1" smtClean="0"/>
                        <a:t>Lombards</a:t>
                      </a:r>
                      <a:r>
                        <a:rPr lang="en-US" sz="2800" b="1" dirty="0" smtClean="0"/>
                        <a:t> – Italia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/>
                        <a:t>Burgundians</a:t>
                      </a:r>
                      <a:r>
                        <a:rPr lang="en-US" sz="2800" b="1" baseline="0" dirty="0" smtClean="0"/>
                        <a:t> – Swiss</a:t>
                      </a:r>
                      <a:endParaRPr lang="en-US" sz="2800" b="1" dirty="0"/>
                    </a:p>
                  </a:txBody>
                  <a:tcPr/>
                </a:tc>
              </a:tr>
              <a:tr h="878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Franks – </a:t>
                      </a:r>
                      <a:r>
                        <a:rPr lang="en-US" sz="2800" b="1" dirty="0" err="1" smtClean="0"/>
                        <a:t>Perancis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/>
                        <a:t>Suevi</a:t>
                      </a:r>
                      <a:r>
                        <a:rPr lang="en-US" sz="2800" b="1" dirty="0" smtClean="0"/>
                        <a:t> – Portugal</a:t>
                      </a:r>
                      <a:endParaRPr lang="en-US" sz="2800" b="1" dirty="0"/>
                    </a:p>
                  </a:txBody>
                  <a:tcPr/>
                </a:tc>
              </a:tr>
              <a:tr h="878840">
                <a:tc>
                  <a:txBody>
                    <a:bodyPr/>
                    <a:lstStyle/>
                    <a:p>
                      <a:r>
                        <a:rPr lang="en-US" sz="2800" b="1" dirty="0" err="1" smtClean="0"/>
                        <a:t>Alemani</a:t>
                      </a:r>
                      <a:r>
                        <a:rPr lang="en-US" sz="2800" b="1" dirty="0" smtClean="0"/>
                        <a:t> – </a:t>
                      </a:r>
                      <a:r>
                        <a:rPr lang="en-US" sz="2800" b="1" dirty="0" err="1" smtClean="0"/>
                        <a:t>Jerman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/>
                        <a:t>Heruli</a:t>
                      </a:r>
                      <a:r>
                        <a:rPr lang="en-US" sz="2800" b="1" dirty="0" smtClean="0"/>
                        <a:t> – </a:t>
                      </a:r>
                      <a:r>
                        <a:rPr lang="en-US" sz="2800" b="1" dirty="0" err="1" smtClean="0"/>
                        <a:t>musnah</a:t>
                      </a:r>
                      <a:endParaRPr lang="en-US" sz="2800" b="1" dirty="0"/>
                    </a:p>
                  </a:txBody>
                  <a:tcPr/>
                </a:tc>
              </a:tr>
              <a:tr h="878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Vandals - </a:t>
                      </a:r>
                      <a:r>
                        <a:rPr lang="en-US" sz="2800" b="1" dirty="0" err="1" smtClean="0"/>
                        <a:t>musnah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/>
                        <a:t>Ostrogoths</a:t>
                      </a:r>
                      <a:r>
                        <a:rPr lang="en-US" sz="2800" b="1" dirty="0" smtClean="0"/>
                        <a:t> – </a:t>
                      </a:r>
                      <a:r>
                        <a:rPr lang="en-US" sz="2800" b="1" dirty="0" err="1" smtClean="0"/>
                        <a:t>musnah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WordArt 37"/>
          <p:cNvSpPr>
            <a:spLocks noChangeArrowheads="1" noChangeShapeType="1" noTextEdit="1"/>
          </p:cNvSpPr>
          <p:nvPr/>
        </p:nvSpPr>
        <p:spPr bwMode="auto">
          <a:xfrm>
            <a:off x="2286000" y="228600"/>
            <a:ext cx="4572000" cy="73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10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T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anduk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= 10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Kerajaan</a:t>
            </a:r>
            <a:endParaRPr lang="en-US" sz="24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28600" y="3230701"/>
            <a:ext cx="86868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“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Lalu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aku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ingin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mendapat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penjelasan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tentang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binatang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yang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keempat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itu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, yang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berbeda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dengan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segala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binatang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yang lain, yang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sangat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menakutkan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dengan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gigi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besinya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kuku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tembaganya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, yang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melahap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meremukkan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menginjak-injak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sisanya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dengan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kakinya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;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tentang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kesepuluh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tanduk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yang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ada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pada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kepalanya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tentang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tanduk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yang lain,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yakni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tanduk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yang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mempunyai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mata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yang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mempunyai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mulut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yang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menyombong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, yang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tumbuh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sehingga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patahlah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tiga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tanduk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yang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lebih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besar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rupanya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dari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tanduk-tanduk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yang lain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. 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Dan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aku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melihat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tanduk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itu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berperang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melawan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orang-orang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kudus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mengalahkan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Comic Sans MS" pitchFamily="66" charset="0"/>
              </a:rPr>
              <a:t>mereka</a:t>
            </a:r>
            <a:r>
              <a:rPr lang="en-US" sz="2000" b="1" dirty="0" smtClean="0">
                <a:solidFill>
                  <a:srgbClr val="660066"/>
                </a:solidFill>
                <a:latin typeface="Comic Sans MS" pitchFamily="66" charset="0"/>
              </a:rPr>
              <a:t>” (Daniel 7:19-21).</a:t>
            </a:r>
            <a:endParaRPr lang="en-US" sz="2000" b="1" dirty="0">
              <a:solidFill>
                <a:srgbClr val="660066"/>
              </a:solidFill>
              <a:latin typeface="Comic Sans MS" pitchFamily="66" charset="0"/>
            </a:endParaRPr>
          </a:p>
        </p:txBody>
      </p:sp>
      <p:pic>
        <p:nvPicPr>
          <p:cNvPr id="35844" name="Picture 4" descr="big-mou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4724400" cy="3021013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7"/>
          <p:cNvSpPr>
            <a:spLocks noChangeArrowheads="1" noChangeShapeType="1" noTextEdit="1"/>
          </p:cNvSpPr>
          <p:nvPr/>
        </p:nvSpPr>
        <p:spPr bwMode="auto">
          <a:xfrm>
            <a:off x="1219200" y="381000"/>
            <a:ext cx="70104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M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ari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kita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biarkan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Alkitab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menjelaskan</a:t>
            </a:r>
            <a:endParaRPr lang="en-US" sz="2400" kern="10" dirty="0" smtClean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  <a:p>
            <a:pPr algn="ctr"/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Siapakah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sebenarnya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tanduk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kecil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ini</a:t>
            </a:r>
            <a:endParaRPr lang="en-US" sz="24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1"/>
          <p:cNvSpPr>
            <a:spLocks noChangeArrowheads="1" noChangeShapeType="1" noTextEdit="1"/>
          </p:cNvSpPr>
          <p:nvPr/>
        </p:nvSpPr>
        <p:spPr bwMode="auto">
          <a:xfrm>
            <a:off x="152400" y="152400"/>
            <a:ext cx="8839200" cy="1189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457200" indent="-457200" algn="ctr">
              <a:buAutoNum type="arabicPeriod"/>
            </a:pP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‘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Tumbuh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di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antara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’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sepuluh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kerajaan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</a:p>
          <a:p>
            <a:pPr marL="457200" indent="-457200" algn="ctr"/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Eropa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Barat (Daniel 7:8)</a:t>
            </a:r>
            <a:endParaRPr lang="en-US" sz="2400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667000"/>
            <a:ext cx="7315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Lokasi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geografis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Kepausan</a:t>
            </a:r>
            <a:r>
              <a:rPr lang="en-US" sz="3200" b="1" dirty="0" smtClean="0"/>
              <a:t> (</a:t>
            </a:r>
            <a:r>
              <a:rPr lang="en-US" sz="3200" b="1" dirty="0" err="1" smtClean="0"/>
              <a:t>negara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Vatikan</a:t>
            </a:r>
            <a:r>
              <a:rPr lang="en-US" sz="3200" b="1" dirty="0" smtClean="0"/>
              <a:t>) </a:t>
            </a:r>
            <a:r>
              <a:rPr lang="en-US" sz="3200" b="1" dirty="0" err="1" smtClean="0"/>
              <a:t>adalah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dalam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kota</a:t>
            </a:r>
            <a:r>
              <a:rPr lang="en-US" sz="3200" b="1" dirty="0" smtClean="0"/>
              <a:t> Roma, </a:t>
            </a:r>
            <a:r>
              <a:rPr lang="en-US" sz="3200" b="1" dirty="0" err="1" smtClean="0"/>
              <a:t>ibukota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negara</a:t>
            </a:r>
            <a:r>
              <a:rPr lang="en-US" sz="3200" b="1" dirty="0" smtClean="0"/>
              <a:t> Italia – </a:t>
            </a:r>
            <a:r>
              <a:rPr lang="en-US" sz="3200" b="1" dirty="0" err="1" smtClean="0"/>
              <a:t>pusat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kekuasaan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Eropa</a:t>
            </a:r>
            <a:r>
              <a:rPr lang="en-US" sz="3200" b="1" dirty="0" smtClean="0"/>
              <a:t> Barat.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2"/>
          <p:cNvSpPr>
            <a:spLocks noChangeArrowheads="1" noChangeShapeType="1" noTextEdit="1"/>
          </p:cNvSpPr>
          <p:nvPr/>
        </p:nvSpPr>
        <p:spPr bwMode="auto">
          <a:xfrm>
            <a:off x="381000" y="152400"/>
            <a:ext cx="8382000" cy="12525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2542"/>
              </a:avLst>
            </a:prstTxWarp>
          </a:bodyPr>
          <a:lstStyle/>
          <a:p>
            <a:pPr algn="ctr"/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2. </a:t>
            </a:r>
            <a:r>
              <a:rPr lang="en-US" sz="32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Dikepalai</a:t>
            </a:r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</a:t>
            </a:r>
            <a:r>
              <a:rPr lang="en-US" sz="32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oleh</a:t>
            </a:r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</a:t>
            </a:r>
            <a:r>
              <a:rPr lang="en-US" sz="32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seorang</a:t>
            </a:r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</a:t>
            </a:r>
            <a:r>
              <a:rPr lang="en-US" sz="32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manusia</a:t>
            </a:r>
            <a:endParaRPr lang="en-US" sz="3200" kern="10" dirty="0" smtClean="0">
              <a:ln w="22225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(Daniel 7:8)</a:t>
            </a:r>
            <a:endParaRPr lang="en-US" sz="3200" kern="10" dirty="0">
              <a:ln w="22225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667000"/>
            <a:ext cx="731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Kepausan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sesuai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dengan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ciri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ini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sebab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memiliki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seorang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manusia</a:t>
            </a:r>
            <a:r>
              <a:rPr lang="en-US" sz="3600" b="1" dirty="0" smtClean="0"/>
              <a:t> (</a:t>
            </a:r>
            <a:r>
              <a:rPr lang="en-US" sz="3600" b="1" dirty="0" err="1" smtClean="0"/>
              <a:t>paus</a:t>
            </a:r>
            <a:r>
              <a:rPr lang="en-US" sz="3600" b="1" dirty="0" smtClean="0"/>
              <a:t>) </a:t>
            </a:r>
            <a:r>
              <a:rPr lang="en-US" sz="3600" b="1" dirty="0" err="1" smtClean="0"/>
              <a:t>sebagai</a:t>
            </a:r>
            <a:r>
              <a:rPr lang="en-US" sz="3600" b="1" dirty="0" smtClean="0"/>
              <a:t>  </a:t>
            </a:r>
            <a:r>
              <a:rPr lang="en-US" sz="3600" b="1" dirty="0" err="1" smtClean="0"/>
              <a:t>kepala</a:t>
            </a:r>
            <a:r>
              <a:rPr lang="en-US" sz="3600" b="1" dirty="0" smtClean="0"/>
              <a:t> yang </a:t>
            </a:r>
            <a:r>
              <a:rPr lang="en-US" sz="3600" b="1" dirty="0" err="1" smtClean="0"/>
              <a:t>bebicara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mewakili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kepausan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7"/>
          <p:cNvSpPr>
            <a:spLocks noChangeArrowheads="1" noChangeShapeType="1" noTextEdit="1"/>
          </p:cNvSpPr>
          <p:nvPr/>
        </p:nvSpPr>
        <p:spPr bwMode="auto">
          <a:xfrm>
            <a:off x="152400" y="76200"/>
            <a:ext cx="8839200" cy="142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3.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Mencabut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tiga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kerajaan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yang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dahulu</a:t>
            </a:r>
            <a:endParaRPr lang="en-US" sz="2400" kern="10" dirty="0" smtClean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  <a:p>
            <a:pPr algn="ctr"/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(Daniel 7:8)</a:t>
            </a:r>
            <a:endParaRPr lang="en-US" sz="24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057400"/>
            <a:ext cx="8229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Mayoritas</a:t>
            </a:r>
            <a:r>
              <a:rPr lang="en-US" sz="2400" b="1" dirty="0" smtClean="0"/>
              <a:t> raja-raja </a:t>
            </a:r>
            <a:r>
              <a:rPr lang="en-US" sz="2400" b="1" dirty="0" err="1" smtClean="0"/>
              <a:t>Eropa</a:t>
            </a:r>
            <a:r>
              <a:rPr lang="en-US" sz="2400" b="1" dirty="0" smtClean="0"/>
              <a:t> Barat </a:t>
            </a:r>
            <a:r>
              <a:rPr lang="en-US" sz="2400" b="1" dirty="0" err="1" smtClean="0"/>
              <a:t>beragama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Katolik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mendukung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kepausan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pertumbuhan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wewenangnya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Namun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tiga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kerajaan</a:t>
            </a:r>
            <a:r>
              <a:rPr lang="en-US" sz="2400" b="1" dirty="0" smtClean="0"/>
              <a:t> Arian, </a:t>
            </a:r>
            <a:r>
              <a:rPr lang="en-US" sz="2400" b="1" dirty="0" err="1" smtClean="0"/>
              <a:t>tidak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mendukung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kepausan</a:t>
            </a:r>
            <a:r>
              <a:rPr lang="en-US" sz="2400" b="1" dirty="0" smtClean="0"/>
              <a:t> – Vandals, </a:t>
            </a:r>
            <a:r>
              <a:rPr lang="en-US" sz="2400" b="1" dirty="0" err="1" smtClean="0"/>
              <a:t>Heruli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Ostrogoths</a:t>
            </a:r>
            <a:r>
              <a:rPr lang="en-US" sz="2400" b="1" dirty="0" smtClean="0"/>
              <a:t>; </a:t>
            </a:r>
            <a:r>
              <a:rPr lang="en-US" sz="2400" b="1" dirty="0" err="1" smtClean="0"/>
              <a:t>sehingga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mereka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dikalahkan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dimusnahkan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Beginilah</a:t>
            </a:r>
            <a:r>
              <a:rPr lang="en-US" sz="2400" b="1" dirty="0" smtClean="0"/>
              <a:t> DR </a:t>
            </a:r>
            <a:r>
              <a:rPr lang="en-US" sz="2400" b="1" dirty="0" err="1" smtClean="0"/>
              <a:t>Mervyn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Mazwell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seorang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ahli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sejarah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bukunya</a:t>
            </a:r>
            <a:r>
              <a:rPr lang="en-US" sz="2400" b="1" dirty="0" smtClean="0"/>
              <a:t> </a:t>
            </a:r>
            <a:r>
              <a:rPr lang="en-US" sz="2400" b="1" i="1" dirty="0" smtClean="0"/>
              <a:t>god Cares</a:t>
            </a:r>
            <a:r>
              <a:rPr lang="en-US" sz="2400" b="1" dirty="0" smtClean="0"/>
              <a:t>: </a:t>
            </a:r>
            <a:r>
              <a:rPr lang="en-US" sz="2400" b="1" dirty="0" err="1" smtClean="0"/>
              <a:t>Kaisar</a:t>
            </a:r>
            <a:r>
              <a:rPr lang="en-US" sz="2400" b="1" dirty="0" smtClean="0"/>
              <a:t> Zeno yang </a:t>
            </a:r>
            <a:r>
              <a:rPr lang="en-US" sz="2400" b="1" dirty="0" err="1" smtClean="0"/>
              <a:t>beragama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Katolik</a:t>
            </a:r>
            <a:r>
              <a:rPr lang="en-US" sz="2400" b="1" dirty="0" smtClean="0"/>
              <a:t> (474-491) </a:t>
            </a:r>
            <a:r>
              <a:rPr lang="en-US" sz="2400" b="1" dirty="0" err="1" smtClean="0"/>
              <a:t>memusnahkan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kerajaan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Heruli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tahun</a:t>
            </a:r>
            <a:r>
              <a:rPr lang="en-US" sz="2400" b="1" dirty="0" smtClean="0"/>
              <a:t> 493.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Kaisar</a:t>
            </a:r>
            <a:r>
              <a:rPr lang="en-US" sz="2400" b="1" dirty="0" smtClean="0"/>
              <a:t> Justinian yang </a:t>
            </a:r>
            <a:r>
              <a:rPr lang="en-US" sz="2400" b="1" dirty="0" err="1" smtClean="0"/>
              <a:t>beragama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Katolik</a:t>
            </a:r>
            <a:r>
              <a:rPr lang="en-US" sz="2400" b="1" dirty="0" smtClean="0"/>
              <a:t> (527-565) </a:t>
            </a:r>
            <a:r>
              <a:rPr lang="en-US" sz="2400" b="1" dirty="0" err="1" smtClean="0"/>
              <a:t>memusnahkanh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bangsa</a:t>
            </a:r>
            <a:r>
              <a:rPr lang="en-US" sz="2400" b="1" dirty="0" smtClean="0"/>
              <a:t> Vandals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tahun</a:t>
            </a:r>
            <a:r>
              <a:rPr lang="en-US" sz="2400" b="1" dirty="0" smtClean="0"/>
              <a:t> 534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menghancurkan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Ostrogoths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tahun</a:t>
            </a:r>
            <a:r>
              <a:rPr lang="en-US" sz="2400" b="1" dirty="0" smtClean="0"/>
              <a:t> 538. </a:t>
            </a:r>
            <a:r>
              <a:rPr lang="en-US" sz="2400" b="1" dirty="0" err="1" smtClean="0"/>
              <a:t>dengan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demikian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ketiga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tanduk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kerajaan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tersebut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tercabut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musnah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1"/>
          <p:cNvSpPr>
            <a:spLocks noChangeArrowheads="1" noChangeShapeType="1" noTextEdit="1"/>
          </p:cNvSpPr>
          <p:nvPr/>
        </p:nvSpPr>
        <p:spPr bwMode="auto">
          <a:xfrm>
            <a:off x="152400" y="152400"/>
            <a:ext cx="8839200" cy="1189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457200" indent="-457200" algn="ctr"/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4. ‘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Berbeda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’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dari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10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kerajaan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lainnya</a:t>
            </a:r>
            <a:endParaRPr lang="en-US" sz="2400" kern="10" dirty="0" smtClean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  <a:p>
            <a:pPr marL="457200" indent="-457200" algn="ctr"/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(Daniel 7:24)</a:t>
            </a:r>
            <a:endParaRPr lang="en-US" sz="2400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667000"/>
            <a:ext cx="7315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Kepausan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sesuai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dengan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gambaran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ini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juga</a:t>
            </a:r>
            <a:r>
              <a:rPr lang="en-US" sz="3200" b="1" dirty="0" smtClean="0"/>
              <a:t>. </a:t>
            </a:r>
            <a:r>
              <a:rPr lang="en-US" sz="3200" b="1" dirty="0" err="1" smtClean="0"/>
              <a:t>Tampil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sebagai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kekuasaan</a:t>
            </a:r>
            <a:r>
              <a:rPr lang="en-US" sz="3200" b="1" dirty="0" smtClean="0"/>
              <a:t> agama, </a:t>
            </a:r>
            <a:r>
              <a:rPr lang="en-US" sz="3200" b="1" dirty="0" err="1" smtClean="0"/>
              <a:t>betul-betul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dari</a:t>
            </a:r>
            <a:r>
              <a:rPr lang="en-US" sz="3200" b="1" dirty="0" smtClean="0"/>
              <a:t> 10 </a:t>
            </a:r>
            <a:r>
              <a:rPr lang="en-US" sz="3200" b="1" dirty="0" err="1" smtClean="0"/>
              <a:t>kerajaan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lainnya</a:t>
            </a:r>
            <a:r>
              <a:rPr lang="en-US" sz="3200" b="1" dirty="0" smtClean="0"/>
              <a:t> yang </a:t>
            </a:r>
            <a:r>
              <a:rPr lang="en-US" sz="3200" b="1" dirty="0" err="1" smtClean="0"/>
              <a:t>hanya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berupa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kekuasaan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politik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2"/>
          <p:cNvSpPr>
            <a:spLocks noChangeArrowheads="1" noChangeShapeType="1" noTextEdit="1"/>
          </p:cNvSpPr>
          <p:nvPr/>
        </p:nvSpPr>
        <p:spPr bwMode="auto">
          <a:xfrm>
            <a:off x="381000" y="152400"/>
            <a:ext cx="8382000" cy="12525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2542"/>
              </a:avLst>
            </a:prstTxWarp>
          </a:bodyPr>
          <a:lstStyle/>
          <a:p>
            <a:pPr algn="ctr"/>
            <a:r>
              <a:rPr lang="en-US" sz="36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5. ‘</a:t>
            </a:r>
            <a:r>
              <a:rPr lang="en-US" sz="36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Berperang</a:t>
            </a:r>
            <a:r>
              <a:rPr lang="en-US" sz="36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melawan</a:t>
            </a:r>
            <a:r>
              <a:rPr lang="en-US" sz="36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’ </a:t>
            </a:r>
            <a:r>
              <a:rPr lang="en-US" sz="36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dan</a:t>
            </a:r>
            <a:r>
              <a:rPr lang="en-US" sz="36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‘</a:t>
            </a:r>
            <a:r>
              <a:rPr lang="en-US" sz="36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menganiaya</a:t>
            </a:r>
            <a:r>
              <a:rPr lang="en-US" sz="36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</a:t>
            </a:r>
          </a:p>
          <a:p>
            <a:pPr algn="ctr"/>
            <a:r>
              <a:rPr lang="en-US" sz="36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orang-orang</a:t>
            </a:r>
            <a:r>
              <a:rPr lang="en-US" sz="36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kudus’ </a:t>
            </a:r>
            <a:r>
              <a:rPr lang="en-US" sz="36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(Daniel 7:21, 25)</a:t>
            </a:r>
            <a:endParaRPr lang="en-US" sz="3600" kern="10" dirty="0">
              <a:ln w="22225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981200"/>
            <a:ext cx="731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/>
              <a:t>Bahwa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Gereja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Vatikan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pernah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menganiaya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menyiksa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membunuh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banyak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orang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adalah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fakta</a:t>
            </a:r>
            <a:r>
              <a:rPr lang="en-US" sz="2800" b="1" dirty="0" smtClean="0"/>
              <a:t> yang </a:t>
            </a:r>
            <a:r>
              <a:rPr lang="en-US" sz="2800" b="1" dirty="0" err="1" smtClean="0"/>
              <a:t>terkenal</a:t>
            </a:r>
            <a:r>
              <a:rPr lang="en-US" sz="2800" b="1" dirty="0" smtClean="0"/>
              <a:t>. </a:t>
            </a:r>
            <a:r>
              <a:rPr lang="en-US" sz="2800" b="1" dirty="0" err="1" smtClean="0"/>
              <a:t>Vatikan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dengan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terang-terangan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mengaku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pernah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melakukannya</a:t>
            </a:r>
            <a:r>
              <a:rPr lang="en-US" sz="2800" b="1" dirty="0" smtClean="0"/>
              <a:t>. </a:t>
            </a:r>
            <a:r>
              <a:rPr lang="en-US" sz="2800" b="1" dirty="0" err="1" smtClean="0"/>
              <a:t>Banyak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bukti</a:t>
            </a:r>
            <a:r>
              <a:rPr lang="en-US" sz="2800" b="1" dirty="0" smtClean="0"/>
              <a:t> yang </a:t>
            </a:r>
            <a:r>
              <a:rPr lang="en-US" sz="2800" b="1" dirty="0" err="1" smtClean="0"/>
              <a:t>mendukung</a:t>
            </a:r>
            <a:r>
              <a:rPr lang="en-US" sz="2800" b="1" dirty="0" smtClean="0"/>
              <a:t>. </a:t>
            </a:r>
            <a:r>
              <a:rPr lang="en-US" sz="2800" b="1" dirty="0" err="1" smtClean="0"/>
              <a:t>Bahkan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para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ahli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sejarah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mengaku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bahwa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Vatikan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sudah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membunuh</a:t>
            </a:r>
            <a:r>
              <a:rPr lang="en-US" sz="2800" b="1" dirty="0" smtClean="0"/>
              <a:t> minimal 50 </a:t>
            </a:r>
            <a:r>
              <a:rPr lang="en-US" sz="2800" b="1" dirty="0" err="1" smtClean="0"/>
              <a:t>juta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orang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hanya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karena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masalah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perbedaan</a:t>
            </a:r>
            <a:r>
              <a:rPr lang="en-US" sz="2800" b="1" dirty="0" smtClean="0"/>
              <a:t> agama. </a:t>
            </a:r>
            <a:r>
              <a:rPr lang="en-US" sz="2800" b="1" dirty="0" err="1" smtClean="0"/>
              <a:t>Berikut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ini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adalah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kutipan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dari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dua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sumber</a:t>
            </a:r>
            <a:r>
              <a:rPr lang="en-US" sz="2800" b="1" dirty="0" smtClean="0"/>
              <a:t>: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2"/>
          <p:cNvSpPr>
            <a:spLocks noChangeArrowheads="1" noChangeShapeType="1" noTextEdit="1"/>
          </p:cNvSpPr>
          <p:nvPr/>
        </p:nvSpPr>
        <p:spPr bwMode="auto">
          <a:xfrm>
            <a:off x="381000" y="152400"/>
            <a:ext cx="8382000" cy="12525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2542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Dua</a:t>
            </a:r>
            <a:r>
              <a:rPr lang="en-US" sz="36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kutipan</a:t>
            </a:r>
            <a:r>
              <a:rPr lang="en-US" sz="36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bahwa</a:t>
            </a:r>
            <a:r>
              <a:rPr lang="en-US" sz="36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Vatikan</a:t>
            </a:r>
            <a:r>
              <a:rPr lang="en-US" sz="36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pernah</a:t>
            </a:r>
            <a:r>
              <a:rPr lang="en-US" sz="36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menganiaya</a:t>
            </a:r>
            <a:r>
              <a:rPr lang="en-US" sz="36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:</a:t>
            </a:r>
            <a:endParaRPr lang="en-US" sz="3600" kern="10" dirty="0">
              <a:ln w="22225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752600"/>
            <a:ext cx="8686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smtClean="0"/>
              <a:t>“</a:t>
            </a:r>
            <a:r>
              <a:rPr lang="en-US" sz="2400" b="1" dirty="0" err="1" smtClean="0"/>
              <a:t>Bahwa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Gereja</a:t>
            </a:r>
            <a:r>
              <a:rPr lang="en-US" sz="2400" b="1" dirty="0" smtClean="0"/>
              <a:t> Roma </a:t>
            </a:r>
            <a:r>
              <a:rPr lang="en-US" sz="2400" b="1" dirty="0" err="1" smtClean="0"/>
              <a:t>telah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menumpahkan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lebih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banyak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orang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bersalah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dibanding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organisasi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mana</a:t>
            </a:r>
            <a:r>
              <a:rPr lang="en-US" sz="2400" b="1" dirty="0" smtClean="0"/>
              <a:t> pun yang </a:t>
            </a:r>
            <a:r>
              <a:rPr lang="en-US" sz="2400" b="1" dirty="0" err="1" smtClean="0"/>
              <a:t>pernah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bumi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tak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dipertanyakan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oleh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orang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Protestan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memiliki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pengetahuan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sejarah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cukup</a:t>
            </a:r>
            <a:r>
              <a:rPr lang="en-US" sz="2400" b="1" dirty="0" smtClean="0"/>
              <a:t>” (W. E. H. Lecky, </a:t>
            </a:r>
            <a:r>
              <a:rPr lang="en-US" sz="2400" b="1" i="1" dirty="0" smtClean="0"/>
              <a:t>History of the Rise and Influence of the Spirit of Rationalism in Europe</a:t>
            </a:r>
            <a:r>
              <a:rPr lang="en-US" sz="2400" b="1" dirty="0" smtClean="0"/>
              <a:t>, Volume 2, </a:t>
            </a:r>
            <a:r>
              <a:rPr lang="en-US" sz="2400" b="1" dirty="0" err="1" smtClean="0"/>
              <a:t>hal</a:t>
            </a:r>
            <a:r>
              <a:rPr lang="en-US" sz="2400" b="1" dirty="0" smtClean="0"/>
              <a:t>. 40).</a:t>
            </a:r>
          </a:p>
          <a:p>
            <a:pPr marL="342900" indent="-342900">
              <a:buAutoNum type="arabicPeriod"/>
            </a:pP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buku</a:t>
            </a:r>
            <a:r>
              <a:rPr lang="en-US" sz="2400" b="1" dirty="0" smtClean="0"/>
              <a:t> </a:t>
            </a:r>
            <a:r>
              <a:rPr lang="en-US" sz="2400" b="1" i="1" dirty="0" smtClean="0"/>
              <a:t>The History of the Inquisition of Spain</a:t>
            </a:r>
            <a:r>
              <a:rPr lang="en-US" sz="2400" b="1" dirty="0" smtClean="0"/>
              <a:t>, D. Ivan Antonio </a:t>
            </a:r>
            <a:r>
              <a:rPr lang="en-US" sz="2400" b="1" dirty="0" err="1" smtClean="0"/>
              <a:t>Liorente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menyediakan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angka-angka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Spanish Inquisition (</a:t>
            </a:r>
            <a:r>
              <a:rPr lang="en-US" sz="2400" b="1" dirty="0" err="1" smtClean="0"/>
              <a:t>penyiksaan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dilakukan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organisasi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Kepausan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negara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Spanyol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untuk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menganiaya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orang-orang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Spanyol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bukan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Katolik</a:t>
            </a:r>
            <a:r>
              <a:rPr lang="en-US" sz="2400" b="1" dirty="0" smtClean="0"/>
              <a:t>) </a:t>
            </a:r>
            <a:r>
              <a:rPr lang="en-US" sz="2400" b="1" dirty="0" err="1" smtClean="0"/>
              <a:t>saja</a:t>
            </a:r>
            <a:r>
              <a:rPr lang="en-US" sz="2400" b="1" dirty="0" smtClean="0"/>
              <a:t>: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b="1" dirty="0" smtClean="0"/>
              <a:t>31.912 </a:t>
            </a:r>
            <a:r>
              <a:rPr lang="en-US" sz="2400" b="1" dirty="0" err="1" smtClean="0"/>
              <a:t>orang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dihukum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cara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dibakar</a:t>
            </a:r>
            <a:r>
              <a:rPr lang="en-US" sz="2400" b="1" dirty="0" smtClean="0"/>
              <a:t>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b="1" dirty="0" smtClean="0"/>
              <a:t>241.450 </a:t>
            </a:r>
            <a:r>
              <a:rPr lang="en-US" sz="2400" b="1" dirty="0" err="1" smtClean="0"/>
              <a:t>orang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dihukum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siksaan-siksaan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kejam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914400" y="381000"/>
            <a:ext cx="7315200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Beberapa</a:t>
            </a:r>
            <a:r>
              <a:rPr lang="en-US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 </a:t>
            </a:r>
            <a:r>
              <a:rPr lang="en-US" sz="24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lambang</a:t>
            </a:r>
            <a:r>
              <a:rPr lang="en-US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 yang </a:t>
            </a:r>
            <a:r>
              <a:rPr lang="en-US" sz="24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patut</a:t>
            </a:r>
            <a:r>
              <a:rPr lang="en-US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 </a:t>
            </a:r>
            <a:r>
              <a:rPr lang="en-US" sz="24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diperhatikan</a:t>
            </a:r>
            <a:endParaRPr lang="en-US" sz="2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275344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Binatang</a:t>
            </a:r>
            <a:r>
              <a:rPr lang="en-US" sz="2800" b="1" dirty="0" smtClean="0"/>
              <a:t>	= Raja </a:t>
            </a:r>
            <a:r>
              <a:rPr lang="en-US" sz="2800" b="1" dirty="0" err="1" smtClean="0"/>
              <a:t>atau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Kerajaan</a:t>
            </a:r>
            <a:r>
              <a:rPr lang="en-US" sz="2800" b="1" dirty="0" smtClean="0"/>
              <a:t> (Daniel 7:17, 18)</a:t>
            </a:r>
          </a:p>
          <a:p>
            <a:r>
              <a:rPr lang="en-US" sz="2800" b="1" dirty="0" smtClean="0"/>
              <a:t>Air		= </a:t>
            </a:r>
            <a:r>
              <a:rPr lang="en-US" sz="2800" b="1" dirty="0" err="1" smtClean="0"/>
              <a:t>Bangsa-bangsa</a:t>
            </a:r>
            <a:r>
              <a:rPr lang="en-US" sz="2800" b="1" dirty="0" smtClean="0"/>
              <a:t> (</a:t>
            </a:r>
            <a:r>
              <a:rPr lang="en-US" sz="2800" b="1" dirty="0" err="1" smtClean="0"/>
              <a:t>Wahyu</a:t>
            </a:r>
            <a:r>
              <a:rPr lang="en-US" sz="2800" b="1" dirty="0" smtClean="0"/>
              <a:t> 17:15)</a:t>
            </a:r>
          </a:p>
          <a:p>
            <a:r>
              <a:rPr lang="en-US" sz="2800" b="1" dirty="0" err="1" smtClean="0"/>
              <a:t>Sayap</a:t>
            </a:r>
            <a:r>
              <a:rPr lang="en-US" sz="2800" b="1" dirty="0" smtClean="0"/>
              <a:t>		= </a:t>
            </a:r>
            <a:r>
              <a:rPr lang="en-US" sz="2800" b="1" dirty="0" err="1" smtClean="0"/>
              <a:t>Kecepatan</a:t>
            </a:r>
            <a:r>
              <a:rPr lang="en-US" sz="2800" b="1" dirty="0" smtClean="0"/>
              <a:t> (</a:t>
            </a:r>
            <a:r>
              <a:rPr lang="en-US" sz="2800" b="1" dirty="0" err="1" smtClean="0"/>
              <a:t>Ulangan</a:t>
            </a:r>
            <a:r>
              <a:rPr lang="en-US" sz="2800" b="1" dirty="0" smtClean="0"/>
              <a:t> 28:49; 				   </a:t>
            </a:r>
            <a:r>
              <a:rPr lang="en-US" sz="2800" b="1" dirty="0" err="1" smtClean="0"/>
              <a:t>Yeremia</a:t>
            </a:r>
            <a:r>
              <a:rPr lang="en-US" sz="2800" b="1" dirty="0" smtClean="0"/>
              <a:t> 4:13; </a:t>
            </a:r>
            <a:r>
              <a:rPr lang="en-US" sz="2800" b="1" dirty="0" err="1" smtClean="0"/>
              <a:t>Habakuk</a:t>
            </a:r>
            <a:r>
              <a:rPr lang="en-US" sz="2800" b="1" dirty="0" smtClean="0"/>
              <a:t> 1:6-9)</a:t>
            </a:r>
          </a:p>
          <a:p>
            <a:r>
              <a:rPr lang="en-US" sz="2800" b="1" dirty="0" err="1" smtClean="0"/>
              <a:t>Angin</a:t>
            </a:r>
            <a:r>
              <a:rPr lang="en-US" sz="2800" b="1" dirty="0" smtClean="0"/>
              <a:t>		= </a:t>
            </a:r>
            <a:r>
              <a:rPr lang="en-US" sz="2800" b="1" dirty="0" err="1" smtClean="0"/>
              <a:t>Konflik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perang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dan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malapetaka</a:t>
            </a:r>
            <a:r>
              <a:rPr lang="en-US" sz="2800" b="1" dirty="0" smtClean="0"/>
              <a:t> 			   (</a:t>
            </a:r>
            <a:r>
              <a:rPr lang="en-US" sz="2800" b="1" dirty="0" err="1" smtClean="0"/>
              <a:t>Yeremia</a:t>
            </a:r>
            <a:r>
              <a:rPr lang="en-US" sz="2800" b="1" dirty="0" smtClean="0"/>
              <a:t> 49:36, 37; </a:t>
            </a:r>
            <a:r>
              <a:rPr lang="en-US" sz="2800" b="1" dirty="0" err="1" smtClean="0"/>
              <a:t>Wahyu</a:t>
            </a:r>
            <a:r>
              <a:rPr lang="en-US" sz="2800" b="1" dirty="0" smtClean="0"/>
              <a:t> 7:1-3</a:t>
            </a:r>
            <a:r>
              <a:rPr lang="en-US" sz="2800" b="1" dirty="0" smtClean="0"/>
              <a:t>)</a:t>
            </a:r>
          </a:p>
          <a:p>
            <a:r>
              <a:rPr lang="en-US" sz="2800" b="1" dirty="0" err="1" smtClean="0"/>
              <a:t>Tanduk</a:t>
            </a:r>
            <a:r>
              <a:rPr lang="en-US" sz="2800" b="1" dirty="0" smtClean="0"/>
              <a:t>	= Raja </a:t>
            </a:r>
            <a:r>
              <a:rPr lang="en-US" sz="2800" b="1" dirty="0" err="1" smtClean="0"/>
              <a:t>atau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Kerajaan</a:t>
            </a:r>
            <a:r>
              <a:rPr lang="en-US" sz="2800" b="1" dirty="0" smtClean="0"/>
              <a:t> (Daniel 7:24)</a:t>
            </a:r>
            <a:endParaRPr lang="en-US" sz="28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7"/>
          <p:cNvSpPr>
            <a:spLocks noChangeArrowheads="1" noChangeShapeType="1" noTextEdit="1"/>
          </p:cNvSpPr>
          <p:nvPr/>
        </p:nvSpPr>
        <p:spPr bwMode="auto">
          <a:xfrm>
            <a:off x="152400" y="76200"/>
            <a:ext cx="8839200" cy="142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6.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Muncul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dari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Kerajaan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keempat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yang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kuat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</a:p>
          <a:p>
            <a:pPr algn="ctr"/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bagai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besi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–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Kekaisaran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Roma (Daniel 7:7, 8)</a:t>
            </a:r>
            <a:endParaRPr lang="en-US" sz="24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828800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/>
              <a:t>Ada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dua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kutipan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mengenai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hal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ini</a:t>
            </a:r>
            <a:r>
              <a:rPr lang="en-US" sz="2200" b="1" dirty="0" smtClean="0"/>
              <a:t>:</a:t>
            </a:r>
          </a:p>
          <a:p>
            <a:endParaRPr lang="en-US" sz="2200" b="1" dirty="0" smtClean="0"/>
          </a:p>
          <a:p>
            <a:pPr marL="457200" indent="-457200">
              <a:buAutoNum type="arabicPeriod"/>
            </a:pPr>
            <a:r>
              <a:rPr lang="en-US" sz="2200" b="1" dirty="0" smtClean="0"/>
              <a:t>“</a:t>
            </a:r>
            <a:r>
              <a:rPr lang="en-US" sz="2200" b="1" dirty="0" err="1" smtClean="0"/>
              <a:t>Gereja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Katolik</a:t>
            </a:r>
            <a:r>
              <a:rPr lang="en-US" sz="2200" b="1" dirty="0" smtClean="0"/>
              <a:t> yang </a:t>
            </a:r>
            <a:r>
              <a:rPr lang="en-US" sz="2200" b="1" dirty="0" err="1" smtClean="0"/>
              <a:t>perkasa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sebetulnya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hanya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Kekaisaran</a:t>
            </a:r>
            <a:r>
              <a:rPr lang="en-US" sz="2200" b="1" dirty="0" smtClean="0"/>
              <a:t> Roma yang </a:t>
            </a:r>
            <a:r>
              <a:rPr lang="en-US" sz="2200" b="1" dirty="0" err="1" smtClean="0"/>
              <a:t>dibaptis</a:t>
            </a:r>
            <a:r>
              <a:rPr lang="en-US" sz="2200" b="1" dirty="0" smtClean="0"/>
              <a:t> … </a:t>
            </a:r>
            <a:r>
              <a:rPr lang="en-US" sz="2200" b="1" dirty="0" err="1" smtClean="0"/>
              <a:t>Ibukota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Kekaisaran</a:t>
            </a:r>
            <a:r>
              <a:rPr lang="en-US" sz="2200" b="1" dirty="0" smtClean="0"/>
              <a:t> Roma </a:t>
            </a:r>
            <a:r>
              <a:rPr lang="en-US" sz="2200" b="1" dirty="0" err="1" smtClean="0"/>
              <a:t>kuno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menjadi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ibukota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kekaisaran</a:t>
            </a:r>
            <a:r>
              <a:rPr lang="en-US" sz="2200" b="1" dirty="0" smtClean="0"/>
              <a:t> Kristen. Kantor </a:t>
            </a:r>
            <a:r>
              <a:rPr lang="en-US" sz="2200" b="1" dirty="0" err="1" smtClean="0"/>
              <a:t>Pontifex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Maxmimus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diteruskan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menjadi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kantor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paus</a:t>
            </a:r>
            <a:r>
              <a:rPr lang="en-US" sz="2200" b="1" dirty="0" smtClean="0"/>
              <a:t>” (Alexander C. Flick, </a:t>
            </a:r>
            <a:r>
              <a:rPr lang="en-US" sz="2200" b="1" i="1" dirty="0" smtClean="0"/>
              <a:t>The Rise of the Medieval Church</a:t>
            </a:r>
            <a:r>
              <a:rPr lang="en-US" sz="2200" b="1" dirty="0" smtClean="0"/>
              <a:t>, </a:t>
            </a:r>
            <a:r>
              <a:rPr lang="en-US" sz="2200" b="1" dirty="0" err="1" smtClean="0"/>
              <a:t>hal</a:t>
            </a:r>
            <a:r>
              <a:rPr lang="en-US" sz="2200" b="1" dirty="0" smtClean="0"/>
              <a:t>. 148, 149).</a:t>
            </a:r>
          </a:p>
          <a:p>
            <a:pPr marL="457200" indent="-457200">
              <a:buAutoNum type="arabicPeriod"/>
            </a:pPr>
            <a:r>
              <a:rPr lang="en-US" sz="2200" b="1" dirty="0" smtClean="0"/>
              <a:t>“</a:t>
            </a:r>
            <a:r>
              <a:rPr lang="en-US" sz="2200" b="1" dirty="0" err="1" smtClean="0"/>
              <a:t>Apa</a:t>
            </a:r>
            <a:r>
              <a:rPr lang="en-US" sz="2200" b="1" dirty="0" smtClean="0"/>
              <a:t> pun </a:t>
            </a:r>
            <a:r>
              <a:rPr lang="en-US" sz="2200" b="1" dirty="0" err="1" smtClean="0"/>
              <a:t>unsur-unsur</a:t>
            </a:r>
            <a:r>
              <a:rPr lang="en-US" sz="2200" b="1" dirty="0" smtClean="0"/>
              <a:t> Roma yang </a:t>
            </a:r>
            <a:r>
              <a:rPr lang="en-US" sz="2200" b="1" dirty="0" err="1" smtClean="0"/>
              <a:t>ditinggalkan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bangsa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barbar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dan</a:t>
            </a:r>
            <a:r>
              <a:rPr lang="en-US" sz="2200" b="1" dirty="0" smtClean="0"/>
              <a:t> Arian … </a:t>
            </a:r>
            <a:r>
              <a:rPr lang="en-US" sz="2200" b="1" dirty="0" err="1" smtClean="0"/>
              <a:t>menjadi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berada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bawah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perlindungan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Uskup</a:t>
            </a:r>
            <a:r>
              <a:rPr lang="en-US" sz="2200" b="1" dirty="0" smtClean="0"/>
              <a:t> Roma, yang </a:t>
            </a:r>
            <a:r>
              <a:rPr lang="en-US" sz="2200" b="1" dirty="0" err="1" smtClean="0"/>
              <a:t>adalah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orang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tertinggi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sana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sesudah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pindahnya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kaisar</a:t>
            </a:r>
            <a:r>
              <a:rPr lang="en-US" sz="2200" b="1" dirty="0" smtClean="0"/>
              <a:t>. </a:t>
            </a:r>
            <a:r>
              <a:rPr lang="en-US" sz="2200" b="1" dirty="0" err="1" smtClean="0"/>
              <a:t>Gereja</a:t>
            </a:r>
            <a:r>
              <a:rPr lang="en-US" sz="2200" b="1" dirty="0" smtClean="0"/>
              <a:t> Roma </a:t>
            </a:r>
            <a:r>
              <a:rPr lang="en-US" sz="2200" b="1" dirty="0" err="1" smtClean="0"/>
              <a:t>dengan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cara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ini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menjejelkan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diri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kursi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Kekaisaran</a:t>
            </a:r>
            <a:r>
              <a:rPr lang="en-US" sz="2200" b="1" dirty="0" smtClean="0"/>
              <a:t> Roma, </a:t>
            </a:r>
            <a:r>
              <a:rPr lang="en-US" sz="2200" b="1" dirty="0" err="1" smtClean="0"/>
              <a:t>di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mana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Gereja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sebetulnya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merupakan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kelanjutan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dari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Kekaisaran</a:t>
            </a:r>
            <a:r>
              <a:rPr lang="en-US" sz="2200" b="1" dirty="0" smtClean="0"/>
              <a:t>” (Adolf </a:t>
            </a:r>
            <a:r>
              <a:rPr lang="en-US" sz="2200" b="1" dirty="0" err="1" smtClean="0"/>
              <a:t>Harnack</a:t>
            </a:r>
            <a:r>
              <a:rPr lang="en-US" sz="2200" b="1" dirty="0" smtClean="0"/>
              <a:t>, </a:t>
            </a:r>
            <a:r>
              <a:rPr lang="en-US" sz="2200" b="1" i="1" dirty="0" smtClean="0"/>
              <a:t>What is Christianity?</a:t>
            </a:r>
            <a:r>
              <a:rPr lang="en-US" sz="2200" b="1" dirty="0" smtClean="0"/>
              <a:t>, (New </a:t>
            </a:r>
            <a:r>
              <a:rPr lang="en-US" sz="2200" b="1" dirty="0" err="1" smtClean="0"/>
              <a:t>ork</a:t>
            </a:r>
            <a:r>
              <a:rPr lang="en-US" sz="2200" b="1" dirty="0" smtClean="0"/>
              <a:t>: Putnam, </a:t>
            </a:r>
            <a:r>
              <a:rPr lang="en-US" sz="2200" b="1" dirty="0" err="1" smtClean="0"/>
              <a:t>edisi</a:t>
            </a:r>
            <a:r>
              <a:rPr lang="en-US" sz="2200" b="1" dirty="0" smtClean="0"/>
              <a:t> 2, </a:t>
            </a:r>
            <a:r>
              <a:rPr lang="en-US" sz="2200" b="1" dirty="0" err="1" smtClean="0"/>
              <a:t>revisi</a:t>
            </a:r>
            <a:r>
              <a:rPr lang="en-US" sz="2200" b="1" dirty="0" smtClean="0"/>
              <a:t> 1901), </a:t>
            </a:r>
            <a:r>
              <a:rPr lang="en-US" sz="2200" b="1" dirty="0" err="1" smtClean="0"/>
              <a:t>hal</a:t>
            </a:r>
            <a:r>
              <a:rPr lang="en-US" sz="2200" b="1" dirty="0" smtClean="0"/>
              <a:t>. 269, 270.</a:t>
            </a: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1"/>
          <p:cNvSpPr>
            <a:spLocks noChangeArrowheads="1" noChangeShapeType="1" noTextEdit="1"/>
          </p:cNvSpPr>
          <p:nvPr/>
        </p:nvSpPr>
        <p:spPr bwMode="auto">
          <a:xfrm>
            <a:off x="152400" y="152400"/>
            <a:ext cx="8839200" cy="1189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457200" indent="-457200" algn="ctr"/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7. ‘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Orang-orang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kudus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milik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Yang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Mahatinggi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’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akan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‘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diserahkan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ke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dalam</a:t>
            </a:r>
            <a:endParaRPr lang="en-US" sz="2400" kern="10" dirty="0" smtClean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  <a:p>
            <a:pPr marL="457200" indent="-457200" algn="ctr"/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Tangannya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selama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satu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masa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dan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dua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masa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dan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setengah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masa</a:t>
            </a:r>
            <a:r>
              <a:rPr lang="en-US" sz="2400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’ (Daniel 7:25)</a:t>
            </a:r>
            <a:endParaRPr lang="en-US" sz="2400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4" name="WordArt 19"/>
          <p:cNvSpPr>
            <a:spLocks noChangeArrowheads="1" noChangeShapeType="1" noTextEdit="1"/>
          </p:cNvSpPr>
          <p:nvPr/>
        </p:nvSpPr>
        <p:spPr bwMode="auto">
          <a:xfrm>
            <a:off x="1600200" y="2667000"/>
            <a:ext cx="5943600" cy="1828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Beberapa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hal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perlu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dijelaskan</a:t>
            </a:r>
            <a:endParaRPr lang="en-US" sz="2400" kern="10" dirty="0" smtClean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  <a:p>
            <a:pPr algn="ctr"/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Sehubungan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dengan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ciri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2400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ini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:</a:t>
            </a:r>
            <a:endParaRPr lang="en-US" sz="24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2"/>
          <p:cNvSpPr>
            <a:spLocks noChangeArrowheads="1" noChangeShapeType="1" noTextEdit="1"/>
          </p:cNvSpPr>
          <p:nvPr/>
        </p:nvSpPr>
        <p:spPr bwMode="auto">
          <a:xfrm>
            <a:off x="2484438" y="188913"/>
            <a:ext cx="3908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1260 HARI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1125538"/>
            <a:ext cx="86407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/>
              <a:t>Periode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penganiayaan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muncul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kitab</a:t>
            </a:r>
            <a:r>
              <a:rPr lang="en-US" sz="2400" b="1" dirty="0" smtClean="0"/>
              <a:t> Daniel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Wahyu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terminologi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berbeda</a:t>
            </a:r>
            <a:r>
              <a:rPr lang="en-US" sz="2400" b="1" dirty="0" smtClean="0"/>
              <a:t>:</a:t>
            </a:r>
            <a:endParaRPr lang="es-ES" sz="2400" b="1" dirty="0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50825" y="2349500"/>
            <a:ext cx="82804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 smtClean="0"/>
              <a:t>Seribu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dua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ratus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enam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puluh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hari</a:t>
            </a:r>
            <a:r>
              <a:rPr lang="en-US" sz="2800" b="1" dirty="0" smtClean="0"/>
              <a:t> </a:t>
            </a:r>
            <a:r>
              <a:rPr lang="es-ES" sz="2800" b="1" dirty="0" smtClean="0">
                <a:solidFill>
                  <a:srgbClr val="663300"/>
                </a:solidFill>
              </a:rPr>
              <a:t>:</a:t>
            </a:r>
            <a:endParaRPr lang="es-ES" sz="2800" b="1" dirty="0">
              <a:solidFill>
                <a:srgbClr val="663300"/>
              </a:solidFill>
            </a:endParaRPr>
          </a:p>
          <a:p>
            <a:pPr>
              <a:spcBef>
                <a:spcPct val="50000"/>
              </a:spcBef>
            </a:pPr>
            <a:r>
              <a:rPr lang="es-ES" sz="2800" dirty="0"/>
              <a:t>	</a:t>
            </a:r>
            <a:r>
              <a:rPr lang="es-ES" sz="2800" dirty="0" err="1" smtClean="0"/>
              <a:t>Wahyu</a:t>
            </a:r>
            <a:r>
              <a:rPr lang="es-ES" sz="2800" dirty="0" smtClean="0"/>
              <a:t> </a:t>
            </a:r>
            <a:r>
              <a:rPr lang="es-ES" sz="2800" dirty="0"/>
              <a:t>11: 3</a:t>
            </a:r>
            <a:r>
              <a:rPr lang="es-ES" sz="2800" dirty="0" smtClean="0"/>
              <a:t>; </a:t>
            </a:r>
            <a:r>
              <a:rPr lang="es-ES" sz="2800" dirty="0"/>
              <a:t>12: 6.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50825" y="3852863"/>
            <a:ext cx="8785225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 dirty="0" smtClean="0"/>
              <a:t>Satu masa dan </a:t>
            </a:r>
            <a:r>
              <a:rPr lang="es-ES" sz="2800" b="1" dirty="0" err="1" smtClean="0"/>
              <a:t>dua</a:t>
            </a:r>
            <a:r>
              <a:rPr lang="es-ES" sz="2800" b="1" dirty="0" smtClean="0"/>
              <a:t> masa dan </a:t>
            </a:r>
            <a:r>
              <a:rPr lang="es-ES" sz="2800" b="1" dirty="0" err="1" smtClean="0"/>
              <a:t>setengah</a:t>
            </a:r>
            <a:r>
              <a:rPr lang="es-ES" sz="2800" b="1" dirty="0" smtClean="0"/>
              <a:t> masa </a:t>
            </a:r>
            <a:r>
              <a:rPr lang="es-ES" sz="2800" b="1" dirty="0" smtClean="0">
                <a:solidFill>
                  <a:srgbClr val="663300"/>
                </a:solidFill>
              </a:rPr>
              <a:t>:</a:t>
            </a:r>
            <a:endParaRPr lang="es-ES" sz="2800" b="1" dirty="0">
              <a:solidFill>
                <a:srgbClr val="663300"/>
              </a:solidFill>
            </a:endParaRPr>
          </a:p>
          <a:p>
            <a:pPr>
              <a:spcBef>
                <a:spcPct val="50000"/>
              </a:spcBef>
            </a:pPr>
            <a:r>
              <a:rPr lang="es-ES" sz="2800" dirty="0"/>
              <a:t>	</a:t>
            </a:r>
            <a:r>
              <a:rPr lang="es-ES" sz="2800" dirty="0" smtClean="0"/>
              <a:t>Daniel </a:t>
            </a:r>
            <a:r>
              <a:rPr lang="es-ES" sz="2800" dirty="0"/>
              <a:t>7: 25</a:t>
            </a:r>
            <a:r>
              <a:rPr lang="es-ES" sz="2800" dirty="0" smtClean="0"/>
              <a:t>; </a:t>
            </a:r>
            <a:r>
              <a:rPr lang="es-ES" sz="2800" dirty="0"/>
              <a:t>12: 7</a:t>
            </a:r>
            <a:r>
              <a:rPr lang="es-ES" sz="2800" dirty="0" smtClean="0"/>
              <a:t>; </a:t>
            </a:r>
            <a:r>
              <a:rPr lang="es-ES" sz="2800" dirty="0" err="1" smtClean="0"/>
              <a:t>Wahyu</a:t>
            </a:r>
            <a:r>
              <a:rPr lang="es-ES" sz="2800" dirty="0" smtClean="0"/>
              <a:t> </a:t>
            </a:r>
            <a:r>
              <a:rPr lang="es-ES" sz="2800" dirty="0"/>
              <a:t>12: 14.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50825" y="5373688"/>
            <a:ext cx="828040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 smtClean="0"/>
              <a:t>Empat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puluh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dua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bulan</a:t>
            </a:r>
            <a:r>
              <a:rPr lang="en-US" sz="2800" b="1" dirty="0" smtClean="0"/>
              <a:t> </a:t>
            </a:r>
            <a:r>
              <a:rPr lang="es-ES" sz="2800" b="1" dirty="0" smtClean="0">
                <a:solidFill>
                  <a:srgbClr val="663300"/>
                </a:solidFill>
              </a:rPr>
              <a:t>:</a:t>
            </a:r>
            <a:endParaRPr lang="es-ES" sz="2800" b="1" dirty="0">
              <a:solidFill>
                <a:srgbClr val="663300"/>
              </a:solidFill>
            </a:endParaRPr>
          </a:p>
          <a:p>
            <a:pPr>
              <a:spcBef>
                <a:spcPct val="50000"/>
              </a:spcBef>
            </a:pPr>
            <a:r>
              <a:rPr lang="es-ES" sz="2800" dirty="0"/>
              <a:t>	</a:t>
            </a:r>
            <a:r>
              <a:rPr lang="es-ES" sz="2800" dirty="0" err="1" smtClean="0"/>
              <a:t>Wahyu</a:t>
            </a:r>
            <a:r>
              <a:rPr lang="es-ES" sz="2800" dirty="0" smtClean="0"/>
              <a:t> </a:t>
            </a:r>
            <a:r>
              <a:rPr lang="es-ES" sz="2800" dirty="0"/>
              <a:t>11: 2</a:t>
            </a:r>
            <a:r>
              <a:rPr lang="es-ES" sz="2800" dirty="0" smtClean="0"/>
              <a:t>; </a:t>
            </a:r>
            <a:r>
              <a:rPr lang="es-ES" sz="2800" dirty="0"/>
              <a:t>13: 5.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3" grpId="0"/>
      <p:bldP spid="10245" grpId="0"/>
      <p:bldP spid="10246" grpId="0"/>
      <p:bldP spid="1024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2484438" y="188913"/>
            <a:ext cx="3908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1260 HARI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28600" y="990600"/>
            <a:ext cx="859155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err="1" smtClean="0"/>
              <a:t>Ketiga</a:t>
            </a:r>
            <a:r>
              <a:rPr lang="en-GB" dirty="0" smtClean="0"/>
              <a:t> </a:t>
            </a:r>
            <a:r>
              <a:rPr lang="en-GB" dirty="0" err="1" smtClean="0"/>
              <a:t>terminologi</a:t>
            </a:r>
            <a:r>
              <a:rPr lang="en-GB" dirty="0" smtClean="0"/>
              <a:t> </a:t>
            </a:r>
            <a:r>
              <a:rPr lang="en-GB" dirty="0" err="1" smtClean="0"/>
              <a:t>itu</a:t>
            </a:r>
            <a:r>
              <a:rPr lang="en-GB" dirty="0" smtClean="0"/>
              <a:t> </a:t>
            </a:r>
            <a:r>
              <a:rPr lang="en-GB" dirty="0" err="1" smtClean="0"/>
              <a:t>adalah</a:t>
            </a:r>
            <a:r>
              <a:rPr lang="en-GB" dirty="0" smtClean="0"/>
              <a:t> </a:t>
            </a:r>
            <a:r>
              <a:rPr lang="en-GB" dirty="0" err="1" smtClean="0"/>
              <a:t>masa</a:t>
            </a:r>
            <a:r>
              <a:rPr lang="en-GB" dirty="0" smtClean="0"/>
              <a:t> </a:t>
            </a:r>
            <a:r>
              <a:rPr lang="en-GB" dirty="0" err="1" smtClean="0"/>
              <a:t>nubuatan</a:t>
            </a:r>
            <a:r>
              <a:rPr lang="en-GB" dirty="0" smtClean="0"/>
              <a:t>, </a:t>
            </a:r>
            <a:r>
              <a:rPr lang="en-GB" dirty="0" err="1" smtClean="0"/>
              <a:t>jadi</a:t>
            </a:r>
            <a:r>
              <a:rPr lang="en-GB" dirty="0" smtClean="0"/>
              <a:t> </a:t>
            </a:r>
            <a:r>
              <a:rPr lang="en-GB" dirty="0" err="1" smtClean="0"/>
              <a:t>kita</a:t>
            </a:r>
            <a:r>
              <a:rPr lang="en-GB" dirty="0" smtClean="0"/>
              <a:t> </a:t>
            </a:r>
            <a:r>
              <a:rPr lang="en-GB" dirty="0" err="1" smtClean="0"/>
              <a:t>harus</a:t>
            </a:r>
            <a:r>
              <a:rPr lang="en-GB" dirty="0" smtClean="0"/>
              <a:t> </a:t>
            </a:r>
            <a:r>
              <a:rPr lang="en-GB" dirty="0" err="1" smtClean="0"/>
              <a:t>menggunakan</a:t>
            </a:r>
            <a:r>
              <a:rPr lang="en-GB" dirty="0" smtClean="0"/>
              <a:t> </a:t>
            </a:r>
            <a:r>
              <a:rPr lang="en-GB" dirty="0" err="1" smtClean="0"/>
              <a:t>aritmatika</a:t>
            </a:r>
            <a:r>
              <a:rPr lang="en-GB" dirty="0" smtClean="0"/>
              <a:t> </a:t>
            </a:r>
            <a:r>
              <a:rPr lang="en-GB" dirty="0" err="1" smtClean="0"/>
              <a:t>nubuatan</a:t>
            </a:r>
            <a:r>
              <a:rPr lang="en-GB" dirty="0" smtClean="0"/>
              <a:t>:</a:t>
            </a:r>
            <a:endParaRPr lang="es-ES" dirty="0"/>
          </a:p>
          <a:p>
            <a:pPr>
              <a:spcBef>
                <a:spcPct val="50000"/>
              </a:spcBef>
            </a:pPr>
            <a:r>
              <a:rPr lang="es-ES" dirty="0"/>
              <a:t>	</a:t>
            </a:r>
            <a:r>
              <a:rPr lang="es-ES" dirty="0" smtClean="0"/>
              <a:t>1 </a:t>
            </a:r>
            <a:r>
              <a:rPr lang="es-ES" dirty="0" err="1" smtClean="0"/>
              <a:t>hari</a:t>
            </a:r>
            <a:r>
              <a:rPr lang="es-ES" dirty="0" smtClean="0"/>
              <a:t> </a:t>
            </a:r>
            <a:r>
              <a:rPr lang="en-GB" dirty="0" smtClean="0"/>
              <a:t>= </a:t>
            </a:r>
            <a:r>
              <a:rPr lang="en-GB" dirty="0"/>
              <a:t>1 </a:t>
            </a:r>
            <a:r>
              <a:rPr lang="en-GB" dirty="0" err="1" smtClean="0"/>
              <a:t>tahun</a:t>
            </a:r>
            <a:r>
              <a:rPr lang="en-GB" dirty="0" smtClean="0"/>
              <a:t> </a:t>
            </a:r>
            <a:r>
              <a:rPr lang="es-ES" sz="1200" b="1" dirty="0" smtClean="0"/>
              <a:t>(</a:t>
            </a:r>
            <a:r>
              <a:rPr lang="es-ES" sz="1200" b="1" dirty="0" err="1" smtClean="0"/>
              <a:t>Bilangan</a:t>
            </a:r>
            <a:r>
              <a:rPr lang="es-ES" sz="1200" b="1" dirty="0" smtClean="0"/>
              <a:t> </a:t>
            </a:r>
            <a:r>
              <a:rPr lang="es-ES" sz="1200" b="1" dirty="0"/>
              <a:t>14: 34</a:t>
            </a:r>
            <a:r>
              <a:rPr lang="es-ES" sz="1200" b="1" dirty="0" smtClean="0"/>
              <a:t>; </a:t>
            </a:r>
            <a:r>
              <a:rPr lang="es-ES" sz="1200" b="1" dirty="0" err="1" smtClean="0"/>
              <a:t>Yehezkiel</a:t>
            </a:r>
            <a:r>
              <a:rPr lang="es-ES" sz="1200" b="1" dirty="0" smtClean="0"/>
              <a:t> </a:t>
            </a:r>
            <a:r>
              <a:rPr lang="es-ES" sz="1200" b="1" dirty="0"/>
              <a:t>4: 6)</a:t>
            </a:r>
            <a:br>
              <a:rPr lang="es-ES" sz="1200" b="1" dirty="0"/>
            </a:br>
            <a:r>
              <a:rPr lang="es-ES" dirty="0"/>
              <a:t>	</a:t>
            </a:r>
            <a:r>
              <a:rPr lang="es-ES" dirty="0" smtClean="0"/>
              <a:t>1 </a:t>
            </a:r>
            <a:r>
              <a:rPr lang="es-ES" dirty="0" err="1" smtClean="0"/>
              <a:t>bulan</a:t>
            </a:r>
            <a:r>
              <a:rPr lang="es-ES" dirty="0" smtClean="0"/>
              <a:t> </a:t>
            </a:r>
            <a:r>
              <a:rPr lang="en-GB" dirty="0" smtClean="0"/>
              <a:t>= </a:t>
            </a:r>
            <a:r>
              <a:rPr lang="en-GB" dirty="0"/>
              <a:t>30 </a:t>
            </a:r>
            <a:r>
              <a:rPr lang="en-GB" dirty="0" err="1" smtClean="0"/>
              <a:t>hari</a:t>
            </a:r>
            <a:r>
              <a:rPr lang="en-GB" dirty="0" smtClean="0"/>
              <a:t> = </a:t>
            </a:r>
            <a:r>
              <a:rPr lang="en-GB" dirty="0"/>
              <a:t>30 </a:t>
            </a:r>
            <a:r>
              <a:rPr lang="en-GB" dirty="0" err="1" smtClean="0"/>
              <a:t>tahun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	</a:t>
            </a:r>
            <a:r>
              <a:rPr lang="es-ES" dirty="0" smtClean="0"/>
              <a:t>1 </a:t>
            </a:r>
            <a:r>
              <a:rPr lang="es-ES" dirty="0" err="1" smtClean="0"/>
              <a:t>tahun</a:t>
            </a:r>
            <a:r>
              <a:rPr lang="es-ES" dirty="0" smtClean="0"/>
              <a:t> </a:t>
            </a:r>
            <a:r>
              <a:rPr lang="en-GB" dirty="0" smtClean="0"/>
              <a:t>= </a:t>
            </a:r>
            <a:r>
              <a:rPr lang="en-GB" dirty="0"/>
              <a:t>360 </a:t>
            </a:r>
            <a:r>
              <a:rPr lang="en-GB" dirty="0" err="1" smtClean="0"/>
              <a:t>hari</a:t>
            </a:r>
            <a:r>
              <a:rPr lang="en-GB" dirty="0" smtClean="0"/>
              <a:t> = 360 </a:t>
            </a:r>
            <a:r>
              <a:rPr lang="en-GB" dirty="0" err="1" smtClean="0"/>
              <a:t>tahun</a:t>
            </a:r>
            <a:endParaRPr lang="es-ES" dirty="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33400" y="2590800"/>
            <a:ext cx="813593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 smtClean="0">
                <a:solidFill>
                  <a:schemeClr val="accent2"/>
                </a:solidFill>
              </a:rPr>
              <a:t>Seribu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</a:rPr>
              <a:t>dua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</a:rPr>
              <a:t>ratus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</a:rPr>
              <a:t>enam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</a:rPr>
              <a:t>puluh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</a:rPr>
              <a:t>hari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s-ES" b="1" dirty="0">
                <a:solidFill>
                  <a:schemeClr val="accent2"/>
                </a:solidFill>
                <a:sym typeface="Wingdings" pitchFamily="2" charset="2"/>
              </a:rPr>
              <a:t> </a:t>
            </a:r>
            <a:r>
              <a:rPr lang="es-ES" b="1" dirty="0" smtClean="0">
                <a:solidFill>
                  <a:schemeClr val="accent2"/>
                </a:solidFill>
                <a:sym typeface="Wingdings" pitchFamily="2" charset="2"/>
              </a:rPr>
              <a:t>1260 </a:t>
            </a:r>
            <a:r>
              <a:rPr lang="es-ES" b="1" dirty="0" err="1" smtClean="0">
                <a:solidFill>
                  <a:schemeClr val="accent2"/>
                </a:solidFill>
                <a:sym typeface="Wingdings" pitchFamily="2" charset="2"/>
              </a:rPr>
              <a:t>tahun</a:t>
            </a:r>
            <a:endParaRPr lang="es-ES" b="1" dirty="0">
              <a:solidFill>
                <a:schemeClr val="accent2"/>
              </a:solidFill>
              <a:sym typeface="Wingdings" pitchFamily="2" charset="2"/>
            </a:endParaRPr>
          </a:p>
          <a:p>
            <a:pPr>
              <a:spcBef>
                <a:spcPct val="50000"/>
              </a:spcBef>
            </a:pPr>
            <a:r>
              <a:rPr lang="en-GB" dirty="0" smtClean="0">
                <a:sym typeface="Wingdings" pitchFamily="2" charset="2"/>
              </a:rPr>
              <a:t>1260 </a:t>
            </a:r>
            <a:r>
              <a:rPr lang="en-GB" dirty="0" err="1" smtClean="0">
                <a:sym typeface="Wingdings" pitchFamily="2" charset="2"/>
              </a:rPr>
              <a:t>hari</a:t>
            </a:r>
            <a:r>
              <a:rPr lang="en-GB" dirty="0" smtClean="0">
                <a:sym typeface="Wingdings" pitchFamily="2" charset="2"/>
              </a:rPr>
              <a:t> = 1260 </a:t>
            </a:r>
            <a:r>
              <a:rPr lang="en-GB" dirty="0" err="1" smtClean="0">
                <a:sym typeface="Wingdings" pitchFamily="2" charset="2"/>
              </a:rPr>
              <a:t>tahun</a:t>
            </a:r>
            <a:endParaRPr lang="es-ES" dirty="0">
              <a:sym typeface="Wingdings" pitchFamily="2" charset="2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68313" y="3357563"/>
            <a:ext cx="82804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 smtClean="0">
                <a:solidFill>
                  <a:schemeClr val="accent2"/>
                </a:solidFill>
              </a:rPr>
              <a:t>Satu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</a:rPr>
              <a:t>masa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</a:rPr>
              <a:t>dan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</a:rPr>
              <a:t>dua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</a:rPr>
              <a:t>masa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</a:rPr>
              <a:t>dan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</a:rPr>
              <a:t>setengah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</a:rPr>
              <a:t>masa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s-ES" b="1" dirty="0">
                <a:solidFill>
                  <a:schemeClr val="accent2"/>
                </a:solidFill>
                <a:sym typeface="Wingdings" pitchFamily="2" charset="2"/>
              </a:rPr>
              <a:t> </a:t>
            </a:r>
            <a:r>
              <a:rPr lang="es-ES" b="1" dirty="0" smtClean="0">
                <a:solidFill>
                  <a:schemeClr val="accent2"/>
                </a:solidFill>
                <a:sym typeface="Wingdings" pitchFamily="2" charset="2"/>
              </a:rPr>
              <a:t>1260 </a:t>
            </a:r>
            <a:r>
              <a:rPr lang="es-ES" b="1" dirty="0" err="1" smtClean="0">
                <a:solidFill>
                  <a:schemeClr val="accent2"/>
                </a:solidFill>
                <a:sym typeface="Wingdings" pitchFamily="2" charset="2"/>
              </a:rPr>
              <a:t>tahun</a:t>
            </a:r>
            <a:endParaRPr lang="es-ES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GB" dirty="0"/>
              <a:t>1 + 2 + ½ = 3 ½ </a:t>
            </a:r>
            <a:r>
              <a:rPr lang="en-GB" dirty="0" err="1" smtClean="0"/>
              <a:t>masa</a:t>
            </a:r>
            <a:r>
              <a:rPr lang="en-GB" dirty="0" smtClean="0"/>
              <a:t> = </a:t>
            </a:r>
            <a:r>
              <a:rPr lang="en-GB" dirty="0"/>
              <a:t>3 </a:t>
            </a:r>
            <a:r>
              <a:rPr lang="en-GB" dirty="0" smtClean="0"/>
              <a:t>½ </a:t>
            </a:r>
            <a:r>
              <a:rPr lang="en-GB" dirty="0" err="1" smtClean="0"/>
              <a:t>tahun</a:t>
            </a:r>
            <a:endParaRPr lang="es-ES" dirty="0"/>
          </a:p>
          <a:p>
            <a:pPr>
              <a:spcBef>
                <a:spcPct val="50000"/>
              </a:spcBef>
            </a:pPr>
            <a:r>
              <a:rPr lang="en-US" sz="1200" dirty="0" smtClean="0"/>
              <a:t>Time </a:t>
            </a:r>
            <a:r>
              <a:rPr lang="en-US" sz="1200" dirty="0"/>
              <a:t>= year, </a:t>
            </a:r>
            <a:r>
              <a:rPr lang="en-US" sz="1200" dirty="0" err="1" smtClean="0"/>
              <a:t>dari</a:t>
            </a:r>
            <a:r>
              <a:rPr lang="en-US" sz="1200" dirty="0" smtClean="0"/>
              <a:t> </a:t>
            </a:r>
            <a:r>
              <a:rPr lang="en-US" sz="1200" dirty="0" err="1" smtClean="0"/>
              <a:t>bahasa</a:t>
            </a:r>
            <a:r>
              <a:rPr lang="en-US" sz="1200" dirty="0" smtClean="0"/>
              <a:t> Aram </a:t>
            </a:r>
            <a:r>
              <a:rPr lang="en-US" sz="1200" dirty="0"/>
              <a:t>‘</a:t>
            </a:r>
            <a:r>
              <a:rPr lang="en-US" sz="1200" dirty="0" err="1"/>
              <a:t>iddan</a:t>
            </a:r>
            <a:r>
              <a:rPr lang="en-US" sz="1200" dirty="0"/>
              <a:t>, </a:t>
            </a:r>
            <a:r>
              <a:rPr lang="en-US" sz="1200" dirty="0" smtClean="0"/>
              <a:t>yang </a:t>
            </a:r>
            <a:r>
              <a:rPr lang="en-US" sz="1200" dirty="0" err="1" smtClean="0"/>
              <a:t>terdapat</a:t>
            </a:r>
            <a:r>
              <a:rPr lang="en-US" sz="1200" dirty="0" smtClean="0"/>
              <a:t> </a:t>
            </a:r>
            <a:r>
              <a:rPr lang="en-US" sz="1200" dirty="0" err="1" smtClean="0"/>
              <a:t>dalam</a:t>
            </a:r>
            <a:r>
              <a:rPr lang="en-US" sz="1200" dirty="0" smtClean="0"/>
              <a:t> </a:t>
            </a:r>
            <a:r>
              <a:rPr lang="en-US" sz="1200" dirty="0" err="1" smtClean="0"/>
              <a:t>Versi</a:t>
            </a:r>
            <a:r>
              <a:rPr lang="en-US" sz="1200" dirty="0" smtClean="0"/>
              <a:t>  LXX </a:t>
            </a:r>
            <a:r>
              <a:rPr lang="en-US" sz="1200" dirty="0" err="1" smtClean="0"/>
              <a:t>diterjemahkan</a:t>
            </a:r>
            <a:r>
              <a:rPr lang="en-US" sz="1200" dirty="0" smtClean="0"/>
              <a:t> </a:t>
            </a:r>
            <a:r>
              <a:rPr lang="en-US" sz="1200" dirty="0" err="1" smtClean="0"/>
              <a:t>sebagai</a:t>
            </a:r>
            <a:r>
              <a:rPr lang="en-US" sz="1200" dirty="0" smtClean="0"/>
              <a:t> </a:t>
            </a:r>
            <a:r>
              <a:rPr lang="en-US" sz="1200" dirty="0" err="1" smtClean="0"/>
              <a:t>tahun</a:t>
            </a:r>
            <a:r>
              <a:rPr lang="en-US" sz="1200" dirty="0" smtClean="0"/>
              <a:t> </a:t>
            </a:r>
            <a:r>
              <a:rPr lang="en-US" sz="1200" dirty="0"/>
              <a:t>(</a:t>
            </a:r>
            <a:r>
              <a:rPr lang="en-US" sz="1200" dirty="0" smtClean="0"/>
              <a:t>Daniel </a:t>
            </a:r>
            <a:r>
              <a:rPr lang="en-US" sz="1200" dirty="0"/>
              <a:t>4: 16)</a:t>
            </a:r>
            <a:r>
              <a:rPr lang="es-ES" sz="1200" dirty="0"/>
              <a:t/>
            </a:r>
            <a:br>
              <a:rPr lang="es-ES" sz="1200" dirty="0"/>
            </a:br>
            <a:r>
              <a:rPr lang="en-US" sz="1200" dirty="0"/>
              <a:t>Times = 2 years. </a:t>
            </a:r>
            <a:r>
              <a:rPr lang="en-US" sz="1200" dirty="0" err="1" smtClean="0"/>
              <a:t>Terminologi</a:t>
            </a:r>
            <a:r>
              <a:rPr lang="en-US" sz="1200" dirty="0" smtClean="0"/>
              <a:t> Aram </a:t>
            </a:r>
            <a:r>
              <a:rPr lang="en-US" sz="1200" dirty="0" err="1" smtClean="0"/>
              <a:t>untuk</a:t>
            </a:r>
            <a:r>
              <a:rPr lang="en-US" sz="1200" dirty="0" smtClean="0"/>
              <a:t> “</a:t>
            </a:r>
            <a:r>
              <a:rPr lang="en-US" sz="1200" dirty="0"/>
              <a:t>times” </a:t>
            </a:r>
            <a:r>
              <a:rPr lang="en-US" sz="1200" dirty="0" err="1" smtClean="0"/>
              <a:t>berarti</a:t>
            </a:r>
            <a:r>
              <a:rPr lang="en-US" sz="1200" dirty="0" smtClean="0"/>
              <a:t> “two </a:t>
            </a:r>
            <a:r>
              <a:rPr lang="en-US" sz="1200" dirty="0"/>
              <a:t>times</a:t>
            </a:r>
            <a:r>
              <a:rPr lang="es-ES" sz="1200" dirty="0"/>
              <a:t>”.</a:t>
            </a:r>
          </a:p>
          <a:p>
            <a:pPr>
              <a:spcBef>
                <a:spcPct val="50000"/>
              </a:spcBef>
            </a:pPr>
            <a:r>
              <a:rPr lang="en-GB" dirty="0"/>
              <a:t>3 ½ </a:t>
            </a:r>
            <a:r>
              <a:rPr lang="en-GB" dirty="0" err="1" smtClean="0"/>
              <a:t>tahun</a:t>
            </a:r>
            <a:r>
              <a:rPr lang="en-GB" dirty="0" smtClean="0"/>
              <a:t> </a:t>
            </a:r>
            <a:r>
              <a:rPr lang="en-GB" dirty="0"/>
              <a:t>x 360 </a:t>
            </a:r>
            <a:r>
              <a:rPr lang="en-GB" dirty="0" err="1" smtClean="0"/>
              <a:t>hari</a:t>
            </a:r>
            <a:r>
              <a:rPr lang="en-GB" dirty="0" smtClean="0"/>
              <a:t> = 1260 </a:t>
            </a:r>
            <a:r>
              <a:rPr lang="en-GB" dirty="0" err="1" smtClean="0"/>
              <a:t>hari</a:t>
            </a:r>
            <a:r>
              <a:rPr lang="en-GB" dirty="0" smtClean="0"/>
              <a:t> = 1260 </a:t>
            </a:r>
            <a:r>
              <a:rPr lang="en-GB" dirty="0" err="1" smtClean="0"/>
              <a:t>tahun</a:t>
            </a:r>
            <a:endParaRPr lang="es-ES" dirty="0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68313" y="5157788"/>
            <a:ext cx="82804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 err="1" smtClean="0">
                <a:solidFill>
                  <a:schemeClr val="accent2"/>
                </a:solidFill>
              </a:rPr>
              <a:t>Empat</a:t>
            </a:r>
            <a:r>
              <a:rPr lang="es-ES" b="1" dirty="0" smtClean="0">
                <a:solidFill>
                  <a:schemeClr val="accent2"/>
                </a:solidFill>
              </a:rPr>
              <a:t> </a:t>
            </a:r>
            <a:r>
              <a:rPr lang="es-ES" b="1" dirty="0" err="1" smtClean="0">
                <a:solidFill>
                  <a:schemeClr val="accent2"/>
                </a:solidFill>
              </a:rPr>
              <a:t>puluh</a:t>
            </a:r>
            <a:r>
              <a:rPr lang="es-ES" b="1" dirty="0" smtClean="0">
                <a:solidFill>
                  <a:schemeClr val="accent2"/>
                </a:solidFill>
              </a:rPr>
              <a:t> </a:t>
            </a:r>
            <a:r>
              <a:rPr lang="es-ES" b="1" dirty="0" err="1" smtClean="0">
                <a:solidFill>
                  <a:schemeClr val="accent2"/>
                </a:solidFill>
              </a:rPr>
              <a:t>dua</a:t>
            </a:r>
            <a:r>
              <a:rPr lang="es-ES" b="1" dirty="0" smtClean="0">
                <a:solidFill>
                  <a:schemeClr val="accent2"/>
                </a:solidFill>
              </a:rPr>
              <a:t> </a:t>
            </a:r>
            <a:r>
              <a:rPr lang="es-ES" b="1" dirty="0" err="1" smtClean="0">
                <a:solidFill>
                  <a:schemeClr val="accent2"/>
                </a:solidFill>
              </a:rPr>
              <a:t>bulan</a:t>
            </a:r>
            <a:r>
              <a:rPr lang="es-ES" b="1" dirty="0" smtClean="0">
                <a:solidFill>
                  <a:schemeClr val="accent2"/>
                </a:solidFill>
              </a:rPr>
              <a:t> </a:t>
            </a:r>
            <a:r>
              <a:rPr lang="es-ES" b="1" dirty="0">
                <a:solidFill>
                  <a:schemeClr val="accent2"/>
                </a:solidFill>
                <a:sym typeface="Wingdings" pitchFamily="2" charset="2"/>
              </a:rPr>
              <a:t> </a:t>
            </a:r>
            <a:r>
              <a:rPr lang="es-ES" b="1" dirty="0" smtClean="0">
                <a:solidFill>
                  <a:schemeClr val="accent2"/>
                </a:solidFill>
                <a:sym typeface="Wingdings" pitchFamily="2" charset="2"/>
              </a:rPr>
              <a:t>1260 </a:t>
            </a:r>
            <a:r>
              <a:rPr lang="es-ES" b="1" dirty="0" err="1" smtClean="0">
                <a:solidFill>
                  <a:schemeClr val="accent2"/>
                </a:solidFill>
                <a:sym typeface="Wingdings" pitchFamily="2" charset="2"/>
              </a:rPr>
              <a:t>tahun</a:t>
            </a:r>
            <a:endParaRPr lang="es-ES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GB" dirty="0"/>
              <a:t>42 </a:t>
            </a:r>
            <a:r>
              <a:rPr lang="en-GB" dirty="0" err="1" smtClean="0"/>
              <a:t>bulan</a:t>
            </a:r>
            <a:r>
              <a:rPr lang="en-GB" dirty="0" smtClean="0"/>
              <a:t> x </a:t>
            </a:r>
            <a:r>
              <a:rPr lang="en-GB" dirty="0"/>
              <a:t>30 </a:t>
            </a:r>
            <a:r>
              <a:rPr lang="en-GB" dirty="0" err="1" smtClean="0"/>
              <a:t>hari</a:t>
            </a:r>
            <a:r>
              <a:rPr lang="en-GB" dirty="0" smtClean="0"/>
              <a:t> = 1260 </a:t>
            </a:r>
            <a:r>
              <a:rPr lang="en-GB" dirty="0" err="1" smtClean="0"/>
              <a:t>hari</a:t>
            </a:r>
            <a:r>
              <a:rPr lang="en-GB" dirty="0" smtClean="0"/>
              <a:t> = 1260 </a:t>
            </a:r>
            <a:r>
              <a:rPr lang="en-GB" dirty="0" err="1" smtClean="0"/>
              <a:t>tahun</a:t>
            </a:r>
            <a:endParaRPr lang="es-ES" dirty="0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250825" y="6162675"/>
            <a:ext cx="87137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 b="1" dirty="0">
                <a:solidFill>
                  <a:srgbClr val="FF0000"/>
                </a:solidFill>
                <a:latin typeface="Comic Sans MS" pitchFamily="66" charset="0"/>
              </a:rPr>
              <a:t>3½ </a:t>
            </a:r>
            <a:r>
              <a:rPr lang="es-ES" sz="3200" b="1" dirty="0" err="1" smtClean="0">
                <a:solidFill>
                  <a:srgbClr val="FF0000"/>
                </a:solidFill>
                <a:latin typeface="Comic Sans MS" pitchFamily="66" charset="0"/>
              </a:rPr>
              <a:t>tahun</a:t>
            </a:r>
            <a:r>
              <a:rPr lang="es-ES" sz="32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ES" sz="3200" b="1" dirty="0" smtClean="0">
                <a:solidFill>
                  <a:schemeClr val="accent2"/>
                </a:solidFill>
                <a:latin typeface="Comic Sans MS" pitchFamily="66" charset="0"/>
              </a:rPr>
              <a:t>=</a:t>
            </a:r>
            <a:r>
              <a:rPr lang="es-ES" sz="3200" b="1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s-ES" sz="3200" b="1" dirty="0">
                <a:solidFill>
                  <a:srgbClr val="FF0000"/>
                </a:solidFill>
                <a:latin typeface="Comic Sans MS" pitchFamily="66" charset="0"/>
              </a:rPr>
              <a:t>42 </a:t>
            </a:r>
            <a:r>
              <a:rPr lang="es-ES" sz="3200" b="1" dirty="0" err="1" smtClean="0">
                <a:solidFill>
                  <a:srgbClr val="FF0000"/>
                </a:solidFill>
                <a:latin typeface="Comic Sans MS" pitchFamily="66" charset="0"/>
              </a:rPr>
              <a:t>bulan</a:t>
            </a:r>
            <a:r>
              <a:rPr lang="es-ES" sz="32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ES" sz="3200" b="1" dirty="0" smtClean="0">
                <a:solidFill>
                  <a:schemeClr val="accent2"/>
                </a:solidFill>
                <a:latin typeface="Comic Sans MS" pitchFamily="66" charset="0"/>
              </a:rPr>
              <a:t>=</a:t>
            </a:r>
            <a:r>
              <a:rPr lang="es-ES" sz="3200" b="1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s-ES" sz="3200" b="1" dirty="0">
                <a:solidFill>
                  <a:srgbClr val="FF0000"/>
                </a:solidFill>
                <a:latin typeface="Comic Sans MS" pitchFamily="66" charset="0"/>
              </a:rPr>
              <a:t>1.260 </a:t>
            </a:r>
            <a:r>
              <a:rPr lang="es-ES" sz="3200" b="1" dirty="0" err="1" smtClean="0">
                <a:solidFill>
                  <a:srgbClr val="FF0000"/>
                </a:solidFill>
                <a:latin typeface="Comic Sans MS" pitchFamily="66" charset="0"/>
              </a:rPr>
              <a:t>hari</a:t>
            </a:r>
            <a:r>
              <a:rPr lang="es-ES" sz="3200" b="1" dirty="0" smtClean="0">
                <a:solidFill>
                  <a:srgbClr val="FF0000"/>
                </a:solidFill>
                <a:latin typeface="Comic Sans MS" pitchFamily="66" charset="0"/>
              </a:rPr>
              <a:t>/</a:t>
            </a:r>
            <a:r>
              <a:rPr lang="es-ES" sz="3200" b="1" dirty="0" err="1" smtClean="0">
                <a:solidFill>
                  <a:srgbClr val="FF0000"/>
                </a:solidFill>
                <a:latin typeface="Comic Sans MS" pitchFamily="66" charset="0"/>
              </a:rPr>
              <a:t>tahun</a:t>
            </a:r>
            <a:endParaRPr lang="es-E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  <p:bldP spid="27652" grpId="0"/>
      <p:bldP spid="27653" grpId="0"/>
      <p:bldP spid="27654" grpId="0"/>
      <p:bldP spid="2765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2484438" y="188913"/>
            <a:ext cx="3908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1260 HARI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395288" y="3141663"/>
            <a:ext cx="20351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Tahun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 538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6227763" y="3141663"/>
            <a:ext cx="23399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Tahun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 1798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1258888" y="1341438"/>
            <a:ext cx="6140450" cy="0"/>
          </a:xfrm>
          <a:prstGeom prst="line">
            <a:avLst/>
          </a:prstGeom>
          <a:noFill/>
          <a:ln w="190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349375" y="1268413"/>
            <a:ext cx="53975" cy="1800225"/>
          </a:xfrm>
          <a:prstGeom prst="line">
            <a:avLst/>
          </a:prstGeom>
          <a:noFill/>
          <a:ln w="190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7308850" y="1268413"/>
            <a:ext cx="0" cy="1800225"/>
          </a:xfrm>
          <a:prstGeom prst="line">
            <a:avLst/>
          </a:prstGeom>
          <a:noFill/>
          <a:ln w="190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6629400" y="3860800"/>
            <a:ext cx="24796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 err="1" smtClean="0">
                <a:solidFill>
                  <a:schemeClr val="bg1"/>
                </a:solidFill>
              </a:rPr>
              <a:t>Ini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adalah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periode</a:t>
            </a:r>
            <a:r>
              <a:rPr lang="en-US" sz="2000" b="1" dirty="0" smtClean="0">
                <a:solidFill>
                  <a:schemeClr val="bg1"/>
                </a:solidFill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</a:rPr>
              <a:t>didominasi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oleh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Gereja</a:t>
            </a:r>
            <a:r>
              <a:rPr lang="en-US" sz="2000" b="1" dirty="0" smtClean="0">
                <a:solidFill>
                  <a:schemeClr val="bg1"/>
                </a:solidFill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</a:rPr>
              <a:t>murtad</a:t>
            </a:r>
            <a:r>
              <a:rPr lang="en-US" sz="2000" b="1" dirty="0" smtClean="0">
                <a:solidFill>
                  <a:schemeClr val="bg1"/>
                </a:solidFill>
              </a:rPr>
              <a:t> (</a:t>
            </a:r>
            <a:r>
              <a:rPr lang="en-US" sz="2000" b="1" dirty="0" err="1" smtClean="0">
                <a:solidFill>
                  <a:schemeClr val="bg1"/>
                </a:solidFill>
              </a:rPr>
              <a:t>tanduk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kecil</a:t>
            </a:r>
            <a:r>
              <a:rPr lang="en-US" sz="2000" b="1" dirty="0" smtClean="0">
                <a:solidFill>
                  <a:schemeClr val="bg1"/>
                </a:solidFill>
              </a:rPr>
              <a:t>), </a:t>
            </a:r>
            <a:r>
              <a:rPr lang="en-US" sz="2000" b="1" dirty="0" smtClean="0">
                <a:solidFill>
                  <a:schemeClr val="bg1"/>
                </a:solidFill>
              </a:rPr>
              <a:t>yang </a:t>
            </a:r>
            <a:r>
              <a:rPr lang="en-US" sz="2000" b="1" dirty="0" err="1" smtClean="0">
                <a:solidFill>
                  <a:schemeClr val="bg1"/>
                </a:solidFill>
              </a:rPr>
              <a:t>menganiaya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dengan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kejam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setiap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orang</a:t>
            </a:r>
            <a:r>
              <a:rPr lang="en-US" sz="2000" b="1" dirty="0" smtClean="0">
                <a:solidFill>
                  <a:schemeClr val="bg1"/>
                </a:solidFill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</a:rPr>
              <a:t>menolak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ajarannya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  <p:bldP spid="9222" grpId="0" animBg="1"/>
      <p:bldP spid="9223" grpId="0" animBg="1"/>
      <p:bldP spid="9224" grpId="0" animBg="1"/>
      <p:bldP spid="92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2"/>
          <p:cNvSpPr>
            <a:spLocks noChangeArrowheads="1" noChangeShapeType="1" noTextEdit="1"/>
          </p:cNvSpPr>
          <p:nvPr/>
        </p:nvSpPr>
        <p:spPr bwMode="auto">
          <a:xfrm>
            <a:off x="381000" y="152400"/>
            <a:ext cx="8382000" cy="12525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2542"/>
              </a:avLst>
            </a:prstTxWarp>
          </a:bodyPr>
          <a:lstStyle/>
          <a:p>
            <a:pPr algn="ctr"/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8. ‘</a:t>
            </a:r>
            <a:r>
              <a:rPr lang="en-US" sz="32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Mengucapkan</a:t>
            </a:r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</a:t>
            </a:r>
            <a:r>
              <a:rPr lang="en-US" sz="32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perkataan</a:t>
            </a:r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’ </a:t>
            </a:r>
            <a:r>
              <a:rPr lang="en-US" sz="32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hujat</a:t>
            </a:r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‘ yang </a:t>
            </a:r>
            <a:r>
              <a:rPr lang="en-US" sz="32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menentang</a:t>
            </a:r>
            <a:endParaRPr lang="en-US" sz="3200" kern="10" dirty="0" smtClean="0">
              <a:ln w="22225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Yang </a:t>
            </a:r>
            <a:r>
              <a:rPr lang="en-US" sz="3200" kern="10" dirty="0" err="1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Mahatinggi</a:t>
            </a:r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’ (Daniel 7:25)</a:t>
            </a:r>
            <a:endParaRPr lang="en-US" sz="3200" kern="10" dirty="0">
              <a:ln w="22225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828800"/>
            <a:ext cx="8686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/>
              <a:t>Hujat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memiliki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dua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definisi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Alkitab</a:t>
            </a:r>
            <a:r>
              <a:rPr lang="en-US" sz="2400" b="1" dirty="0" smtClean="0"/>
              <a:t>:</a:t>
            </a:r>
          </a:p>
          <a:p>
            <a:pPr algn="just"/>
            <a:endParaRPr lang="en-US" sz="2400" b="1" dirty="0" smtClean="0"/>
          </a:p>
          <a:p>
            <a:pPr marL="457200" indent="-457200" algn="just">
              <a:buAutoNum type="arabicPeriod"/>
            </a:pPr>
            <a:r>
              <a:rPr lang="en-US" sz="2400" b="1" dirty="0" err="1" smtClean="0"/>
              <a:t>Mengaku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mengampuni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dosa</a:t>
            </a:r>
            <a:r>
              <a:rPr lang="en-US" sz="2400" b="1" dirty="0" smtClean="0"/>
              <a:t> (Lukas 5:21)</a:t>
            </a:r>
          </a:p>
          <a:p>
            <a:pPr marL="457200" indent="-457200" algn="just">
              <a:buAutoNum type="arabicPeriod"/>
            </a:pPr>
            <a:r>
              <a:rPr lang="en-US" sz="2400" b="1" dirty="0" err="1" smtClean="0"/>
              <a:t>Mengaku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sebagai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Tuhan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Yohanes</a:t>
            </a:r>
            <a:r>
              <a:rPr lang="en-US" sz="2400" b="1" dirty="0" smtClean="0"/>
              <a:t> 10:33)</a:t>
            </a:r>
          </a:p>
          <a:p>
            <a:pPr marL="457200" indent="-457200" algn="just">
              <a:buAutoNum type="arabicPeriod"/>
            </a:pPr>
            <a:endParaRPr lang="en-US" sz="2400" b="1" dirty="0" smtClean="0"/>
          </a:p>
          <a:p>
            <a:pPr algn="just"/>
            <a:r>
              <a:rPr lang="en-US" sz="2400" b="1" dirty="0" err="1" smtClean="0"/>
              <a:t>Paus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mengaku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mengampuni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dosa</a:t>
            </a:r>
            <a:r>
              <a:rPr lang="en-US" sz="2400" b="1" dirty="0" smtClean="0"/>
              <a:t>, “</a:t>
            </a:r>
            <a:r>
              <a:rPr lang="en-US" sz="2400" b="1" dirty="0" err="1" smtClean="0"/>
              <a:t>Apakah</a:t>
            </a:r>
            <a:r>
              <a:rPr lang="en-US" sz="2400" b="1" dirty="0" smtClean="0"/>
              <a:t> Imam </a:t>
            </a:r>
            <a:r>
              <a:rPr lang="en-US" sz="2400" b="1" dirty="0" err="1" smtClean="0"/>
              <a:t>Katolik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betul-betul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mengampuni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dosa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atau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apakah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mengaku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bahwa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dosa-dosa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itu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terhapus</a:t>
            </a:r>
            <a:r>
              <a:rPr lang="en-US" sz="2400" b="1" dirty="0" smtClean="0"/>
              <a:t>? Imam </a:t>
            </a:r>
            <a:r>
              <a:rPr lang="en-US" sz="2400" b="1" dirty="0" err="1" smtClean="0"/>
              <a:t>betul-betul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mengampuni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atas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wewenang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diberikan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kepadanya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oleh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Kristus</a:t>
            </a:r>
            <a:r>
              <a:rPr lang="en-US" sz="2400" b="1" dirty="0" smtClean="0"/>
              <a:t>” (Joseph </a:t>
            </a:r>
            <a:r>
              <a:rPr lang="en-US" sz="2400" b="1" dirty="0" err="1" smtClean="0"/>
              <a:t>Deharbe</a:t>
            </a:r>
            <a:r>
              <a:rPr lang="en-US" sz="2400" b="1" dirty="0" smtClean="0"/>
              <a:t>, S. J., </a:t>
            </a:r>
            <a:r>
              <a:rPr lang="en-US" sz="2400" b="1" i="1" dirty="0" smtClean="0"/>
              <a:t>A Complete Catechism of the Catholic Religion</a:t>
            </a:r>
            <a:r>
              <a:rPr lang="en-US" sz="2400" b="1" dirty="0" smtClean="0"/>
              <a:t>, (New York: Schwartz, </a:t>
            </a:r>
            <a:r>
              <a:rPr lang="en-US" sz="2400" b="1" dirty="0" err="1" smtClean="0"/>
              <a:t>Kirwin</a:t>
            </a:r>
            <a:r>
              <a:rPr lang="en-US" sz="2400" b="1" dirty="0" smtClean="0"/>
              <a:t> &amp; </a:t>
            </a:r>
            <a:r>
              <a:rPr lang="en-US" sz="2400" b="1" dirty="0" err="1" smtClean="0"/>
              <a:t>Fauss</a:t>
            </a:r>
            <a:r>
              <a:rPr lang="en-US" sz="2400" b="1" dirty="0" smtClean="0"/>
              <a:t>, 1924), </a:t>
            </a:r>
            <a:r>
              <a:rPr lang="en-US" sz="2400" b="1" dirty="0" err="1" smtClean="0"/>
              <a:t>hal</a:t>
            </a:r>
            <a:r>
              <a:rPr lang="en-US" sz="2400" b="1" dirty="0" smtClean="0"/>
              <a:t> 279.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28600"/>
            <a:ext cx="8229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Kepausan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lebih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jauh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lagi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merendahkan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kuasa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Juruslamat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dengan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mendirikan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sistem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bilik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pengakuan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dosa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mana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dosa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diakui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kepada</a:t>
            </a:r>
            <a:r>
              <a:rPr lang="en-US" sz="2400" b="1" dirty="0" smtClean="0">
                <a:solidFill>
                  <a:schemeClr val="bg1"/>
                </a:solidFill>
              </a:rPr>
              <a:t> Imam yang </a:t>
            </a:r>
            <a:r>
              <a:rPr lang="en-US" sz="2400" b="1" dirty="0" err="1" smtClean="0">
                <a:solidFill>
                  <a:schemeClr val="bg1"/>
                </a:solidFill>
              </a:rPr>
              <a:t>merupakan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manusia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berdosa</a:t>
            </a:r>
            <a:r>
              <a:rPr lang="en-US" sz="2400" b="1" dirty="0" smtClean="0">
                <a:solidFill>
                  <a:schemeClr val="bg1"/>
                </a:solidFill>
              </a:rPr>
              <a:t>; </a:t>
            </a:r>
            <a:r>
              <a:rPr lang="en-US" sz="2400" b="1" dirty="0" err="1" smtClean="0">
                <a:solidFill>
                  <a:schemeClr val="bg1"/>
                </a:solidFill>
              </a:rPr>
              <a:t>dengan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cara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demikian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melangkahi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Juruslamat</a:t>
            </a:r>
            <a:r>
              <a:rPr lang="en-US" sz="2400" b="1" dirty="0" smtClean="0">
                <a:solidFill>
                  <a:schemeClr val="bg1"/>
                </a:solidFill>
              </a:rPr>
              <a:t>, Imam </a:t>
            </a:r>
            <a:r>
              <a:rPr lang="en-US" sz="2400" b="1" dirty="0" err="1" smtClean="0">
                <a:solidFill>
                  <a:schemeClr val="bg1"/>
                </a:solidFill>
              </a:rPr>
              <a:t>Besar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kita</a:t>
            </a:r>
            <a:r>
              <a:rPr lang="en-US" sz="2400" b="1" dirty="0" smtClean="0">
                <a:solidFill>
                  <a:schemeClr val="bg1"/>
                </a:solidFill>
              </a:rPr>
              <a:t> (</a:t>
            </a:r>
            <a:r>
              <a:rPr lang="en-US" sz="2400" b="1" dirty="0" err="1" smtClean="0">
                <a:solidFill>
                  <a:schemeClr val="bg1"/>
                </a:solidFill>
              </a:rPr>
              <a:t>Ibrani</a:t>
            </a:r>
            <a:r>
              <a:rPr lang="en-US" sz="2400" b="1" dirty="0" smtClean="0">
                <a:solidFill>
                  <a:schemeClr val="bg1"/>
                </a:solidFill>
              </a:rPr>
              <a:t> 3:1; 8:1, 2), </a:t>
            </a:r>
            <a:r>
              <a:rPr lang="en-US" sz="2400" b="1" dirty="0" err="1" smtClean="0">
                <a:solidFill>
                  <a:schemeClr val="bg1"/>
                </a:solidFill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satu-satunya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Pengantara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kita</a:t>
            </a:r>
            <a:r>
              <a:rPr lang="en-US" sz="2400" b="1" dirty="0" smtClean="0">
                <a:solidFill>
                  <a:schemeClr val="bg1"/>
                </a:solidFill>
              </a:rPr>
              <a:t> (1 </a:t>
            </a:r>
            <a:r>
              <a:rPr lang="en-US" sz="2400" b="1" dirty="0" err="1" smtClean="0">
                <a:solidFill>
                  <a:schemeClr val="bg1"/>
                </a:solidFill>
              </a:rPr>
              <a:t>timotius</a:t>
            </a:r>
            <a:r>
              <a:rPr lang="en-US" sz="2400" b="1" dirty="0" smtClean="0">
                <a:solidFill>
                  <a:schemeClr val="bg1"/>
                </a:solidFill>
              </a:rPr>
              <a:t> 2:5).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err="1" smtClean="0">
                <a:solidFill>
                  <a:schemeClr val="bg1"/>
                </a:solidFill>
              </a:rPr>
              <a:t>Berikutnya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simak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bukti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bahwa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Paus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mengaku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sebagai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Tuhan</a:t>
            </a:r>
            <a:r>
              <a:rPr lang="en-US" sz="2400" b="1" dirty="0" smtClean="0">
                <a:solidFill>
                  <a:schemeClr val="bg1"/>
                </a:solidFill>
              </a:rPr>
              <a:t>: :</a:t>
            </a:r>
            <a:r>
              <a:rPr lang="en-US" sz="2400" b="1" dirty="0" err="1" smtClean="0">
                <a:solidFill>
                  <a:schemeClr val="bg1"/>
                </a:solidFill>
              </a:rPr>
              <a:t>Kami</a:t>
            </a:r>
            <a:r>
              <a:rPr lang="en-US" sz="2400" b="1" dirty="0" smtClean="0">
                <a:solidFill>
                  <a:schemeClr val="bg1"/>
                </a:solidFill>
              </a:rPr>
              <a:t> [</a:t>
            </a:r>
            <a:r>
              <a:rPr lang="en-US" sz="2400" b="1" dirty="0" err="1" smtClean="0">
                <a:solidFill>
                  <a:schemeClr val="bg1"/>
                </a:solidFill>
              </a:rPr>
              <a:t>paus</a:t>
            </a:r>
            <a:r>
              <a:rPr lang="en-US" sz="2400" b="1" dirty="0" smtClean="0">
                <a:solidFill>
                  <a:schemeClr val="bg1"/>
                </a:solidFill>
              </a:rPr>
              <a:t>] </a:t>
            </a:r>
            <a:r>
              <a:rPr lang="en-US" sz="2400" b="1" dirty="0" err="1" smtClean="0">
                <a:solidFill>
                  <a:schemeClr val="bg1"/>
                </a:solidFill>
              </a:rPr>
              <a:t>memegang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jabatan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Tuhan</a:t>
            </a:r>
            <a:r>
              <a:rPr lang="en-US" sz="2400" b="1" dirty="0" smtClean="0">
                <a:solidFill>
                  <a:schemeClr val="bg1"/>
                </a:solidFill>
              </a:rPr>
              <a:t> Yang </a:t>
            </a:r>
            <a:r>
              <a:rPr lang="en-US" sz="2400" b="1" dirty="0" err="1" smtClean="0">
                <a:solidFill>
                  <a:schemeClr val="bg1"/>
                </a:solidFill>
              </a:rPr>
              <a:t>Maha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Kuasa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bumi</a:t>
            </a:r>
            <a:r>
              <a:rPr lang="en-US" sz="2400" b="1" dirty="0" smtClean="0">
                <a:solidFill>
                  <a:schemeClr val="bg1"/>
                </a:solidFill>
              </a:rPr>
              <a:t>” (Pope Leo XIII, Encyclical Letter “The Reunion of Christendom”, </a:t>
            </a:r>
            <a:r>
              <a:rPr lang="en-US" sz="2400" b="1" dirty="0" err="1" smtClean="0">
                <a:solidFill>
                  <a:schemeClr val="bg1"/>
                </a:solidFill>
              </a:rPr>
              <a:t>tertangal</a:t>
            </a:r>
            <a:r>
              <a:rPr lang="en-US" sz="2400" b="1" dirty="0" smtClean="0">
                <a:solidFill>
                  <a:schemeClr val="bg1"/>
                </a:solidFill>
              </a:rPr>
              <a:t> 20 </a:t>
            </a:r>
            <a:r>
              <a:rPr lang="en-US" sz="2400" b="1" dirty="0" err="1" smtClean="0">
                <a:solidFill>
                  <a:schemeClr val="bg1"/>
                </a:solidFill>
              </a:rPr>
              <a:t>Juni</a:t>
            </a:r>
            <a:r>
              <a:rPr lang="en-US" sz="2400" b="1" dirty="0" smtClean="0">
                <a:solidFill>
                  <a:schemeClr val="bg1"/>
                </a:solidFill>
              </a:rPr>
              <a:t> 1894, </a:t>
            </a:r>
            <a:r>
              <a:rPr lang="en-US" sz="2400" b="1" dirty="0" err="1" smtClean="0">
                <a:solidFill>
                  <a:schemeClr val="bg1"/>
                </a:solidFill>
              </a:rPr>
              <a:t>diterjemahkan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dalam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</a:rPr>
              <a:t>Great Encyclical Letters of Pope Leo XIII</a:t>
            </a:r>
            <a:r>
              <a:rPr lang="en-US" sz="2400" b="1" dirty="0" smtClean="0">
                <a:solidFill>
                  <a:schemeClr val="bg1"/>
                </a:solidFill>
              </a:rPr>
              <a:t>, (New York: </a:t>
            </a:r>
            <a:r>
              <a:rPr lang="en-US" sz="2400" b="1" dirty="0" err="1" smtClean="0">
                <a:solidFill>
                  <a:schemeClr val="bg1"/>
                </a:solidFill>
              </a:rPr>
              <a:t>Benziger</a:t>
            </a:r>
            <a:r>
              <a:rPr lang="en-US" sz="2400" b="1" dirty="0" smtClean="0">
                <a:solidFill>
                  <a:schemeClr val="bg1"/>
                </a:solidFill>
              </a:rPr>
              <a:t>, 1903), </a:t>
            </a:r>
            <a:r>
              <a:rPr lang="en-US" sz="2400" b="1" dirty="0" err="1" smtClean="0">
                <a:solidFill>
                  <a:schemeClr val="bg1"/>
                </a:solidFill>
              </a:rPr>
              <a:t>hal</a:t>
            </a:r>
            <a:r>
              <a:rPr lang="en-US" sz="2400" b="1" dirty="0" smtClean="0">
                <a:solidFill>
                  <a:schemeClr val="bg1"/>
                </a:solidFill>
              </a:rPr>
              <a:t>. 304.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“</a:t>
            </a:r>
            <a:r>
              <a:rPr lang="en-US" sz="2400" b="1" dirty="0" err="1" smtClean="0">
                <a:solidFill>
                  <a:schemeClr val="bg1"/>
                </a:solidFill>
              </a:rPr>
              <a:t>Paus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bukan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hanya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perwakilan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Yesus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Kristus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</a:rPr>
              <a:t>tapi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dia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adalah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Yesus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Kristus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sendiri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</a:rPr>
              <a:t>berselubung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kemanusiaan</a:t>
            </a:r>
            <a:r>
              <a:rPr lang="en-US" sz="2400" b="1" dirty="0" smtClean="0">
                <a:solidFill>
                  <a:schemeClr val="bg1"/>
                </a:solidFill>
              </a:rPr>
              <a:t>” (</a:t>
            </a:r>
            <a:r>
              <a:rPr lang="en-US" sz="2400" b="1" i="1" dirty="0" err="1" smtClean="0">
                <a:solidFill>
                  <a:schemeClr val="bg1"/>
                </a:solidFill>
              </a:rPr>
              <a:t>Chatolic</a:t>
            </a:r>
            <a:r>
              <a:rPr lang="en-US" sz="2400" b="1" i="1" dirty="0" smtClean="0">
                <a:solidFill>
                  <a:schemeClr val="bg1"/>
                </a:solidFill>
              </a:rPr>
              <a:t> National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</a:rPr>
              <a:t>Juli</a:t>
            </a:r>
            <a:r>
              <a:rPr lang="en-US" sz="2400" b="1" dirty="0" smtClean="0">
                <a:solidFill>
                  <a:schemeClr val="bg1"/>
                </a:solidFill>
              </a:rPr>
              <a:t> 1895).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7"/>
          <p:cNvSpPr>
            <a:spLocks noChangeArrowheads="1" noChangeShapeType="1" noTextEdit="1"/>
          </p:cNvSpPr>
          <p:nvPr/>
        </p:nvSpPr>
        <p:spPr bwMode="auto">
          <a:xfrm>
            <a:off x="152400" y="76200"/>
            <a:ext cx="8839200" cy="142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9. 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‘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Berusaha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untuk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mengubah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waktu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dan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sz="2400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hukum</a:t>
            </a:r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’</a:t>
            </a:r>
          </a:p>
          <a:p>
            <a:pPr algn="ctr"/>
            <a:r>
              <a:rPr lang="en-US" sz="24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(Daniel 7:25)</a:t>
            </a:r>
            <a:endParaRPr lang="en-US" sz="24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676400"/>
            <a:ext cx="8229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pelajaran-pelajaran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selanjutnya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kita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membahas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tentang</a:t>
            </a:r>
            <a:r>
              <a:rPr lang="en-US" sz="2000" b="1" dirty="0" smtClean="0"/>
              <a:t> ‘</a:t>
            </a:r>
            <a:r>
              <a:rPr lang="en-US" sz="2000" b="1" dirty="0" err="1" smtClean="0"/>
              <a:t>waktu</a:t>
            </a:r>
            <a:r>
              <a:rPr lang="en-US" sz="2000" b="1" dirty="0" smtClean="0"/>
              <a:t>’ yang </a:t>
            </a:r>
            <a:r>
              <a:rPr lang="en-US" sz="2000" b="1" dirty="0" err="1" smtClean="0"/>
              <a:t>dimaksud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sini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Tapi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bagaimana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mengubah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hukum</a:t>
            </a:r>
            <a:r>
              <a:rPr lang="en-US" sz="2000" b="1" dirty="0" smtClean="0"/>
              <a:t>? </a:t>
            </a:r>
            <a:r>
              <a:rPr lang="en-US" sz="2000" b="1" i="1" dirty="0" smtClean="0"/>
              <a:t>The Amplified Bible </a:t>
            </a:r>
            <a:r>
              <a:rPr lang="en-US" sz="2000" b="1" dirty="0" err="1" smtClean="0"/>
              <a:t>menterjemahkan</a:t>
            </a:r>
            <a:r>
              <a:rPr lang="en-US" sz="2000" b="1" dirty="0" smtClean="0"/>
              <a:t> ‘</a:t>
            </a:r>
            <a:r>
              <a:rPr lang="en-US" sz="2000" b="1" dirty="0" err="1" smtClean="0"/>
              <a:t>hukum</a:t>
            </a:r>
            <a:r>
              <a:rPr lang="en-US" sz="2000" b="1" dirty="0" smtClean="0"/>
              <a:t>’ </a:t>
            </a:r>
            <a:r>
              <a:rPr lang="en-US" sz="2000" b="1" dirty="0" err="1" smtClean="0"/>
              <a:t>menjadi</a:t>
            </a:r>
            <a:r>
              <a:rPr lang="en-US" sz="2000" b="1" dirty="0" smtClean="0"/>
              <a:t> ‘The Law.’ Yang </a:t>
            </a:r>
            <a:r>
              <a:rPr lang="en-US" sz="2000" b="1" dirty="0" err="1" smtClean="0"/>
              <a:t>dimaksud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mengubah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hukum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Kepausan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mengubah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Hukum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.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Di 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katekismus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Kepausan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membuang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hukum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kedua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melarang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manusia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berdoa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depan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patung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memperpendek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hukum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keempat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dari</a:t>
            </a:r>
            <a:r>
              <a:rPr lang="en-US" sz="2000" b="1" dirty="0" smtClean="0"/>
              <a:t> 77 </a:t>
            </a:r>
            <a:r>
              <a:rPr lang="en-US" sz="2000" b="1" dirty="0" err="1" smtClean="0"/>
              <a:t>kata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menjadi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beberapa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kata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saja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membagi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hukum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kesepuluh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menjadi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dua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Silahkan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cek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sendiri</a:t>
            </a:r>
            <a:r>
              <a:rPr lang="en-US" sz="2000" b="1" dirty="0" smtClean="0"/>
              <a:t>; </a:t>
            </a:r>
            <a:r>
              <a:rPr lang="en-US" sz="2000" b="1" dirty="0" err="1" smtClean="0"/>
              <a:t>lalu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bandingkan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sepuluh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hukum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katekismus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Katolik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sepuluh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Hukum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Keluaran</a:t>
            </a:r>
            <a:r>
              <a:rPr lang="en-US" sz="2000" b="1" dirty="0" smtClean="0"/>
              <a:t> 20:3-17). </a:t>
            </a:r>
          </a:p>
          <a:p>
            <a:endParaRPr lang="en-US" sz="2000" b="1" dirty="0" smtClean="0"/>
          </a:p>
          <a:p>
            <a:r>
              <a:rPr lang="en-US" sz="2000" b="1" dirty="0" err="1" smtClean="0"/>
              <a:t>Tak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keraguan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bahwa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kuasa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tanduk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kecil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Daniel 7:21 (anti </a:t>
            </a:r>
            <a:r>
              <a:rPr lang="en-US" sz="2000" b="1" dirty="0" err="1" smtClean="0"/>
              <a:t>Kristus</a:t>
            </a:r>
            <a:r>
              <a:rPr lang="en-US" sz="2000" b="1" dirty="0" smtClean="0"/>
              <a:t>) </a:t>
            </a:r>
            <a:r>
              <a:rPr lang="en-US" sz="2000" b="1" dirty="0" err="1" smtClean="0"/>
              <a:t>adalah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Kepausan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Tidak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organisasi</a:t>
            </a:r>
            <a:r>
              <a:rPr lang="en-US" sz="2000" b="1" dirty="0" smtClean="0"/>
              <a:t> lain yang </a:t>
            </a:r>
            <a:r>
              <a:rPr lang="en-US" sz="2000" b="1" dirty="0" err="1" smtClean="0"/>
              <a:t>cocok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kesembilan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ciri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ini</a:t>
            </a:r>
            <a:r>
              <a:rPr lang="en-US" sz="2000" b="1" dirty="0" smtClean="0"/>
              <a:t>.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1493"/>
            <a:ext cx="8229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Agar </a:t>
            </a:r>
            <a:r>
              <a:rPr lang="en-US" sz="2400" b="1" dirty="0" err="1" smtClean="0"/>
              <a:t>jangan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antara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Anda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berpikir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bahwa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kami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sedang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menyerang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sesama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umat</a:t>
            </a:r>
            <a:r>
              <a:rPr lang="en-US" sz="2400" b="1" dirty="0" smtClean="0"/>
              <a:t> Kristen </a:t>
            </a:r>
            <a:r>
              <a:rPr lang="en-US" sz="2400" b="1" dirty="0" err="1" smtClean="0"/>
              <a:t>dengan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mengidentifikasi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kuasa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tanduk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kecil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ini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harap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Anda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ingat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bahwa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nubuatan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Tuhan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ditujukan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sistem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organisasi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Vatikan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biara-biaranya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bukan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umat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Katolik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umat</a:t>
            </a:r>
            <a:r>
              <a:rPr lang="en-US" sz="2400" b="1" dirty="0" smtClean="0"/>
              <a:t> Kristen yang </a:t>
            </a:r>
            <a:r>
              <a:rPr lang="en-US" sz="2400" b="1" dirty="0" err="1" smtClean="0"/>
              <a:t>tulus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setia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Tuhan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semua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gereja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termasuk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golongan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Katolik</a:t>
            </a:r>
            <a:r>
              <a:rPr lang="en-US" sz="2400" b="1" dirty="0" smtClean="0"/>
              <a:t>.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Daniel 7 </a:t>
            </a:r>
            <a:r>
              <a:rPr lang="en-US" sz="2400" b="1" dirty="0" err="1" smtClean="0"/>
              <a:t>hanyalah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sebuah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pekabaran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hukuman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ditimpakan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Tuhan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sebuah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organisasi</a:t>
            </a:r>
            <a:r>
              <a:rPr lang="en-US" sz="2400" b="1" dirty="0" smtClean="0"/>
              <a:t> agama </a:t>
            </a:r>
            <a:r>
              <a:rPr lang="en-US" sz="2400" b="1" dirty="0" err="1" smtClean="0"/>
              <a:t>besar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bekerjasama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kekafiran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termasuk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penyembahan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ebrhala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sama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seperti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banyak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organisasi</a:t>
            </a:r>
            <a:r>
              <a:rPr lang="en-US" sz="2400" b="1" dirty="0" smtClean="0"/>
              <a:t> agama lain </a:t>
            </a:r>
            <a:r>
              <a:rPr lang="en-US" sz="2400" b="1" dirty="0" err="1" smtClean="0"/>
              <a:t>selain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Vatikan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Umat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Tuhan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sejati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apapun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agamanya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selalu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rendah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menerima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ajaran-ajaran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benar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Tuhan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tidak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menutup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telinga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mereka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dari-Nya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cara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membela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agamanya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sendiri</a:t>
            </a:r>
            <a:r>
              <a:rPr lang="en-US" sz="2400" b="1" dirty="0" smtClean="0"/>
              <a:t>. Kita </a:t>
            </a:r>
            <a:r>
              <a:rPr lang="en-US" sz="2400" b="1" dirty="0" err="1" smtClean="0"/>
              <a:t>harus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bersyukur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bahwa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Alkitab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berbicara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jujur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tanpa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memihak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setiap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butir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kebenaran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4953000" y="1371600"/>
            <a:ext cx="3886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“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Pada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tahun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pertama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pemerintahan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Belsyazar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, raja Babel,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bermimpilah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Daniel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mendapat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penglihatan-penglihatan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di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tempat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tidurnya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.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Lalu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dituliskannya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mimpi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itu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,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inilah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garis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besarnya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” </a:t>
            </a:r>
            <a:r>
              <a:rPr lang="en-US" sz="1600" b="1" dirty="0" smtClean="0">
                <a:solidFill>
                  <a:srgbClr val="660066"/>
                </a:solidFill>
                <a:latin typeface="Comic Sans MS" pitchFamily="66" charset="0"/>
              </a:rPr>
              <a:t>(Daniel 7:1).</a:t>
            </a:r>
            <a:endParaRPr lang="en-US" sz="2400" b="1" dirty="0">
              <a:solidFill>
                <a:srgbClr val="660066"/>
              </a:solidFill>
              <a:latin typeface="Comic Sans MS" pitchFamily="66" charset="0"/>
            </a:endParaRPr>
          </a:p>
        </p:txBody>
      </p:sp>
      <p:pic>
        <p:nvPicPr>
          <p:cNvPr id="3082" name="Picture 10" descr="d44r11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684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28600" y="4800600"/>
            <a:ext cx="8686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“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Berkatalah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Daniel,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demikian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: 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‘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Pada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malam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hari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aku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mendapat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penglihatan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,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tampak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keempat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angin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dari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langit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mengguncangkan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laut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besar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,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empat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binatang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besar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naik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dari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dalam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laut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, yang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satu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berbeda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Comic Sans MS" pitchFamily="66" charset="0"/>
              </a:rPr>
              <a:t>dengan</a:t>
            </a:r>
            <a:r>
              <a:rPr lang="en-US" sz="2400" b="1" dirty="0">
                <a:solidFill>
                  <a:srgbClr val="660066"/>
                </a:solidFill>
                <a:latin typeface="Comic Sans MS" pitchFamily="66" charset="0"/>
              </a:rPr>
              <a:t> yang 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lain’” </a:t>
            </a:r>
            <a:r>
              <a:rPr lang="en-US" sz="1600" b="1" dirty="0" smtClean="0">
                <a:solidFill>
                  <a:srgbClr val="660066"/>
                </a:solidFill>
                <a:latin typeface="Comic Sans MS" pitchFamily="66" charset="0"/>
              </a:rPr>
              <a:t>(Daniel 7:2, 3).</a:t>
            </a:r>
            <a:endParaRPr lang="en-US" sz="2000" b="1" dirty="0">
              <a:solidFill>
                <a:srgbClr val="660066"/>
              </a:solidFill>
              <a:latin typeface="Comic Sans MS" pitchFamily="66" charset="0"/>
            </a:endParaRPr>
          </a:p>
        </p:txBody>
      </p:sp>
      <p:pic>
        <p:nvPicPr>
          <p:cNvPr id="5126" name="Picture 6" descr="CD0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58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114800" y="1295400"/>
            <a:ext cx="48006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“Yang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pertama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rupanya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seperti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seekor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singa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mempunyai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sayap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burung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rajawali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;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aku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terus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melihatnya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sampai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sayapnya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tercabut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ia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terangkat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dari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tanah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ditegakkan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pada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dua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kaki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seperti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manusia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dan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kepadanya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diberikan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hati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Comic Sans MS" pitchFamily="66" charset="0"/>
              </a:rPr>
              <a:t>manusia</a:t>
            </a:r>
            <a:r>
              <a:rPr lang="en-US" sz="2400" b="1" dirty="0" smtClean="0">
                <a:solidFill>
                  <a:srgbClr val="660066"/>
                </a:solidFill>
                <a:latin typeface="Comic Sans MS" pitchFamily="66" charset="0"/>
              </a:rPr>
              <a:t>” (Daniel 7:4)</a:t>
            </a:r>
            <a:endParaRPr lang="en-US" sz="2400" b="1" dirty="0">
              <a:solidFill>
                <a:srgbClr val="660066"/>
              </a:solidFill>
              <a:latin typeface="Comic Sans MS" pitchFamily="66" charset="0"/>
            </a:endParaRPr>
          </a:p>
        </p:txBody>
      </p:sp>
      <p:pic>
        <p:nvPicPr>
          <p:cNvPr id="8198" name="Picture 6" descr="Babl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750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4114800" y="2209800"/>
            <a:ext cx="48006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 err="1" smtClean="0">
                <a:latin typeface="Comic Sans MS" pitchFamily="66" charset="0"/>
              </a:rPr>
              <a:t>Singa</a:t>
            </a:r>
            <a:r>
              <a:rPr lang="en-US" sz="2400" dirty="0" smtClean="0">
                <a:latin typeface="Comic Sans MS" pitchFamily="66" charset="0"/>
              </a:rPr>
              <a:t> yang </a:t>
            </a:r>
            <a:r>
              <a:rPr lang="en-US" sz="2400" dirty="0" err="1" smtClean="0">
                <a:latin typeface="Comic Sans MS" pitchFamily="66" charset="0"/>
              </a:rPr>
              <a:t>bersayap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menunjukkan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kekuatan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kecepatan</a:t>
            </a:r>
            <a:r>
              <a:rPr lang="en-US" sz="2400" dirty="0" smtClean="0">
                <a:latin typeface="Comic Sans MS" pitchFamily="66" charset="0"/>
              </a:rPr>
              <a:t>. </a:t>
            </a:r>
            <a:r>
              <a:rPr lang="en-US" sz="2400" dirty="0" err="1" smtClean="0">
                <a:latin typeface="Comic Sans MS" pitchFamily="66" charset="0"/>
              </a:rPr>
              <a:t>Itu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melambangkan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Babilon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digunakan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sebagai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simbol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oleh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Nebukadnezar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(</a:t>
            </a:r>
            <a:r>
              <a:rPr lang="en-US" sz="1600" dirty="0" err="1" smtClean="0">
                <a:latin typeface="Comic Sans MS" pitchFamily="66" charset="0"/>
              </a:rPr>
              <a:t>lihat</a:t>
            </a:r>
            <a:r>
              <a:rPr lang="en-US" sz="1600" dirty="0" smtClean="0">
                <a:latin typeface="Comic Sans MS" pitchFamily="66" charset="0"/>
              </a:rPr>
              <a:t> Daniel 2:38, 39); </a:t>
            </a:r>
            <a:r>
              <a:rPr lang="en-US" sz="1600" dirty="0" err="1" smtClean="0">
                <a:latin typeface="Comic Sans MS" pitchFamily="66" charset="0"/>
              </a:rPr>
              <a:t>Yeremia</a:t>
            </a:r>
            <a:r>
              <a:rPr lang="en-US" sz="1600" dirty="0" smtClean="0">
                <a:latin typeface="Comic Sans MS" pitchFamily="66" charset="0"/>
              </a:rPr>
              <a:t> 4:7; 50:17, 43, 44).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34819" name="Picture 3" descr="Babl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750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5105400" y="1371600"/>
            <a:ext cx="3581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Para </a:t>
            </a:r>
            <a:r>
              <a:rPr lang="en-US" sz="2400" dirty="0" err="1" smtClean="0">
                <a:latin typeface="Comic Sans MS" pitchFamily="66" charset="0"/>
              </a:rPr>
              <a:t>arkeolog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telah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menemukan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batu-batu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dari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Babilon</a:t>
            </a:r>
            <a:r>
              <a:rPr lang="en-US" sz="2400" dirty="0" smtClean="0">
                <a:latin typeface="Comic Sans MS" pitchFamily="66" charset="0"/>
              </a:rPr>
              <a:t> yang </a:t>
            </a:r>
            <a:r>
              <a:rPr lang="en-US" sz="2400" dirty="0" err="1" smtClean="0">
                <a:latin typeface="Comic Sans MS" pitchFamily="66" charset="0"/>
              </a:rPr>
              <a:t>berbentuk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singa</a:t>
            </a:r>
            <a:r>
              <a:rPr lang="en-US" sz="2400" dirty="0" smtClean="0">
                <a:latin typeface="Comic Sans MS" pitchFamily="66" charset="0"/>
              </a:rPr>
              <a:t> yang </a:t>
            </a:r>
            <a:r>
              <a:rPr lang="en-US" sz="2400" dirty="0" err="1" smtClean="0">
                <a:latin typeface="Comic Sans MS" pitchFamily="66" charset="0"/>
              </a:rPr>
              <a:t>bersayap</a:t>
            </a:r>
            <a:r>
              <a:rPr lang="en-US" sz="2400" dirty="0" smtClean="0">
                <a:latin typeface="Comic Sans MS" pitchFamily="66" charset="0"/>
              </a:rPr>
              <a:t>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41988" name="Picture 4" descr="C07D-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053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2459</Words>
  <Application>Microsoft Office PowerPoint</Application>
  <PresentationFormat>On-screen Show (4:3)</PresentationFormat>
  <Paragraphs>129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Slide 2</vt:lpstr>
      <vt:lpstr>DANIEL 7- 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Company>Doloksaribu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Amazing Facts Bible Study Guide</dc:title>
  <dc:subject>Pelajaran 15: Siapakah Anti Kristus Itu</dc:subject>
  <dc:creator>Pdt. Yohanes V. Doloksaribu, M.A.</dc:creator>
  <cp:lastModifiedBy>Yohanes Verdianto</cp:lastModifiedBy>
  <cp:revision>21</cp:revision>
  <dcterms:created xsi:type="dcterms:W3CDTF">2009-11-25T08:56:24Z</dcterms:created>
  <dcterms:modified xsi:type="dcterms:W3CDTF">2009-11-26T00:43:57Z</dcterms:modified>
</cp:coreProperties>
</file>