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64" r:id="rId11"/>
    <p:sldId id="265" r:id="rId12"/>
    <p:sldId id="269" r:id="rId13"/>
    <p:sldId id="267" r:id="rId14"/>
    <p:sldId id="268" r:id="rId15"/>
    <p:sldId id="266" r:id="rId16"/>
    <p:sldId id="270" r:id="rId17"/>
    <p:sldId id="271" r:id="rId18"/>
    <p:sldId id="272" r:id="rId19"/>
    <p:sldId id="273" r:id="rId20"/>
    <p:sldId id="274" r:id="rId21"/>
    <p:sldId id="275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4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0EBAE-3E73-43E5-95F3-2F8192B044DF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0C52B-21C6-4AD5-A887-86785CBDD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0EBAE-3E73-43E5-95F3-2F8192B044DF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0C52B-21C6-4AD5-A887-86785CBDD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0EBAE-3E73-43E5-95F3-2F8192B044DF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0C52B-21C6-4AD5-A887-86785CBDD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0EBAE-3E73-43E5-95F3-2F8192B044DF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0C52B-21C6-4AD5-A887-86785CBDD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0EBAE-3E73-43E5-95F3-2F8192B044DF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0C52B-21C6-4AD5-A887-86785CBDD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0EBAE-3E73-43E5-95F3-2F8192B044DF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0C52B-21C6-4AD5-A887-86785CBDD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0EBAE-3E73-43E5-95F3-2F8192B044DF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0C52B-21C6-4AD5-A887-86785CBDD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0EBAE-3E73-43E5-95F3-2F8192B044DF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0C52B-21C6-4AD5-A887-86785CBDD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0EBAE-3E73-43E5-95F3-2F8192B044DF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0C52B-21C6-4AD5-A887-86785CBDD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0EBAE-3E73-43E5-95F3-2F8192B044DF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0C52B-21C6-4AD5-A887-86785CBDD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0EBAE-3E73-43E5-95F3-2F8192B044DF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0C52B-21C6-4AD5-A887-86785CBDD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0EBAE-3E73-43E5-95F3-2F8192B044DF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0C52B-21C6-4AD5-A887-86785CBDD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Amazing%20Facts\videonya\SETAN%20MENGAJAK%20BERPERANG.M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Amazing%20Facts\videonya\PANORAMA%20KESALAHAN.MP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Amazing%20Facts\videonya\DUNIA%20BARU.M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Amazing%20Facts\videonya\BERSAMANYA%20SELAMANYA.M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Amazing%20Facts\videonya\MENGHAKIMI.M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2"/>
          <p:cNvSpPr>
            <a:spLocks noChangeArrowheads="1" noChangeShapeType="1" noTextEdit="1"/>
          </p:cNvSpPr>
          <p:nvPr/>
        </p:nvSpPr>
        <p:spPr bwMode="auto">
          <a:xfrm>
            <a:off x="304800" y="76200"/>
            <a:ext cx="4724400" cy="1524000"/>
          </a:xfrm>
          <a:prstGeom prst="rect">
            <a:avLst/>
          </a:prstGeom>
          <a:solidFill>
            <a:srgbClr val="FFFF00">
              <a:alpha val="90000"/>
            </a:srgbClr>
          </a:solidFill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200" kern="10" dirty="0" smtClean="0"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APAKAH IBLIS</a:t>
            </a:r>
          </a:p>
          <a:p>
            <a:pPr algn="ctr"/>
            <a:r>
              <a:rPr lang="en-US" sz="3200" kern="10" dirty="0" smtClean="0"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PENGUASA NERAKA?</a:t>
            </a:r>
            <a:endParaRPr lang="en-US" sz="3200" kern="10" dirty="0">
              <a:ln w="22225">
                <a:solidFill>
                  <a:srgbClr val="0000FF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2274838"/>
            <a:ext cx="6400800" cy="3816429"/>
          </a:xfrm>
          <a:prstGeom prst="rect">
            <a:avLst/>
          </a:prstGeom>
          <a:solidFill>
            <a:schemeClr val="accent3">
              <a:lumMod val="40000"/>
              <a:lumOff val="60000"/>
              <a:alpha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Comic Sans MS" pitchFamily="66" charset="0"/>
              </a:rPr>
              <a:t>“ … </a:t>
            </a:r>
            <a:r>
              <a:rPr lang="en-US" sz="2200" b="1" dirty="0" err="1" smtClean="0">
                <a:latin typeface="Comic Sans MS" pitchFamily="66" charset="0"/>
              </a:rPr>
              <a:t>demikian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juga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pada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akhir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zaman</a:t>
            </a:r>
            <a:r>
              <a:rPr lang="en-US" sz="2200" b="1" dirty="0" smtClean="0">
                <a:latin typeface="Comic Sans MS" pitchFamily="66" charset="0"/>
              </a:rPr>
              <a:t>. </a:t>
            </a:r>
            <a:r>
              <a:rPr lang="en-US" sz="2200" b="1" dirty="0" err="1" smtClean="0">
                <a:latin typeface="Comic Sans MS" pitchFamily="66" charset="0"/>
              </a:rPr>
              <a:t>Anak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Manusia</a:t>
            </a:r>
            <a:r>
              <a:rPr lang="en-US" sz="2200" b="1" dirty="0" smtClean="0">
                <a:latin typeface="Comic Sans MS" pitchFamily="66" charset="0"/>
              </a:rPr>
              <a:t> … </a:t>
            </a:r>
            <a:r>
              <a:rPr lang="en-US" sz="2200" b="1" dirty="0" err="1" smtClean="0">
                <a:latin typeface="Comic Sans MS" pitchFamily="66" charset="0"/>
              </a:rPr>
              <a:t>akan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mengumpulkan</a:t>
            </a:r>
            <a:r>
              <a:rPr lang="en-US" sz="2200" b="1" dirty="0" smtClean="0">
                <a:latin typeface="Comic Sans MS" pitchFamily="66" charset="0"/>
              </a:rPr>
              <a:t> … </a:t>
            </a:r>
            <a:r>
              <a:rPr lang="en-US" sz="2200" b="1" dirty="0" err="1" smtClean="0">
                <a:latin typeface="Comic Sans MS" pitchFamily="66" charset="0"/>
              </a:rPr>
              <a:t>semua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orang</a:t>
            </a:r>
            <a:r>
              <a:rPr lang="en-US" sz="2200" b="1" dirty="0" smtClean="0">
                <a:latin typeface="Comic Sans MS" pitchFamily="66" charset="0"/>
              </a:rPr>
              <a:t> yang </a:t>
            </a:r>
            <a:r>
              <a:rPr lang="en-US" sz="2200" b="1" dirty="0" err="1" smtClean="0">
                <a:latin typeface="Comic Sans MS" pitchFamily="66" charset="0"/>
              </a:rPr>
              <a:t>melakukan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kejahatan</a:t>
            </a:r>
            <a:r>
              <a:rPr lang="en-US" sz="2200" b="1" dirty="0" smtClean="0">
                <a:latin typeface="Comic Sans MS" pitchFamily="66" charset="0"/>
              </a:rPr>
              <a:t> … </a:t>
            </a:r>
            <a:r>
              <a:rPr lang="en-US" sz="2200" b="1" dirty="0" err="1" smtClean="0">
                <a:latin typeface="Comic Sans MS" pitchFamily="66" charset="0"/>
              </a:rPr>
              <a:t>Semuanya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akan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dicampakkan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ke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dalam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dapur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api</a:t>
            </a:r>
            <a:r>
              <a:rPr lang="en-US" sz="2200" b="1" dirty="0" smtClean="0">
                <a:latin typeface="Comic Sans MS" pitchFamily="66" charset="0"/>
              </a:rPr>
              <a:t>” (</a:t>
            </a:r>
            <a:r>
              <a:rPr lang="en-US" sz="2200" b="1" dirty="0" err="1" smtClean="0">
                <a:latin typeface="Comic Sans MS" pitchFamily="66" charset="0"/>
              </a:rPr>
              <a:t>Matius</a:t>
            </a:r>
            <a:r>
              <a:rPr lang="en-US" sz="2200" b="1" dirty="0" smtClean="0">
                <a:latin typeface="Comic Sans MS" pitchFamily="66" charset="0"/>
              </a:rPr>
              <a:t> 13:40-42).</a:t>
            </a:r>
          </a:p>
          <a:p>
            <a:endParaRPr lang="en-US" sz="2200" b="1" dirty="0" smtClean="0">
              <a:latin typeface="Comic Sans MS" pitchFamily="66" charset="0"/>
            </a:endParaRPr>
          </a:p>
          <a:p>
            <a:r>
              <a:rPr lang="en-US" sz="2200" b="1" dirty="0" smtClean="0">
                <a:latin typeface="Comic Sans MS" pitchFamily="66" charset="0"/>
              </a:rPr>
              <a:t>“</a:t>
            </a:r>
            <a:r>
              <a:rPr lang="en-US" sz="2200" b="1" dirty="0" err="1" smtClean="0">
                <a:latin typeface="Comic Sans MS" pitchFamily="66" charset="0"/>
              </a:rPr>
              <a:t>Maka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naiklah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mereka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ke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seluruh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dataran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bumi</a:t>
            </a:r>
            <a:r>
              <a:rPr lang="en-US" sz="2200" b="1" dirty="0" smtClean="0">
                <a:latin typeface="Comic Sans MS" pitchFamily="66" charset="0"/>
              </a:rPr>
              <a:t>, </a:t>
            </a:r>
            <a:r>
              <a:rPr lang="en-US" sz="2200" b="1" dirty="0" err="1" smtClean="0">
                <a:latin typeface="Comic Sans MS" pitchFamily="66" charset="0"/>
              </a:rPr>
              <a:t>lalu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mengepung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perkemahan</a:t>
            </a:r>
            <a:r>
              <a:rPr lang="en-US" sz="2200" b="1" dirty="0" smtClean="0">
                <a:latin typeface="Comic Sans MS" pitchFamily="66" charset="0"/>
              </a:rPr>
              <a:t> … </a:t>
            </a:r>
            <a:r>
              <a:rPr lang="en-US" sz="2200" b="1" dirty="0" err="1" smtClean="0">
                <a:latin typeface="Comic Sans MS" pitchFamily="66" charset="0"/>
              </a:rPr>
              <a:t>orang-orang</a:t>
            </a:r>
            <a:r>
              <a:rPr lang="en-US" sz="2200" b="1" dirty="0" smtClean="0">
                <a:latin typeface="Comic Sans MS" pitchFamily="66" charset="0"/>
              </a:rPr>
              <a:t> kudus </a:t>
            </a:r>
            <a:r>
              <a:rPr lang="en-US" sz="2200" b="1" dirty="0" err="1" smtClean="0">
                <a:latin typeface="Comic Sans MS" pitchFamily="66" charset="0"/>
              </a:rPr>
              <a:t>dan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kota</a:t>
            </a:r>
            <a:r>
              <a:rPr lang="en-US" sz="2200" b="1" dirty="0" smtClean="0">
                <a:latin typeface="Comic Sans MS" pitchFamily="66" charset="0"/>
              </a:rPr>
              <a:t> yang </a:t>
            </a:r>
            <a:r>
              <a:rPr lang="en-US" sz="2200" b="1" dirty="0" err="1" smtClean="0">
                <a:latin typeface="Comic Sans MS" pitchFamily="66" charset="0"/>
              </a:rPr>
              <a:t>dikasihi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itu</a:t>
            </a:r>
            <a:r>
              <a:rPr lang="en-US" sz="2200" b="1" dirty="0" smtClean="0">
                <a:latin typeface="Comic Sans MS" pitchFamily="66" charset="0"/>
              </a:rPr>
              <a:t>. </a:t>
            </a:r>
            <a:r>
              <a:rPr lang="en-US" sz="2200" b="1" dirty="0" err="1" smtClean="0">
                <a:latin typeface="Comic Sans MS" pitchFamily="66" charset="0"/>
              </a:rPr>
              <a:t>Tetapi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dari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langit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turunlah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api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menghanguskan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mereka</a:t>
            </a:r>
            <a:r>
              <a:rPr lang="en-US" sz="2200" b="1" dirty="0" smtClean="0">
                <a:latin typeface="Comic Sans MS" pitchFamily="66" charset="0"/>
              </a:rPr>
              <a:t>” (</a:t>
            </a:r>
            <a:r>
              <a:rPr lang="en-US" sz="2200" b="1" dirty="0" err="1" smtClean="0">
                <a:latin typeface="Comic Sans MS" pitchFamily="66" charset="0"/>
              </a:rPr>
              <a:t>Wahyu</a:t>
            </a:r>
            <a:r>
              <a:rPr lang="en-US" sz="2200" b="1" dirty="0" smtClean="0">
                <a:latin typeface="Comic Sans MS" pitchFamily="66" charset="0"/>
              </a:rPr>
              <a:t> 20:9).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TAN MENGAJAK BERPERANG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3" name="WordArt 19"/>
          <p:cNvSpPr>
            <a:spLocks noChangeArrowheads="1" noChangeShapeType="1" noTextEdit="1"/>
          </p:cNvSpPr>
          <p:nvPr/>
        </p:nvSpPr>
        <p:spPr bwMode="auto">
          <a:xfrm>
            <a:off x="685800" y="76200"/>
            <a:ext cx="7772400" cy="512763"/>
          </a:xfrm>
          <a:prstGeom prst="rect">
            <a:avLst/>
          </a:prstGeom>
        </p:spPr>
        <p:txBody>
          <a:bodyPr wrap="none" numCol="1" fromWordArt="1">
            <a:prstTxWarp prst="textSlantUp">
              <a:avLst>
                <a:gd name="adj" fmla="val 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SETAN MENGAJAK BERPERANG</a:t>
            </a:r>
            <a:endParaRPr lang="en-US" sz="24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800285"/>
            <a:ext cx="822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“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Tetapi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hari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Tuhan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akan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tiba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seperti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pencuri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Pada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hari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itu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langit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akan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lenyap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dengan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gemuruh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dahsyat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unsur-unsur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dunia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akan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hangus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dalam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nyala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api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bumi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segala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ada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di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atasnya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akan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hilang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lenyap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” (2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Petrus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3:10)</a:t>
            </a:r>
          </a:p>
          <a:p>
            <a:endParaRPr lang="en-US" sz="2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Ukurannya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akan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sebesar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bumi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karena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api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itu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membakar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seluruh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permukaan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bumi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Api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itu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akan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begitu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panas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sehingga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meleburkan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permukaan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bumi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membakar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“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segala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ada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di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atasnya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.”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Lapisan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atmosfir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akan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meledan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“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lenyap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dengan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gemuruh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dasyat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228600" y="203200"/>
            <a:ext cx="8686799" cy="132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6350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63500" dir="13012194" algn="ctr" rotWithShape="0">
                    <a:srgbClr val="E1B037"/>
                  </a:outerShdw>
                </a:effectLst>
                <a:latin typeface="Arial Black"/>
              </a:rPr>
              <a:t>API YANG DARI ALLAH AKAN </a:t>
            </a:r>
          </a:p>
          <a:p>
            <a:pPr algn="ctr"/>
            <a:r>
              <a:rPr lang="en-US" sz="3600" kern="10" dirty="0" smtClean="0">
                <a:ln w="6350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63500" dir="13012194" algn="ctr" rotWithShape="0">
                    <a:srgbClr val="E1B037"/>
                  </a:outerShdw>
                </a:effectLst>
                <a:latin typeface="Arial Black"/>
              </a:rPr>
              <a:t>MENGHANGUSKAN SELURUH BUMI</a:t>
            </a:r>
            <a:endParaRPr lang="en-US" sz="3600" kern="10" dirty="0">
              <a:ln w="63500">
                <a:solidFill>
                  <a:schemeClr val="bg1"/>
                </a:solidFill>
                <a:round/>
                <a:headEnd/>
                <a:tailEnd/>
              </a:ln>
              <a:effectLst>
                <a:outerShdw dist="63500" dir="13012194" algn="ctr" rotWithShape="0">
                  <a:srgbClr val="E1B037"/>
                </a:outerShdw>
              </a:effectLst>
              <a:latin typeface="Arial Blac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" y="0"/>
            <a:ext cx="4568203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24400" y="228600"/>
            <a:ext cx="43434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latin typeface="Comic Sans MS" pitchFamily="66" charset="0"/>
              </a:rPr>
              <a:t>Sesungguhnya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Aku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datang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segera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dan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Aku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membawa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upah</a:t>
            </a:r>
            <a:r>
              <a:rPr lang="en-US" sz="2000" b="1" dirty="0" smtClean="0">
                <a:latin typeface="Comic Sans MS" pitchFamily="66" charset="0"/>
              </a:rPr>
              <a:t>-Ku </a:t>
            </a:r>
            <a:r>
              <a:rPr lang="en-US" sz="2000" b="1" dirty="0" err="1" smtClean="0">
                <a:latin typeface="Comic Sans MS" pitchFamily="66" charset="0"/>
              </a:rPr>
              <a:t>untuk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membalaskan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kepada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setiap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orang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menurut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perbuatannya</a:t>
            </a:r>
            <a:r>
              <a:rPr lang="en-US" sz="2000" b="1" dirty="0" smtClean="0">
                <a:latin typeface="Comic Sans MS" pitchFamily="66" charset="0"/>
              </a:rPr>
              <a:t>” </a:t>
            </a:r>
          </a:p>
          <a:p>
            <a:r>
              <a:rPr lang="en-US" sz="1600" b="1" dirty="0" smtClean="0">
                <a:latin typeface="Comic Sans MS" pitchFamily="66" charset="0"/>
              </a:rPr>
              <a:t>(</a:t>
            </a:r>
            <a:r>
              <a:rPr lang="en-US" sz="1600" b="1" dirty="0" err="1" smtClean="0">
                <a:latin typeface="Comic Sans MS" pitchFamily="66" charset="0"/>
              </a:rPr>
              <a:t>Wahyu</a:t>
            </a:r>
            <a:r>
              <a:rPr lang="en-US" sz="1600" b="1" dirty="0" smtClean="0">
                <a:latin typeface="Comic Sans MS" pitchFamily="66" charset="0"/>
              </a:rPr>
              <a:t> 22:12; Band. </a:t>
            </a:r>
            <a:r>
              <a:rPr lang="en-US" sz="1600" b="1" dirty="0" err="1" smtClean="0">
                <a:latin typeface="Comic Sans MS" pitchFamily="66" charset="0"/>
              </a:rPr>
              <a:t>Matius</a:t>
            </a:r>
            <a:r>
              <a:rPr lang="en-US" sz="1600" b="1" dirty="0" smtClean="0">
                <a:latin typeface="Comic Sans MS" pitchFamily="66" charset="0"/>
              </a:rPr>
              <a:t> 16:27).</a:t>
            </a:r>
            <a:endParaRPr lang="en-US" sz="2000" b="1" dirty="0" smtClean="0">
              <a:latin typeface="Comic Sans MS" pitchFamily="66" charset="0"/>
            </a:endParaRPr>
          </a:p>
          <a:p>
            <a:endParaRPr lang="en-US" sz="2000" b="1" dirty="0" smtClean="0">
              <a:latin typeface="Comic Sans MS" pitchFamily="66" charset="0"/>
            </a:endParaRPr>
          </a:p>
          <a:p>
            <a:r>
              <a:rPr lang="en-US" sz="2000" b="1" dirty="0" smtClean="0">
                <a:latin typeface="Comic Sans MS" pitchFamily="66" charset="0"/>
              </a:rPr>
              <a:t>“</a:t>
            </a:r>
            <a:r>
              <a:rPr lang="en-US" sz="2000" b="1" dirty="0" err="1" smtClean="0">
                <a:latin typeface="Comic Sans MS" pitchFamily="66" charset="0"/>
              </a:rPr>
              <a:t>Adapun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hamba</a:t>
            </a:r>
            <a:r>
              <a:rPr lang="en-US" sz="2000" b="1" dirty="0" smtClean="0">
                <a:latin typeface="Comic Sans MS" pitchFamily="66" charset="0"/>
              </a:rPr>
              <a:t> yang </a:t>
            </a:r>
            <a:r>
              <a:rPr lang="en-US" sz="2000" b="1" dirty="0" err="1" smtClean="0">
                <a:latin typeface="Comic Sans MS" pitchFamily="66" charset="0"/>
              </a:rPr>
              <a:t>tahu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akan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kehendak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tuannya</a:t>
            </a:r>
            <a:r>
              <a:rPr lang="en-US" sz="2000" b="1" dirty="0" smtClean="0">
                <a:latin typeface="Comic Sans MS" pitchFamily="66" charset="0"/>
              </a:rPr>
              <a:t> … </a:t>
            </a:r>
            <a:r>
              <a:rPr lang="en-US" sz="2000" b="1" dirty="0" err="1" smtClean="0">
                <a:latin typeface="Comic Sans MS" pitchFamily="66" charset="0"/>
              </a:rPr>
              <a:t>Tetapi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barangsiapa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tidak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tahu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akan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kehendak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tuannya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dan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melakukan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apa</a:t>
            </a:r>
            <a:r>
              <a:rPr lang="en-US" sz="2000" b="1" dirty="0" smtClean="0">
                <a:latin typeface="Comic Sans MS" pitchFamily="66" charset="0"/>
              </a:rPr>
              <a:t> yang </a:t>
            </a:r>
            <a:r>
              <a:rPr lang="en-US" sz="2000" b="1" dirty="0" err="1" smtClean="0">
                <a:latin typeface="Comic Sans MS" pitchFamily="66" charset="0"/>
              </a:rPr>
              <a:t>harus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mendatangkan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pukulan</a:t>
            </a:r>
            <a:r>
              <a:rPr lang="en-US" sz="2000" b="1" dirty="0" smtClean="0">
                <a:latin typeface="Comic Sans MS" pitchFamily="66" charset="0"/>
              </a:rPr>
              <a:t>, </a:t>
            </a:r>
            <a:r>
              <a:rPr lang="en-US" sz="2000" b="1" dirty="0" err="1" smtClean="0">
                <a:latin typeface="Comic Sans MS" pitchFamily="66" charset="0"/>
              </a:rPr>
              <a:t>ia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akan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menerima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sedikit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pukulan</a:t>
            </a:r>
            <a:r>
              <a:rPr lang="en-US" sz="2000" b="1" dirty="0" smtClean="0">
                <a:latin typeface="Comic Sans MS" pitchFamily="66" charset="0"/>
              </a:rPr>
              <a:t>. </a:t>
            </a:r>
            <a:r>
              <a:rPr lang="en-US" sz="2000" b="1" dirty="0" err="1" smtClean="0">
                <a:latin typeface="Comic Sans MS" pitchFamily="66" charset="0"/>
              </a:rPr>
              <a:t>Setiap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orang</a:t>
            </a:r>
            <a:r>
              <a:rPr lang="en-US" sz="2000" b="1" dirty="0" smtClean="0">
                <a:latin typeface="Comic Sans MS" pitchFamily="66" charset="0"/>
              </a:rPr>
              <a:t> yang </a:t>
            </a:r>
            <a:r>
              <a:rPr lang="en-US" sz="2000" b="1" dirty="0" err="1" smtClean="0">
                <a:latin typeface="Comic Sans MS" pitchFamily="66" charset="0"/>
              </a:rPr>
              <a:t>kepadanya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banyak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diberi</a:t>
            </a:r>
            <a:r>
              <a:rPr lang="en-US" sz="2000" b="1" dirty="0" smtClean="0">
                <a:latin typeface="Comic Sans MS" pitchFamily="66" charset="0"/>
              </a:rPr>
              <a:t>, </a:t>
            </a:r>
            <a:r>
              <a:rPr lang="en-US" sz="2000" b="1" dirty="0" err="1" smtClean="0">
                <a:latin typeface="Comic Sans MS" pitchFamily="66" charset="0"/>
              </a:rPr>
              <a:t>dari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padanya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akan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banyak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dituntut</a:t>
            </a:r>
            <a:r>
              <a:rPr lang="en-US" sz="2000" b="1" dirty="0" smtClean="0">
                <a:latin typeface="Comic Sans MS" pitchFamily="66" charset="0"/>
              </a:rPr>
              <a:t>, </a:t>
            </a:r>
            <a:r>
              <a:rPr lang="en-US" sz="2000" b="1" dirty="0" err="1" smtClean="0">
                <a:latin typeface="Comic Sans MS" pitchFamily="66" charset="0"/>
              </a:rPr>
              <a:t>dan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kepada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siapa</a:t>
            </a:r>
            <a:r>
              <a:rPr lang="en-US" sz="2000" b="1" dirty="0" smtClean="0">
                <a:latin typeface="Comic Sans MS" pitchFamily="66" charset="0"/>
              </a:rPr>
              <a:t> yang </a:t>
            </a:r>
            <a:r>
              <a:rPr lang="en-US" sz="2000" b="1" dirty="0" err="1" smtClean="0">
                <a:latin typeface="Comic Sans MS" pitchFamily="66" charset="0"/>
              </a:rPr>
              <a:t>banyak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dipercayakan</a:t>
            </a:r>
            <a:r>
              <a:rPr lang="en-US" sz="2000" b="1" dirty="0" smtClean="0">
                <a:latin typeface="Comic Sans MS" pitchFamily="66" charset="0"/>
              </a:rPr>
              <a:t>, </a:t>
            </a:r>
            <a:r>
              <a:rPr lang="en-US" sz="2000" b="1" dirty="0" err="1" smtClean="0">
                <a:latin typeface="Comic Sans MS" pitchFamily="66" charset="0"/>
              </a:rPr>
              <a:t>dari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padanya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akan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lebih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banyak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lagi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dituntut</a:t>
            </a:r>
            <a:r>
              <a:rPr lang="en-US" sz="2000" b="1" dirty="0" smtClean="0">
                <a:latin typeface="Comic Sans MS" pitchFamily="66" charset="0"/>
              </a:rPr>
              <a:t>” </a:t>
            </a:r>
          </a:p>
          <a:p>
            <a:r>
              <a:rPr lang="en-US" sz="1600" b="1" dirty="0" smtClean="0">
                <a:latin typeface="Comic Sans MS" pitchFamily="66" charset="0"/>
              </a:rPr>
              <a:t>(Lukas 12:47-48)</a:t>
            </a:r>
            <a:endParaRPr lang="en-US" sz="20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NORAMA KESALAHAN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3" name="WordArt 19"/>
          <p:cNvSpPr>
            <a:spLocks noChangeArrowheads="1" noChangeShapeType="1" noTextEdit="1"/>
          </p:cNvSpPr>
          <p:nvPr/>
        </p:nvSpPr>
        <p:spPr bwMode="auto">
          <a:xfrm>
            <a:off x="685800" y="76200"/>
            <a:ext cx="7772400" cy="512763"/>
          </a:xfrm>
          <a:prstGeom prst="rect">
            <a:avLst/>
          </a:prstGeom>
        </p:spPr>
        <p:txBody>
          <a:bodyPr wrap="none" numCol="1" fromWordArt="1">
            <a:prstTxWarp prst="textSlantUp">
              <a:avLst>
                <a:gd name="adj" fmla="val 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PANORAMA KESALAHAN</a:t>
            </a:r>
            <a:endParaRPr lang="en-US" sz="24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457200"/>
            <a:ext cx="82296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Alkitab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tidak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mengatakan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dengan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persis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berapa</a:t>
            </a:r>
            <a:r>
              <a:rPr lang="en-US" sz="2800" b="1" dirty="0" smtClean="0">
                <a:solidFill>
                  <a:schemeClr val="bg1"/>
                </a:solidFill>
              </a:rPr>
              <a:t> lama </a:t>
            </a:r>
            <a:r>
              <a:rPr lang="en-US" sz="2800" b="1" dirty="0" err="1" smtClean="0">
                <a:solidFill>
                  <a:schemeClr val="bg1"/>
                </a:solidFill>
              </a:rPr>
              <a:t>orang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berdosa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akan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dihukum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bakar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sampai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mati</a:t>
            </a:r>
            <a:r>
              <a:rPr lang="en-US" sz="2800" b="1" dirty="0" smtClean="0">
                <a:solidFill>
                  <a:schemeClr val="bg1"/>
                </a:solidFill>
              </a:rPr>
              <a:t>. </a:t>
            </a:r>
            <a:r>
              <a:rPr lang="en-US" sz="2800" b="1" dirty="0" err="1" smtClean="0">
                <a:solidFill>
                  <a:schemeClr val="bg1"/>
                </a:solidFill>
              </a:rPr>
              <a:t>Tuhan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secara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spesifik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mengatakan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bahwa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semua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akan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dihukum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sesuai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dengan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perbuatannya</a:t>
            </a:r>
            <a:r>
              <a:rPr lang="en-US" sz="2800" b="1" dirty="0" smtClean="0">
                <a:solidFill>
                  <a:schemeClr val="bg1"/>
                </a:solidFill>
              </a:rPr>
              <a:t>. Hal </a:t>
            </a:r>
            <a:r>
              <a:rPr lang="en-US" sz="2800" b="1" dirty="0" err="1" smtClean="0">
                <a:solidFill>
                  <a:schemeClr val="bg1"/>
                </a:solidFill>
              </a:rPr>
              <a:t>ini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berarti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bahwa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sebagaian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orang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akan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menerima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hukuman</a:t>
            </a:r>
            <a:r>
              <a:rPr lang="en-US" sz="2800" b="1" dirty="0" smtClean="0">
                <a:solidFill>
                  <a:schemeClr val="bg1"/>
                </a:solidFill>
              </a:rPr>
              <a:t> yang </a:t>
            </a:r>
            <a:r>
              <a:rPr lang="en-US" sz="2800" b="1" dirty="0" err="1" smtClean="0">
                <a:solidFill>
                  <a:schemeClr val="bg1"/>
                </a:solidFill>
              </a:rPr>
              <a:t>lebih</a:t>
            </a:r>
            <a:r>
              <a:rPr lang="en-US" sz="2800" b="1" dirty="0" smtClean="0">
                <a:solidFill>
                  <a:schemeClr val="bg1"/>
                </a:solidFill>
              </a:rPr>
              <a:t> lama </a:t>
            </a:r>
            <a:r>
              <a:rPr lang="en-US" sz="2800" b="1" dirty="0" err="1" smtClean="0">
                <a:solidFill>
                  <a:schemeClr val="bg1"/>
                </a:solidFill>
              </a:rPr>
              <a:t>daripada</a:t>
            </a:r>
            <a:r>
              <a:rPr lang="en-US" sz="2800" b="1" dirty="0" smtClean="0">
                <a:solidFill>
                  <a:schemeClr val="bg1"/>
                </a:solidFill>
              </a:rPr>
              <a:t> yang lain, </a:t>
            </a:r>
            <a:r>
              <a:rPr lang="en-US" sz="2800" b="1" dirty="0" err="1" smtClean="0">
                <a:solidFill>
                  <a:schemeClr val="bg1"/>
                </a:solidFill>
              </a:rPr>
              <a:t>menurut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perbuatannya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Alkitab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juga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mengajarkan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bahwa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api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itu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akan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padam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tidak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akan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tertinggal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bara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api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sekalipun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</a:rPr>
              <a:t>(</a:t>
            </a:r>
            <a:r>
              <a:rPr lang="en-US" sz="1600" b="1" dirty="0" err="1" smtClean="0">
                <a:solidFill>
                  <a:schemeClr val="bg1"/>
                </a:solidFill>
              </a:rPr>
              <a:t>Yesaya</a:t>
            </a:r>
            <a:r>
              <a:rPr lang="en-US" sz="1600" b="1" dirty="0" smtClean="0">
                <a:solidFill>
                  <a:schemeClr val="bg1"/>
                </a:solidFill>
              </a:rPr>
              <a:t> 47:14; </a:t>
            </a:r>
            <a:r>
              <a:rPr lang="en-US" sz="1600" b="1" dirty="0" err="1" smtClean="0">
                <a:solidFill>
                  <a:schemeClr val="bg1"/>
                </a:solidFill>
              </a:rPr>
              <a:t>Wahyu</a:t>
            </a:r>
            <a:r>
              <a:rPr lang="en-US" sz="1600" b="1" dirty="0" smtClean="0">
                <a:solidFill>
                  <a:schemeClr val="bg1"/>
                </a:solidFill>
              </a:rPr>
              <a:t> 21:1, 4).</a:t>
            </a:r>
            <a:r>
              <a:rPr lang="en-US" sz="2800" b="1" dirty="0" smtClean="0">
                <a:solidFill>
                  <a:schemeClr val="bg1"/>
                </a:solidFill>
              </a:rPr>
              <a:t> “</a:t>
            </a:r>
            <a:r>
              <a:rPr lang="en-US" sz="2800" b="1" dirty="0" err="1" smtClean="0">
                <a:solidFill>
                  <a:schemeClr val="bg1"/>
                </a:solidFill>
              </a:rPr>
              <a:t>Segala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sesuatu</a:t>
            </a:r>
            <a:r>
              <a:rPr lang="en-US" sz="2800" b="1" dirty="0" smtClean="0">
                <a:solidFill>
                  <a:schemeClr val="bg1"/>
                </a:solidFill>
              </a:rPr>
              <a:t> yang lama” </a:t>
            </a:r>
            <a:r>
              <a:rPr lang="en-US" sz="2800" b="1" dirty="0" err="1" smtClean="0">
                <a:solidFill>
                  <a:schemeClr val="bg1"/>
                </a:solidFill>
              </a:rPr>
              <a:t>telah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berlalu</a:t>
            </a:r>
            <a:r>
              <a:rPr lang="en-US" sz="2800" b="1" dirty="0" smtClean="0">
                <a:solidFill>
                  <a:schemeClr val="bg1"/>
                </a:solidFill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</a:rPr>
              <a:t>termasuk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api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itu</a:t>
            </a:r>
            <a:r>
              <a:rPr lang="en-US" sz="2800" b="1" dirty="0" smtClean="0">
                <a:solidFill>
                  <a:schemeClr val="bg1"/>
                </a:solidFill>
              </a:rPr>
              <a:t> – </a:t>
            </a:r>
            <a:r>
              <a:rPr lang="en-US" sz="2800" b="1" dirty="0" err="1" smtClean="0">
                <a:solidFill>
                  <a:schemeClr val="bg1"/>
                </a:solidFill>
              </a:rPr>
              <a:t>salah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satu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dari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hal-hal</a:t>
            </a:r>
            <a:r>
              <a:rPr lang="en-US" sz="2800" b="1" dirty="0" smtClean="0">
                <a:solidFill>
                  <a:schemeClr val="bg1"/>
                </a:solidFill>
              </a:rPr>
              <a:t> yang lama. </a:t>
            </a:r>
            <a:r>
              <a:rPr lang="en-US" sz="2800" b="1" dirty="0" err="1" smtClean="0">
                <a:solidFill>
                  <a:schemeClr val="bg1"/>
                </a:solidFill>
              </a:rPr>
              <a:t>Jadi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kita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bisa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percaya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pada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janji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Tuhan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bahwa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api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itu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akan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padam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>
            <a:off x="914400" y="228600"/>
            <a:ext cx="7315200" cy="1023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IBLIS BUKANLAH PENGUASA NERAKA</a:t>
            </a:r>
            <a:endParaRPr lang="en-US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2438400"/>
            <a:ext cx="64008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“Dan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Iblis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, yang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menyesatkan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mereka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dilemparkan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ke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dalam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lautan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api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” 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(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Wahyu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20:10).</a:t>
            </a:r>
            <a:endParaRPr lang="en-US" sz="2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2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“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Maka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Aku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menyalakan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api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dari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tengahmu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akan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memakan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habis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engkau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. Dan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Kubiarkan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engkau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menjadi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abu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di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atas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bumi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di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hadapan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semua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melihatmu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…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lenyap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selamanya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engkau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” 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(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Yehezkiel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28:18, 19).</a:t>
            </a:r>
            <a:endParaRPr lang="en-US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ultiply 1"/>
          <p:cNvSpPr/>
          <p:nvPr/>
        </p:nvSpPr>
        <p:spPr>
          <a:xfrm>
            <a:off x="0" y="0"/>
            <a:ext cx="9144000" cy="6858000"/>
          </a:xfrm>
          <a:prstGeom prst="mathMultiply">
            <a:avLst/>
          </a:prstGeom>
          <a:solidFill>
            <a:srgbClr val="FF0000"/>
          </a:solidFill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1089422"/>
            <a:ext cx="5943600" cy="5539978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“</a:t>
            </a:r>
            <a:r>
              <a:rPr lang="en-US" sz="2400" b="1" dirty="0" err="1" smtClean="0">
                <a:latin typeface="Comic Sans MS" pitchFamily="66" charset="0"/>
              </a:rPr>
              <a:t>Enyahlah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dari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hadapan</a:t>
            </a:r>
            <a:r>
              <a:rPr lang="en-US" sz="2400" b="1" dirty="0" smtClean="0">
                <a:latin typeface="Comic Sans MS" pitchFamily="66" charset="0"/>
              </a:rPr>
              <a:t>-Ku, </a:t>
            </a:r>
            <a:r>
              <a:rPr lang="en-US" sz="2400" b="1" dirty="0" err="1" smtClean="0">
                <a:latin typeface="Comic Sans MS" pitchFamily="66" charset="0"/>
              </a:rPr>
              <a:t>hai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kamu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orang-orang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terkutuk</a:t>
            </a:r>
            <a:r>
              <a:rPr lang="en-US" sz="2400" b="1" dirty="0" smtClean="0">
                <a:latin typeface="Comic Sans MS" pitchFamily="66" charset="0"/>
              </a:rPr>
              <a:t>, </a:t>
            </a:r>
            <a:r>
              <a:rPr lang="en-US" sz="2400" b="1" dirty="0" err="1" smtClean="0">
                <a:latin typeface="Comic Sans MS" pitchFamily="66" charset="0"/>
              </a:rPr>
              <a:t>enyahlah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ke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dalam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api</a:t>
            </a:r>
            <a:r>
              <a:rPr lang="en-US" sz="2400" b="1" dirty="0" smtClean="0">
                <a:latin typeface="Comic Sans MS" pitchFamily="66" charset="0"/>
              </a:rPr>
              <a:t> yang </a:t>
            </a:r>
            <a:r>
              <a:rPr lang="en-US" sz="2400" b="1" dirty="0" err="1" smtClean="0">
                <a:latin typeface="Comic Sans MS" pitchFamily="66" charset="0"/>
              </a:rPr>
              <a:t>kekal</a:t>
            </a:r>
            <a:r>
              <a:rPr lang="en-US" sz="2400" b="1" dirty="0" smtClean="0">
                <a:latin typeface="Comic Sans MS" pitchFamily="66" charset="0"/>
              </a:rPr>
              <a:t> yang </a:t>
            </a:r>
            <a:r>
              <a:rPr lang="en-US" sz="2400" b="1" dirty="0" err="1" smtClean="0">
                <a:latin typeface="Comic Sans MS" pitchFamily="66" charset="0"/>
              </a:rPr>
              <a:t>telah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sedia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untuk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Iblis</a:t>
            </a:r>
            <a:r>
              <a:rPr lang="en-US" sz="2400" b="1" dirty="0" smtClean="0">
                <a:latin typeface="Comic Sans MS" pitchFamily="66" charset="0"/>
              </a:rPr>
              <a:t> …” </a:t>
            </a:r>
            <a:r>
              <a:rPr lang="en-US" b="1" dirty="0" smtClean="0">
                <a:latin typeface="Comic Sans MS" pitchFamily="66" charset="0"/>
              </a:rPr>
              <a:t>(</a:t>
            </a:r>
            <a:r>
              <a:rPr lang="en-US" b="1" dirty="0" err="1" smtClean="0">
                <a:latin typeface="Comic Sans MS" pitchFamily="66" charset="0"/>
              </a:rPr>
              <a:t>Matius</a:t>
            </a:r>
            <a:r>
              <a:rPr lang="en-US" b="1" dirty="0" smtClean="0">
                <a:latin typeface="Comic Sans MS" pitchFamily="66" charset="0"/>
              </a:rPr>
              <a:t> 25:41).</a:t>
            </a:r>
            <a:endParaRPr lang="en-US" sz="2400" b="1" dirty="0" smtClean="0">
              <a:latin typeface="Comic Sans MS" pitchFamily="66" charset="0"/>
            </a:endParaRPr>
          </a:p>
          <a:p>
            <a:endParaRPr lang="en-US" sz="2400" b="1" dirty="0" smtClean="0">
              <a:latin typeface="Comic Sans MS" pitchFamily="66" charset="0"/>
            </a:endParaRPr>
          </a:p>
          <a:p>
            <a:r>
              <a:rPr lang="en-US" sz="2400" b="1" dirty="0" smtClean="0">
                <a:latin typeface="Comic Sans MS" pitchFamily="66" charset="0"/>
              </a:rPr>
              <a:t>“Dan </a:t>
            </a:r>
            <a:r>
              <a:rPr lang="en-US" sz="2400" b="1" dirty="0" err="1" smtClean="0">
                <a:latin typeface="Comic Sans MS" pitchFamily="66" charset="0"/>
              </a:rPr>
              <a:t>setiap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orang</a:t>
            </a:r>
            <a:r>
              <a:rPr lang="en-US" sz="2400" b="1" dirty="0" smtClean="0">
                <a:latin typeface="Comic Sans MS" pitchFamily="66" charset="0"/>
              </a:rPr>
              <a:t> yang </a:t>
            </a:r>
            <a:r>
              <a:rPr lang="en-US" sz="2400" b="1" dirty="0" err="1" smtClean="0">
                <a:latin typeface="Comic Sans MS" pitchFamily="66" charset="0"/>
              </a:rPr>
              <a:t>tidak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ditemukan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namanya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tertulis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di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dalam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kitab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kehidupan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itu</a:t>
            </a:r>
            <a:r>
              <a:rPr lang="en-US" sz="2400" b="1" dirty="0" smtClean="0">
                <a:latin typeface="Comic Sans MS" pitchFamily="66" charset="0"/>
              </a:rPr>
              <a:t>, </a:t>
            </a:r>
            <a:r>
              <a:rPr lang="en-US" sz="2400" b="1" dirty="0" err="1" smtClean="0">
                <a:latin typeface="Comic Sans MS" pitchFamily="66" charset="0"/>
              </a:rPr>
              <a:t>ia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dilemparkan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ke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dalam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lautan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api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itu</a:t>
            </a:r>
            <a:r>
              <a:rPr lang="en-US" sz="2400" b="1" dirty="0" smtClean="0">
                <a:latin typeface="Comic Sans MS" pitchFamily="66" charset="0"/>
              </a:rPr>
              <a:t>” </a:t>
            </a:r>
            <a:r>
              <a:rPr lang="en-US" b="1" dirty="0" smtClean="0">
                <a:latin typeface="Comic Sans MS" pitchFamily="66" charset="0"/>
              </a:rPr>
              <a:t>(</a:t>
            </a:r>
            <a:r>
              <a:rPr lang="en-US" b="1" dirty="0" err="1" smtClean="0">
                <a:latin typeface="Comic Sans MS" pitchFamily="66" charset="0"/>
              </a:rPr>
              <a:t>Wahyu</a:t>
            </a:r>
            <a:r>
              <a:rPr lang="en-US" b="1" dirty="0" smtClean="0">
                <a:latin typeface="Comic Sans MS" pitchFamily="66" charset="0"/>
              </a:rPr>
              <a:t> 20:15).</a:t>
            </a:r>
          </a:p>
          <a:p>
            <a:endParaRPr lang="en-US" b="1" dirty="0" smtClean="0">
              <a:latin typeface="Comic Sans MS" pitchFamily="66" charset="0"/>
            </a:endParaRPr>
          </a:p>
          <a:p>
            <a:r>
              <a:rPr lang="en-US" sz="2400" b="1" dirty="0" err="1" smtClean="0">
                <a:latin typeface="Comic Sans MS" pitchFamily="66" charset="0"/>
              </a:rPr>
              <a:t>Tujuan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Tuhan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adalah</a:t>
            </a:r>
            <a:r>
              <a:rPr lang="en-US" sz="2400" b="1" dirty="0" smtClean="0">
                <a:latin typeface="Comic Sans MS" pitchFamily="66" charset="0"/>
              </a:rPr>
              <a:t> agar </a:t>
            </a:r>
            <a:r>
              <a:rPr lang="en-US" sz="2400" b="1" dirty="0" err="1" smtClean="0">
                <a:latin typeface="Comic Sans MS" pitchFamily="66" charset="0"/>
              </a:rPr>
              <a:t>api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di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atas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permukaan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bumi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akan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menghanguskan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Iblis</a:t>
            </a:r>
            <a:r>
              <a:rPr lang="en-US" sz="2400" b="1" dirty="0" smtClean="0">
                <a:latin typeface="Comic Sans MS" pitchFamily="66" charset="0"/>
              </a:rPr>
              <a:t>, </a:t>
            </a:r>
            <a:r>
              <a:rPr lang="en-US" sz="2400" b="1" dirty="0" err="1" smtClean="0">
                <a:latin typeface="Comic Sans MS" pitchFamily="66" charset="0"/>
              </a:rPr>
              <a:t>dosa</a:t>
            </a:r>
            <a:r>
              <a:rPr lang="en-US" sz="2400" b="1" dirty="0" smtClean="0">
                <a:latin typeface="Comic Sans MS" pitchFamily="66" charset="0"/>
              </a:rPr>
              <a:t>, </a:t>
            </a:r>
            <a:r>
              <a:rPr lang="en-US" sz="2400" b="1" dirty="0" err="1" smtClean="0">
                <a:latin typeface="Comic Sans MS" pitchFamily="66" charset="0"/>
              </a:rPr>
              <a:t>dan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semua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orang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berdosa</a:t>
            </a:r>
            <a:r>
              <a:rPr lang="en-US" sz="2400" b="1" dirty="0" smtClean="0">
                <a:latin typeface="Comic Sans MS" pitchFamily="66" charset="0"/>
              </a:rPr>
              <a:t>, </a:t>
            </a:r>
            <a:r>
              <a:rPr lang="en-US" sz="2400" b="1" dirty="0" err="1" smtClean="0">
                <a:latin typeface="Comic Sans MS" pitchFamily="66" charset="0"/>
              </a:rPr>
              <a:t>dan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menjadikan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dunia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ini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aman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untuk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selamanya</a:t>
            </a:r>
            <a:r>
              <a:rPr lang="en-US" sz="2400" b="1" dirty="0" smtClean="0">
                <a:latin typeface="Comic Sans MS" pitchFamily="66" charset="0"/>
              </a:rPr>
              <a:t>.</a:t>
            </a:r>
            <a:endParaRPr lang="en-US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UNIA BARU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3" name="WordArt 19"/>
          <p:cNvSpPr>
            <a:spLocks noChangeArrowheads="1" noChangeShapeType="1" noTextEdit="1"/>
          </p:cNvSpPr>
          <p:nvPr/>
        </p:nvSpPr>
        <p:spPr bwMode="auto">
          <a:xfrm>
            <a:off x="685800" y="76200"/>
            <a:ext cx="7772400" cy="512763"/>
          </a:xfrm>
          <a:prstGeom prst="rect">
            <a:avLst/>
          </a:prstGeom>
        </p:spPr>
        <p:txBody>
          <a:bodyPr wrap="none" numCol="1" fromWordArt="1">
            <a:prstTxWarp prst="textSlantUp">
              <a:avLst>
                <a:gd name="adj" fmla="val 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DUNIA BARU</a:t>
            </a:r>
            <a:endParaRPr lang="en-US" sz="24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152400"/>
            <a:ext cx="4343400" cy="5632311"/>
          </a:xfrm>
          <a:prstGeom prst="rect">
            <a:avLst/>
          </a:prstGeom>
          <a:solidFill>
            <a:srgbClr val="FFFF00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Apa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Tuhan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membayar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gaji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Iblis</a:t>
            </a:r>
            <a:r>
              <a:rPr lang="en-US" sz="2400" b="1" dirty="0" smtClean="0">
                <a:solidFill>
                  <a:srgbClr val="0000FF"/>
                </a:solidFill>
              </a:rPr>
              <a:t> – </a:t>
            </a:r>
            <a:r>
              <a:rPr lang="en-US" sz="2400" b="1" dirty="0" err="1" smtClean="0">
                <a:solidFill>
                  <a:srgbClr val="0000FF"/>
                </a:solidFill>
              </a:rPr>
              <a:t>apakah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Iblis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itu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pengasa</a:t>
            </a:r>
            <a:r>
              <a:rPr lang="en-US" sz="2400" b="1" dirty="0" smtClean="0">
                <a:solidFill>
                  <a:srgbClr val="0000FF"/>
                </a:solidFill>
              </a:rPr>
              <a:t>/</a:t>
            </a:r>
            <a:r>
              <a:rPr lang="en-US" sz="2400" b="1" dirty="0" err="1" smtClean="0">
                <a:solidFill>
                  <a:srgbClr val="0000FF"/>
                </a:solidFill>
              </a:rPr>
              <a:t>sipir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di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neraka</a:t>
            </a:r>
            <a:r>
              <a:rPr lang="en-US" sz="2400" b="1" dirty="0" smtClean="0">
                <a:solidFill>
                  <a:srgbClr val="0000FF"/>
                </a:solidFill>
              </a:rPr>
              <a:t> yang </a:t>
            </a:r>
            <a:r>
              <a:rPr lang="en-US" sz="2400" b="1" dirty="0" err="1" smtClean="0">
                <a:solidFill>
                  <a:srgbClr val="0000FF"/>
                </a:solidFill>
              </a:rPr>
              <a:t>menghitung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waktu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hukuman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orang-orang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jahat</a:t>
            </a:r>
            <a:r>
              <a:rPr lang="en-US" sz="2400" b="1" dirty="0" smtClean="0">
                <a:solidFill>
                  <a:srgbClr val="0000FF"/>
                </a:solidFill>
              </a:rPr>
              <a:t>? </a:t>
            </a:r>
            <a:r>
              <a:rPr lang="en-US" sz="2400" b="1" dirty="0" err="1" smtClean="0">
                <a:solidFill>
                  <a:srgbClr val="0000FF"/>
                </a:solidFill>
              </a:rPr>
              <a:t>Mayoritas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orang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di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dunia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percaya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pada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ajaran</a:t>
            </a:r>
            <a:r>
              <a:rPr lang="en-US" sz="2400" b="1" dirty="0" smtClean="0">
                <a:solidFill>
                  <a:srgbClr val="0000FF"/>
                </a:solidFill>
              </a:rPr>
              <a:t> yang </a:t>
            </a:r>
            <a:r>
              <a:rPr lang="en-US" sz="2400" b="1" dirty="0" err="1" smtClean="0">
                <a:solidFill>
                  <a:srgbClr val="0000FF"/>
                </a:solidFill>
              </a:rPr>
              <a:t>salah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tentang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neraka</a:t>
            </a:r>
            <a:r>
              <a:rPr lang="en-US" sz="2400" b="1" dirty="0" smtClean="0">
                <a:solidFill>
                  <a:srgbClr val="0000FF"/>
                </a:solidFill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</a:rPr>
              <a:t>dan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Anda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harus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mencari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tahu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apa</a:t>
            </a:r>
            <a:r>
              <a:rPr lang="en-US" sz="2400" b="1" dirty="0" smtClean="0">
                <a:solidFill>
                  <a:srgbClr val="0000FF"/>
                </a:solidFill>
              </a:rPr>
              <a:t> yang </a:t>
            </a:r>
            <a:r>
              <a:rPr lang="en-US" sz="2400" b="1" dirty="0" err="1" smtClean="0">
                <a:solidFill>
                  <a:srgbClr val="0000FF"/>
                </a:solidFill>
              </a:rPr>
              <a:t>dikatakan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Alkitab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tentang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neraka</a:t>
            </a:r>
            <a:r>
              <a:rPr lang="en-US" sz="2400" b="1" dirty="0" smtClean="0">
                <a:solidFill>
                  <a:srgbClr val="0000FF"/>
                </a:solidFill>
              </a:rPr>
              <a:t> – </a:t>
            </a:r>
            <a:r>
              <a:rPr lang="en-US" sz="2400" b="1" dirty="0" err="1" smtClean="0">
                <a:solidFill>
                  <a:srgbClr val="0000FF"/>
                </a:solidFill>
              </a:rPr>
              <a:t>karena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jika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tidak</a:t>
            </a:r>
            <a:r>
              <a:rPr lang="en-US" sz="2400" b="1" dirty="0" smtClean="0">
                <a:solidFill>
                  <a:srgbClr val="0000FF"/>
                </a:solidFill>
              </a:rPr>
              <a:t>, yang </a:t>
            </a:r>
            <a:r>
              <a:rPr lang="en-US" sz="2400" b="1" dirty="0" err="1" smtClean="0">
                <a:solidFill>
                  <a:srgbClr val="0000FF"/>
                </a:solidFill>
              </a:rPr>
              <a:t>jadi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korban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adalah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diri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Anda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sendiri</a:t>
            </a:r>
            <a:r>
              <a:rPr lang="en-US" sz="2400" b="1" dirty="0" smtClean="0">
                <a:solidFill>
                  <a:srgbClr val="0000FF"/>
                </a:solidFill>
              </a:rPr>
              <a:t>. </a:t>
            </a:r>
            <a:r>
              <a:rPr lang="en-US" sz="2400" b="1" dirty="0" err="1" smtClean="0">
                <a:solidFill>
                  <a:srgbClr val="0000FF"/>
                </a:solidFill>
              </a:rPr>
              <a:t>Apa</a:t>
            </a:r>
            <a:r>
              <a:rPr lang="en-US" sz="2400" b="1" dirty="0" smtClean="0">
                <a:solidFill>
                  <a:srgbClr val="0000FF"/>
                </a:solidFill>
              </a:rPr>
              <a:t> yang </a:t>
            </a:r>
            <a:r>
              <a:rPr lang="en-US" sz="2400" b="1" dirty="0" err="1" smtClean="0">
                <a:solidFill>
                  <a:srgbClr val="0000FF"/>
                </a:solidFill>
              </a:rPr>
              <a:t>Anda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pikirkan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tentang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neraka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pasti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akan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mempengaruhi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cara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Anda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berpikir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tentang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sifat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Tuhan</a:t>
            </a:r>
            <a:r>
              <a:rPr lang="en-US" sz="2400" b="1" dirty="0" smtClean="0">
                <a:solidFill>
                  <a:srgbClr val="0000FF"/>
                </a:solidFill>
              </a:rPr>
              <a:t>!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04800"/>
            <a:ext cx="4114800" cy="5847755"/>
          </a:xfrm>
          <a:prstGeom prst="rect">
            <a:avLst/>
          </a:prstGeom>
          <a:solidFill>
            <a:srgbClr val="0000FF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chemeClr val="bg1"/>
                </a:solidFill>
              </a:rPr>
              <a:t>Sebenarnya</a:t>
            </a:r>
            <a:r>
              <a:rPr lang="en-US" sz="2200" b="1" dirty="0" smtClean="0">
                <a:solidFill>
                  <a:schemeClr val="bg1"/>
                </a:solidFill>
              </a:rPr>
              <a:t> Allah “</a:t>
            </a:r>
            <a:r>
              <a:rPr lang="en-US" sz="2200" b="1" dirty="0" err="1" smtClean="0">
                <a:solidFill>
                  <a:schemeClr val="bg1"/>
                </a:solidFill>
              </a:rPr>
              <a:t>tidak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berkenan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kepada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kematian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orang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fasik</a:t>
            </a:r>
            <a:r>
              <a:rPr lang="en-US" sz="2200" b="1" dirty="0" smtClean="0">
                <a:solidFill>
                  <a:schemeClr val="bg1"/>
                </a:solidFill>
              </a:rPr>
              <a:t>, </a:t>
            </a:r>
            <a:r>
              <a:rPr lang="en-US" sz="2200" b="1" dirty="0" err="1" smtClean="0">
                <a:solidFill>
                  <a:schemeClr val="bg1"/>
                </a:solidFill>
              </a:rPr>
              <a:t>melainkan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Aku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berkenan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kepada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pertobatan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orang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fasik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itu</a:t>
            </a:r>
            <a:r>
              <a:rPr lang="en-US" sz="2200" b="1" dirty="0" smtClean="0">
                <a:solidFill>
                  <a:schemeClr val="bg1"/>
                </a:solidFill>
              </a:rPr>
              <a:t>” (</a:t>
            </a:r>
            <a:r>
              <a:rPr lang="en-US" sz="2200" b="1" dirty="0" err="1" smtClean="0">
                <a:solidFill>
                  <a:schemeClr val="bg1"/>
                </a:solidFill>
              </a:rPr>
              <a:t>Yehezkiel</a:t>
            </a:r>
            <a:r>
              <a:rPr lang="en-US" sz="2200" b="1" dirty="0" smtClean="0">
                <a:solidFill>
                  <a:schemeClr val="bg1"/>
                </a:solidFill>
              </a:rPr>
              <a:t> 33:11). “</a:t>
            </a:r>
            <a:r>
              <a:rPr lang="en-US" sz="2200" b="1" dirty="0" err="1" smtClean="0">
                <a:solidFill>
                  <a:schemeClr val="bg1"/>
                </a:solidFill>
              </a:rPr>
              <a:t>Sebab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Tuhan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akan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bangkit</a:t>
            </a:r>
            <a:r>
              <a:rPr lang="en-US" sz="2200" b="1" dirty="0" smtClean="0">
                <a:solidFill>
                  <a:schemeClr val="bg1"/>
                </a:solidFill>
              </a:rPr>
              <a:t> … </a:t>
            </a:r>
            <a:r>
              <a:rPr lang="en-US" sz="2200" b="1" dirty="0" err="1" smtClean="0">
                <a:solidFill>
                  <a:schemeClr val="bg1"/>
                </a:solidFill>
              </a:rPr>
              <a:t>untuk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melakukan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perbuatan-Nya</a:t>
            </a:r>
            <a:r>
              <a:rPr lang="en-US" sz="2200" b="1" dirty="0" smtClean="0">
                <a:solidFill>
                  <a:schemeClr val="bg1"/>
                </a:solidFill>
              </a:rPr>
              <a:t> – </a:t>
            </a:r>
            <a:r>
              <a:rPr lang="en-US" sz="2200" b="1" dirty="0" err="1" smtClean="0">
                <a:solidFill>
                  <a:schemeClr val="bg1"/>
                </a:solidFill>
              </a:rPr>
              <a:t>ganjil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perbuatan-Nya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itu</a:t>
            </a:r>
            <a:r>
              <a:rPr lang="en-US" sz="2200" b="1" dirty="0" smtClean="0">
                <a:solidFill>
                  <a:schemeClr val="bg1"/>
                </a:solidFill>
              </a:rPr>
              <a:t> …” (</a:t>
            </a:r>
            <a:r>
              <a:rPr lang="en-US" sz="2200" b="1" dirty="0" err="1" smtClean="0">
                <a:solidFill>
                  <a:schemeClr val="bg1"/>
                </a:solidFill>
              </a:rPr>
              <a:t>Yesaya</a:t>
            </a:r>
            <a:r>
              <a:rPr lang="en-US" sz="2200" b="1" dirty="0" smtClean="0">
                <a:solidFill>
                  <a:schemeClr val="bg1"/>
                </a:solidFill>
              </a:rPr>
              <a:t> 28:21). </a:t>
            </a:r>
            <a:r>
              <a:rPr lang="en-US" sz="2200" b="1" dirty="0" err="1" smtClean="0">
                <a:solidFill>
                  <a:schemeClr val="bg1"/>
                </a:solidFill>
              </a:rPr>
              <a:t>Hati</a:t>
            </a:r>
            <a:r>
              <a:rPr lang="en-US" sz="2200" b="1" dirty="0" smtClean="0">
                <a:solidFill>
                  <a:schemeClr val="bg1"/>
                </a:solidFill>
              </a:rPr>
              <a:t> Allah yang </a:t>
            </a:r>
            <a:r>
              <a:rPr lang="en-US" sz="2200" b="1" dirty="0" err="1" smtClean="0">
                <a:solidFill>
                  <a:schemeClr val="bg1"/>
                </a:solidFill>
              </a:rPr>
              <a:t>penuh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kasih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akan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merasa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sedih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menyaksikan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pemusnahan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orang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berdosa</a:t>
            </a:r>
            <a:r>
              <a:rPr lang="en-US" sz="2200" b="1" dirty="0" smtClean="0">
                <a:solidFill>
                  <a:schemeClr val="bg1"/>
                </a:solidFill>
              </a:rPr>
              <a:t>. </a:t>
            </a:r>
            <a:r>
              <a:rPr lang="en-US" sz="2200" b="1" dirty="0" err="1" smtClean="0">
                <a:solidFill>
                  <a:schemeClr val="bg1"/>
                </a:solidFill>
              </a:rPr>
              <a:t>Tapi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bila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ada</a:t>
            </a:r>
            <a:r>
              <a:rPr lang="en-US" sz="2200" b="1" dirty="0" smtClean="0">
                <a:solidFill>
                  <a:schemeClr val="bg1"/>
                </a:solidFill>
              </a:rPr>
              <a:t> yang </a:t>
            </a:r>
            <a:r>
              <a:rPr lang="en-US" sz="2200" b="1" dirty="0" err="1" smtClean="0">
                <a:solidFill>
                  <a:schemeClr val="bg1"/>
                </a:solidFill>
              </a:rPr>
              <a:t>menolak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kasih-Nya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dengan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terus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berpegang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pada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dosa</a:t>
            </a:r>
            <a:r>
              <a:rPr lang="en-US" sz="2200" b="1" dirty="0" smtClean="0">
                <a:solidFill>
                  <a:schemeClr val="bg1"/>
                </a:solidFill>
              </a:rPr>
              <a:t>, </a:t>
            </a:r>
            <a:r>
              <a:rPr lang="en-US" sz="2200" b="1" dirty="0" err="1" smtClean="0">
                <a:solidFill>
                  <a:schemeClr val="bg1"/>
                </a:solidFill>
              </a:rPr>
              <a:t>Tuhan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tidak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punya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pilihan</a:t>
            </a:r>
            <a:r>
              <a:rPr lang="en-US" sz="2200" b="1" dirty="0" smtClean="0">
                <a:solidFill>
                  <a:schemeClr val="bg1"/>
                </a:solidFill>
              </a:rPr>
              <a:t> lain </a:t>
            </a:r>
            <a:r>
              <a:rPr lang="en-US" sz="2200" b="1" dirty="0" err="1" smtClean="0">
                <a:solidFill>
                  <a:schemeClr val="bg1"/>
                </a:solidFill>
              </a:rPr>
              <a:t>selain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membinasakan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orang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berdosa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itu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bersama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dengan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dosanya</a:t>
            </a:r>
            <a:r>
              <a:rPr lang="en-US" sz="2200" b="1" dirty="0" smtClean="0">
                <a:solidFill>
                  <a:schemeClr val="bg1"/>
                </a:solidFill>
              </a:rPr>
              <a:t>.</a:t>
            </a:r>
            <a:endParaRPr lang="en-US" sz="2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7" descr="Z0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6200" y="228600"/>
            <a:ext cx="42672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“</a:t>
            </a:r>
            <a:r>
              <a:rPr lang="en-US" sz="2400" b="1" dirty="0" err="1" smtClean="0">
                <a:latin typeface="Comic Sans MS" pitchFamily="66" charset="0"/>
              </a:rPr>
              <a:t>Sebab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sesungguhnya</a:t>
            </a:r>
            <a:r>
              <a:rPr lang="en-US" sz="2400" b="1" dirty="0" smtClean="0">
                <a:latin typeface="Comic Sans MS" pitchFamily="66" charset="0"/>
              </a:rPr>
              <a:t>, </a:t>
            </a:r>
            <a:r>
              <a:rPr lang="en-US" sz="2400" b="1" dirty="0" err="1" smtClean="0">
                <a:latin typeface="Comic Sans MS" pitchFamily="66" charset="0"/>
              </a:rPr>
              <a:t>Aku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menciptakan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langit</a:t>
            </a:r>
            <a:r>
              <a:rPr lang="en-US" sz="2400" b="1" dirty="0" smtClean="0">
                <a:latin typeface="Comic Sans MS" pitchFamily="66" charset="0"/>
              </a:rPr>
              <a:t> yang </a:t>
            </a:r>
            <a:r>
              <a:rPr lang="en-US" sz="2400" b="1" dirty="0" err="1" smtClean="0">
                <a:latin typeface="Comic Sans MS" pitchFamily="66" charset="0"/>
              </a:rPr>
              <a:t>baru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dan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bumi</a:t>
            </a:r>
            <a:r>
              <a:rPr lang="en-US" sz="2400" b="1" dirty="0" smtClean="0">
                <a:latin typeface="Comic Sans MS" pitchFamily="66" charset="0"/>
              </a:rPr>
              <a:t> yang </a:t>
            </a:r>
            <a:r>
              <a:rPr lang="en-US" sz="2400" b="1" dirty="0" err="1" smtClean="0">
                <a:latin typeface="Comic Sans MS" pitchFamily="66" charset="0"/>
              </a:rPr>
              <a:t>baru</a:t>
            </a:r>
            <a:r>
              <a:rPr lang="en-US" sz="2400" b="1" dirty="0" smtClean="0">
                <a:latin typeface="Comic Sans MS" pitchFamily="66" charset="0"/>
              </a:rPr>
              <a:t>; </a:t>
            </a:r>
            <a:r>
              <a:rPr lang="en-US" sz="2400" b="1" dirty="0" err="1" smtClean="0">
                <a:latin typeface="Comic Sans MS" pitchFamily="66" charset="0"/>
              </a:rPr>
              <a:t>hal-hal</a:t>
            </a:r>
            <a:r>
              <a:rPr lang="en-US" sz="2400" b="1" dirty="0" smtClean="0">
                <a:latin typeface="Comic Sans MS" pitchFamily="66" charset="0"/>
              </a:rPr>
              <a:t> yang </a:t>
            </a:r>
            <a:r>
              <a:rPr lang="en-US" sz="2400" b="1" dirty="0" err="1" smtClean="0">
                <a:latin typeface="Comic Sans MS" pitchFamily="66" charset="0"/>
              </a:rPr>
              <a:t>dahulu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tidak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akan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diingat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lagi</a:t>
            </a:r>
            <a:r>
              <a:rPr lang="en-US" sz="2400" b="1" dirty="0" smtClean="0">
                <a:latin typeface="Comic Sans MS" pitchFamily="66" charset="0"/>
              </a:rPr>
              <a:t>, </a:t>
            </a:r>
            <a:r>
              <a:rPr lang="en-US" sz="2400" b="1" dirty="0" err="1" smtClean="0">
                <a:latin typeface="Comic Sans MS" pitchFamily="66" charset="0"/>
              </a:rPr>
              <a:t>dan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tidak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akan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timbul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lagi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dalam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hati</a:t>
            </a:r>
            <a:r>
              <a:rPr lang="en-US" sz="2400" b="1" dirty="0" smtClean="0">
                <a:latin typeface="Comic Sans MS" pitchFamily="66" charset="0"/>
              </a:rPr>
              <a:t>” </a:t>
            </a:r>
            <a:r>
              <a:rPr lang="en-US" sz="1600" b="1" dirty="0" smtClean="0">
                <a:latin typeface="Comic Sans MS" pitchFamily="66" charset="0"/>
              </a:rPr>
              <a:t>(</a:t>
            </a:r>
            <a:r>
              <a:rPr lang="en-US" sz="1600" b="1" dirty="0" err="1" smtClean="0">
                <a:latin typeface="Comic Sans MS" pitchFamily="66" charset="0"/>
              </a:rPr>
              <a:t>Yesaya</a:t>
            </a:r>
            <a:r>
              <a:rPr lang="en-US" sz="1600" b="1" dirty="0" smtClean="0">
                <a:latin typeface="Comic Sans MS" pitchFamily="66" charset="0"/>
              </a:rPr>
              <a:t> 65:17).</a:t>
            </a:r>
            <a:endParaRPr lang="en-US" sz="2400" b="1" dirty="0" smtClean="0">
              <a:latin typeface="Comic Sans MS" pitchFamily="66" charset="0"/>
            </a:endParaRPr>
          </a:p>
          <a:p>
            <a:endParaRPr lang="en-US" sz="2400" b="1" dirty="0" smtClean="0">
              <a:latin typeface="Comic Sans MS" pitchFamily="66" charset="0"/>
            </a:endParaRPr>
          </a:p>
          <a:p>
            <a:r>
              <a:rPr lang="en-US" sz="2400" b="1" dirty="0" smtClean="0">
                <a:latin typeface="Comic Sans MS" pitchFamily="66" charset="0"/>
              </a:rPr>
              <a:t>“Dan </a:t>
            </a:r>
            <a:r>
              <a:rPr lang="en-US" sz="2400" b="1" dirty="0" err="1" smtClean="0">
                <a:latin typeface="Comic Sans MS" pitchFamily="66" charset="0"/>
              </a:rPr>
              <a:t>Ia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akan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menghapus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segala</a:t>
            </a:r>
            <a:r>
              <a:rPr lang="en-US" sz="2400" b="1" dirty="0" smtClean="0">
                <a:latin typeface="Comic Sans MS" pitchFamily="66" charset="0"/>
              </a:rPr>
              <a:t> air </a:t>
            </a:r>
            <a:r>
              <a:rPr lang="en-US" sz="2400" b="1" dirty="0" err="1" smtClean="0">
                <a:latin typeface="Comic Sans MS" pitchFamily="66" charset="0"/>
              </a:rPr>
              <a:t>mata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dari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mata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mereka</a:t>
            </a:r>
            <a:r>
              <a:rPr lang="en-US" sz="2400" b="1" dirty="0" smtClean="0">
                <a:latin typeface="Comic Sans MS" pitchFamily="66" charset="0"/>
              </a:rPr>
              <a:t>, </a:t>
            </a:r>
            <a:r>
              <a:rPr lang="en-US" sz="2400" b="1" dirty="0" err="1" smtClean="0">
                <a:latin typeface="Comic Sans MS" pitchFamily="66" charset="0"/>
              </a:rPr>
              <a:t>dan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maut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tidak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akan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ada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lagi</a:t>
            </a:r>
            <a:r>
              <a:rPr lang="en-US" sz="2400" b="1" dirty="0" smtClean="0">
                <a:latin typeface="Comic Sans MS" pitchFamily="66" charset="0"/>
              </a:rPr>
              <a:t>; </a:t>
            </a:r>
            <a:r>
              <a:rPr lang="en-US" sz="2400" b="1" dirty="0" err="1" smtClean="0">
                <a:latin typeface="Comic Sans MS" pitchFamily="66" charset="0"/>
              </a:rPr>
              <a:t>tidak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akan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ada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lagi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perkabungan</a:t>
            </a:r>
            <a:r>
              <a:rPr lang="en-US" sz="2400" b="1" dirty="0" smtClean="0">
                <a:latin typeface="Comic Sans MS" pitchFamily="66" charset="0"/>
              </a:rPr>
              <a:t>, </a:t>
            </a:r>
            <a:r>
              <a:rPr lang="en-US" sz="2400" b="1" dirty="0" err="1" smtClean="0">
                <a:latin typeface="Comic Sans MS" pitchFamily="66" charset="0"/>
              </a:rPr>
              <a:t>atau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ratap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tangis</a:t>
            </a:r>
            <a:r>
              <a:rPr lang="en-US" sz="2400" b="1" dirty="0" smtClean="0">
                <a:latin typeface="Comic Sans MS" pitchFamily="66" charset="0"/>
              </a:rPr>
              <a:t>, </a:t>
            </a:r>
            <a:r>
              <a:rPr lang="en-US" sz="2400" b="1" dirty="0" err="1" smtClean="0">
                <a:latin typeface="Comic Sans MS" pitchFamily="66" charset="0"/>
              </a:rPr>
              <a:t>atau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dukacita</a:t>
            </a:r>
            <a:r>
              <a:rPr lang="en-US" sz="2400" b="1" dirty="0" smtClean="0">
                <a:latin typeface="Comic Sans MS" pitchFamily="66" charset="0"/>
              </a:rPr>
              <a:t>, </a:t>
            </a:r>
            <a:r>
              <a:rPr lang="en-US" sz="2400" b="1" dirty="0" err="1" smtClean="0">
                <a:latin typeface="Comic Sans MS" pitchFamily="66" charset="0"/>
              </a:rPr>
              <a:t>sebab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segala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sesuatu</a:t>
            </a:r>
            <a:r>
              <a:rPr lang="en-US" sz="2400" b="1" dirty="0" smtClean="0">
                <a:latin typeface="Comic Sans MS" pitchFamily="66" charset="0"/>
              </a:rPr>
              <a:t> yang lama </a:t>
            </a:r>
            <a:r>
              <a:rPr lang="en-US" sz="2400" b="1" dirty="0" err="1" smtClean="0">
                <a:latin typeface="Comic Sans MS" pitchFamily="66" charset="0"/>
              </a:rPr>
              <a:t>itu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telah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berlalu</a:t>
            </a:r>
            <a:r>
              <a:rPr lang="en-US" sz="2400" b="1" dirty="0" smtClean="0">
                <a:latin typeface="Comic Sans MS" pitchFamily="66" charset="0"/>
              </a:rPr>
              <a:t>” </a:t>
            </a:r>
            <a:r>
              <a:rPr lang="en-US" sz="1600" b="1" dirty="0" smtClean="0">
                <a:latin typeface="Comic Sans MS" pitchFamily="66" charset="0"/>
              </a:rPr>
              <a:t>(</a:t>
            </a:r>
            <a:r>
              <a:rPr lang="en-US" sz="1600" b="1" dirty="0" err="1" smtClean="0">
                <a:latin typeface="Comic Sans MS" pitchFamily="66" charset="0"/>
              </a:rPr>
              <a:t>Wahyu</a:t>
            </a:r>
            <a:r>
              <a:rPr lang="en-US" sz="1600" b="1" dirty="0" smtClean="0">
                <a:latin typeface="Comic Sans MS" pitchFamily="66" charset="0"/>
              </a:rPr>
              <a:t> 21:4).</a:t>
            </a:r>
            <a:endParaRPr lang="en-US" sz="2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ERSAMANYA SELAMANYA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3" name="WordArt 19"/>
          <p:cNvSpPr>
            <a:spLocks noChangeArrowheads="1" noChangeShapeType="1" noTextEdit="1"/>
          </p:cNvSpPr>
          <p:nvPr/>
        </p:nvSpPr>
        <p:spPr bwMode="auto">
          <a:xfrm>
            <a:off x="685800" y="76200"/>
            <a:ext cx="7772400" cy="512763"/>
          </a:xfrm>
          <a:prstGeom prst="rect">
            <a:avLst/>
          </a:prstGeom>
        </p:spPr>
        <p:txBody>
          <a:bodyPr wrap="none" numCol="1" fromWordArt="1">
            <a:prstTxWarp prst="textSlantUp">
              <a:avLst>
                <a:gd name="adj" fmla="val 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BERSAMA </a:t>
            </a:r>
            <a:r>
              <a:rPr lang="en-US" sz="24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Yesus</a:t>
            </a:r>
            <a:r>
              <a:rPr lang="en-US" sz="24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SELAMANYA</a:t>
            </a:r>
            <a:endParaRPr lang="en-US" sz="24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fsg11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5257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00600" y="228600"/>
            <a:ext cx="41910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Comic Sans MS" pitchFamily="66" charset="0"/>
              </a:rPr>
              <a:t>“</a:t>
            </a:r>
            <a:r>
              <a:rPr lang="en-US" sz="2200" b="1" dirty="0" err="1" smtClean="0">
                <a:latin typeface="Comic Sans MS" pitchFamily="66" charset="0"/>
              </a:rPr>
              <a:t>Maka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>
                <a:latin typeface="Comic Sans MS" pitchFamily="66" charset="0"/>
              </a:rPr>
              <a:t>nyata</a:t>
            </a:r>
            <a:r>
              <a:rPr lang="en-US" sz="2200" b="1" dirty="0">
                <a:latin typeface="Comic Sans MS" pitchFamily="66" charset="0"/>
              </a:rPr>
              <a:t>, </a:t>
            </a:r>
            <a:r>
              <a:rPr lang="en-US" sz="2200" b="1" dirty="0" err="1">
                <a:latin typeface="Comic Sans MS" pitchFamily="66" charset="0"/>
              </a:rPr>
              <a:t>bahwa</a:t>
            </a:r>
            <a:r>
              <a:rPr lang="en-US" sz="2200" b="1" dirty="0">
                <a:latin typeface="Comic Sans MS" pitchFamily="66" charset="0"/>
              </a:rPr>
              <a:t> </a:t>
            </a:r>
            <a:r>
              <a:rPr lang="en-US" sz="2200" b="1" dirty="0" err="1">
                <a:latin typeface="Comic Sans MS" pitchFamily="66" charset="0"/>
              </a:rPr>
              <a:t>Tuhan</a:t>
            </a:r>
            <a:r>
              <a:rPr lang="en-US" sz="2200" b="1" dirty="0">
                <a:latin typeface="Comic Sans MS" pitchFamily="66" charset="0"/>
              </a:rPr>
              <a:t> </a:t>
            </a:r>
            <a:r>
              <a:rPr lang="en-US" sz="2200" b="1" dirty="0" err="1">
                <a:latin typeface="Comic Sans MS" pitchFamily="66" charset="0"/>
              </a:rPr>
              <a:t>tahu</a:t>
            </a:r>
            <a:r>
              <a:rPr lang="en-US" sz="2200" b="1" dirty="0">
                <a:latin typeface="Comic Sans MS" pitchFamily="66" charset="0"/>
              </a:rPr>
              <a:t> </a:t>
            </a:r>
            <a:r>
              <a:rPr lang="en-US" sz="2200" b="1" dirty="0" err="1">
                <a:latin typeface="Comic Sans MS" pitchFamily="66" charset="0"/>
              </a:rPr>
              <a:t>menyelamatkan</a:t>
            </a:r>
            <a:r>
              <a:rPr lang="en-US" sz="2200" b="1" dirty="0">
                <a:latin typeface="Comic Sans MS" pitchFamily="66" charset="0"/>
              </a:rPr>
              <a:t> </a:t>
            </a:r>
            <a:r>
              <a:rPr lang="en-US" sz="2200" b="1" dirty="0" err="1">
                <a:latin typeface="Comic Sans MS" pitchFamily="66" charset="0"/>
              </a:rPr>
              <a:t>orang-orang</a:t>
            </a:r>
            <a:r>
              <a:rPr lang="en-US" sz="2200" b="1" dirty="0">
                <a:latin typeface="Comic Sans MS" pitchFamily="66" charset="0"/>
              </a:rPr>
              <a:t> </a:t>
            </a:r>
            <a:r>
              <a:rPr lang="en-US" sz="2200" b="1" dirty="0" err="1">
                <a:latin typeface="Comic Sans MS" pitchFamily="66" charset="0"/>
              </a:rPr>
              <a:t>saleh</a:t>
            </a:r>
            <a:r>
              <a:rPr lang="en-US" sz="2200" b="1" dirty="0">
                <a:latin typeface="Comic Sans MS" pitchFamily="66" charset="0"/>
              </a:rPr>
              <a:t> </a:t>
            </a:r>
            <a:r>
              <a:rPr lang="en-US" sz="2200" b="1" dirty="0" err="1">
                <a:latin typeface="Comic Sans MS" pitchFamily="66" charset="0"/>
              </a:rPr>
              <a:t>dari</a:t>
            </a:r>
            <a:r>
              <a:rPr lang="en-US" sz="2200" b="1" dirty="0">
                <a:latin typeface="Comic Sans MS" pitchFamily="66" charset="0"/>
              </a:rPr>
              <a:t> </a:t>
            </a:r>
            <a:r>
              <a:rPr lang="en-US" sz="2200" b="1" dirty="0" err="1">
                <a:latin typeface="Comic Sans MS" pitchFamily="66" charset="0"/>
              </a:rPr>
              <a:t>pencobaan</a:t>
            </a:r>
            <a:r>
              <a:rPr lang="en-US" sz="2200" b="1" dirty="0">
                <a:latin typeface="Comic Sans MS" pitchFamily="66" charset="0"/>
              </a:rPr>
              <a:t> </a:t>
            </a:r>
            <a:r>
              <a:rPr lang="en-US" sz="2200" b="1" dirty="0" err="1">
                <a:latin typeface="Comic Sans MS" pitchFamily="66" charset="0"/>
              </a:rPr>
              <a:t>dan</a:t>
            </a:r>
            <a:r>
              <a:rPr lang="en-US" sz="2200" b="1" dirty="0">
                <a:latin typeface="Comic Sans MS" pitchFamily="66" charset="0"/>
              </a:rPr>
              <a:t> </a:t>
            </a:r>
            <a:r>
              <a:rPr lang="en-US" sz="2200" b="1" dirty="0" err="1">
                <a:latin typeface="Comic Sans MS" pitchFamily="66" charset="0"/>
              </a:rPr>
              <a:t>tahu</a:t>
            </a:r>
            <a:r>
              <a:rPr lang="en-US" sz="2200" b="1" dirty="0">
                <a:latin typeface="Comic Sans MS" pitchFamily="66" charset="0"/>
              </a:rPr>
              <a:t> </a:t>
            </a:r>
            <a:r>
              <a:rPr lang="en-US" sz="2200" b="1" dirty="0" err="1">
                <a:latin typeface="Comic Sans MS" pitchFamily="66" charset="0"/>
              </a:rPr>
              <a:t>menyimpan</a:t>
            </a:r>
            <a:r>
              <a:rPr lang="en-US" sz="2200" b="1" dirty="0">
                <a:latin typeface="Comic Sans MS" pitchFamily="66" charset="0"/>
              </a:rPr>
              <a:t> </a:t>
            </a:r>
            <a:r>
              <a:rPr lang="en-US" sz="2200" b="1" dirty="0" err="1">
                <a:latin typeface="Comic Sans MS" pitchFamily="66" charset="0"/>
              </a:rPr>
              <a:t>orang-orang</a:t>
            </a:r>
            <a:r>
              <a:rPr lang="en-US" sz="2200" b="1" dirty="0">
                <a:latin typeface="Comic Sans MS" pitchFamily="66" charset="0"/>
              </a:rPr>
              <a:t> </a:t>
            </a:r>
            <a:r>
              <a:rPr lang="en-US" sz="2200" b="1" dirty="0" err="1">
                <a:latin typeface="Comic Sans MS" pitchFamily="66" charset="0"/>
              </a:rPr>
              <a:t>jahat</a:t>
            </a:r>
            <a:r>
              <a:rPr lang="en-US" sz="2200" b="1" dirty="0">
                <a:latin typeface="Comic Sans MS" pitchFamily="66" charset="0"/>
              </a:rPr>
              <a:t> </a:t>
            </a:r>
            <a:r>
              <a:rPr lang="en-US" sz="2200" b="1" dirty="0" err="1">
                <a:latin typeface="Comic Sans MS" pitchFamily="66" charset="0"/>
              </a:rPr>
              <a:t>untuk</a:t>
            </a:r>
            <a:r>
              <a:rPr lang="en-US" sz="2200" b="1" dirty="0">
                <a:latin typeface="Comic Sans MS" pitchFamily="66" charset="0"/>
              </a:rPr>
              <a:t> </a:t>
            </a:r>
            <a:r>
              <a:rPr lang="en-US" sz="2200" b="1" dirty="0" err="1">
                <a:latin typeface="Comic Sans MS" pitchFamily="66" charset="0"/>
              </a:rPr>
              <a:t>disiksa</a:t>
            </a:r>
            <a:r>
              <a:rPr lang="en-US" sz="2200" b="1" dirty="0">
                <a:latin typeface="Comic Sans MS" pitchFamily="66" charset="0"/>
              </a:rPr>
              <a:t> </a:t>
            </a:r>
            <a:r>
              <a:rPr lang="en-US" sz="2200" b="1" dirty="0" err="1">
                <a:latin typeface="Comic Sans MS" pitchFamily="66" charset="0"/>
              </a:rPr>
              <a:t>pada</a:t>
            </a:r>
            <a:r>
              <a:rPr lang="en-US" sz="2200" b="1" dirty="0">
                <a:latin typeface="Comic Sans MS" pitchFamily="66" charset="0"/>
              </a:rPr>
              <a:t> </a:t>
            </a:r>
            <a:r>
              <a:rPr lang="en-US" sz="2200" b="1" dirty="0" err="1">
                <a:latin typeface="Comic Sans MS" pitchFamily="66" charset="0"/>
              </a:rPr>
              <a:t>hari</a:t>
            </a:r>
            <a:r>
              <a:rPr lang="en-US" sz="2200" b="1" dirty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penghakiman</a:t>
            </a:r>
            <a:r>
              <a:rPr lang="en-US" sz="2200" b="1" dirty="0" smtClean="0">
                <a:latin typeface="Comic Sans MS" pitchFamily="66" charset="0"/>
              </a:rPr>
              <a:t>” </a:t>
            </a:r>
          </a:p>
          <a:p>
            <a:r>
              <a:rPr lang="en-US" sz="1600" b="1" dirty="0" smtClean="0">
                <a:latin typeface="Comic Sans MS" pitchFamily="66" charset="0"/>
              </a:rPr>
              <a:t>(2 </a:t>
            </a:r>
            <a:r>
              <a:rPr lang="en-US" sz="1600" b="1" dirty="0" err="1" smtClean="0">
                <a:latin typeface="Comic Sans MS" pitchFamily="66" charset="0"/>
              </a:rPr>
              <a:t>Petrus</a:t>
            </a:r>
            <a:r>
              <a:rPr lang="en-US" sz="1600" b="1" dirty="0" smtClean="0">
                <a:latin typeface="Comic Sans MS" pitchFamily="66" charset="0"/>
              </a:rPr>
              <a:t> 2:9).</a:t>
            </a:r>
            <a:endParaRPr lang="en-US" sz="2200" b="1" dirty="0" smtClean="0">
              <a:latin typeface="Comic Sans MS" pitchFamily="66" charset="0"/>
            </a:endParaRPr>
          </a:p>
          <a:p>
            <a:endParaRPr lang="en-US" sz="2200" b="1" dirty="0">
              <a:latin typeface="Comic Sans MS" pitchFamily="66" charset="0"/>
            </a:endParaRPr>
          </a:p>
          <a:p>
            <a:r>
              <a:rPr lang="en-US" sz="2200" b="1" dirty="0" err="1" smtClean="0">
                <a:latin typeface="Bookman Old Style" pitchFamily="18" charset="0"/>
              </a:rPr>
              <a:t>Tidak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ada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satu</a:t>
            </a:r>
            <a:r>
              <a:rPr lang="en-US" sz="2200" b="1" dirty="0" smtClean="0">
                <a:latin typeface="Bookman Old Style" pitchFamily="18" charset="0"/>
              </a:rPr>
              <a:t> pun </a:t>
            </a:r>
            <a:r>
              <a:rPr lang="en-US" sz="2200" b="1" dirty="0" err="1" smtClean="0">
                <a:latin typeface="Bookman Old Style" pitchFamily="18" charset="0"/>
              </a:rPr>
              <a:t>jiwa-jiwa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orang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mati</a:t>
            </a:r>
            <a:r>
              <a:rPr lang="en-US" sz="2200" b="1" dirty="0" smtClean="0">
                <a:latin typeface="Bookman Old Style" pitchFamily="18" charset="0"/>
              </a:rPr>
              <a:t> yang </a:t>
            </a:r>
            <a:r>
              <a:rPr lang="en-US" sz="2200" b="1" dirty="0" err="1" smtClean="0">
                <a:latin typeface="Bookman Old Style" pitchFamily="18" charset="0"/>
              </a:rPr>
              <a:t>jahat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saat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ini</a:t>
            </a:r>
            <a:r>
              <a:rPr lang="en-US" sz="2200" b="1" dirty="0" smtClean="0">
                <a:latin typeface="Bookman Old Style" pitchFamily="18" charset="0"/>
              </a:rPr>
              <a:t> yang </a:t>
            </a:r>
            <a:r>
              <a:rPr lang="en-US" sz="2200" b="1" dirty="0" err="1" smtClean="0">
                <a:latin typeface="Bookman Old Style" pitchFamily="18" charset="0"/>
              </a:rPr>
              <a:t>sedang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dibakar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di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neraka</a:t>
            </a:r>
            <a:r>
              <a:rPr lang="en-US" sz="2200" b="1" dirty="0" smtClean="0">
                <a:latin typeface="Bookman Old Style" pitchFamily="18" charset="0"/>
              </a:rPr>
              <a:t>. </a:t>
            </a:r>
            <a:r>
              <a:rPr lang="en-US" sz="2200" b="1" dirty="0" err="1" smtClean="0">
                <a:latin typeface="Bookman Old Style" pitchFamily="18" charset="0"/>
              </a:rPr>
              <a:t>Alkitab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mengatakan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bahwa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Tuhan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menyimpan</a:t>
            </a:r>
            <a:r>
              <a:rPr lang="en-US" sz="2200" b="1" dirty="0" smtClean="0">
                <a:latin typeface="Bookman Old Style" pitchFamily="18" charset="0"/>
              </a:rPr>
              <a:t>, </a:t>
            </a:r>
            <a:r>
              <a:rPr lang="en-US" sz="2200" b="1" dirty="0" err="1" smtClean="0">
                <a:latin typeface="Bookman Old Style" pitchFamily="18" charset="0"/>
              </a:rPr>
              <a:t>atau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menahan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orang-orang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jahat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sampai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hari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penghukuman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untuk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dihukum</a:t>
            </a:r>
            <a:r>
              <a:rPr lang="en-US" sz="2200" b="1" dirty="0" smtClean="0">
                <a:latin typeface="Bookman Old Style" pitchFamily="18" charset="0"/>
              </a:rPr>
              <a:t>.</a:t>
            </a:r>
            <a:endParaRPr lang="en-US" sz="2200" b="1" dirty="0"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1816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JOHN SMITH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err="1" smtClean="0"/>
              <a:t>Disimpan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Sampai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Penghakiman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Untuk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Dihukum</a:t>
            </a:r>
            <a:endParaRPr lang="en-US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229600" cy="5632311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“ … </a:t>
            </a:r>
            <a:r>
              <a:rPr lang="en-US" sz="2400" b="1" dirty="0" err="1" smtClean="0">
                <a:latin typeface="Comic Sans MS" pitchFamily="66" charset="0"/>
              </a:rPr>
              <a:t>demikian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juga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pada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akhir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zaman</a:t>
            </a:r>
            <a:r>
              <a:rPr lang="en-US" sz="2400" b="1" dirty="0" smtClean="0">
                <a:latin typeface="Comic Sans MS" pitchFamily="66" charset="0"/>
              </a:rPr>
              <a:t>. </a:t>
            </a:r>
            <a:r>
              <a:rPr lang="en-US" sz="2400" b="1" dirty="0" err="1">
                <a:latin typeface="Comic Sans MS" pitchFamily="66" charset="0"/>
              </a:rPr>
              <a:t>Anak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Manusia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akan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menyuruh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malaikat-malaikat-Nya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dan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mereka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akan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mengumpulkan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segala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sesuatu</a:t>
            </a:r>
            <a:r>
              <a:rPr lang="en-US" sz="2400" b="1" dirty="0">
                <a:latin typeface="Comic Sans MS" pitchFamily="66" charset="0"/>
              </a:rPr>
              <a:t> yang </a:t>
            </a:r>
            <a:r>
              <a:rPr lang="en-US" sz="2400" b="1" dirty="0" err="1">
                <a:latin typeface="Comic Sans MS" pitchFamily="66" charset="0"/>
              </a:rPr>
              <a:t>menyesatkan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dan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semua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orang</a:t>
            </a:r>
            <a:r>
              <a:rPr lang="en-US" sz="2400" b="1" dirty="0">
                <a:latin typeface="Comic Sans MS" pitchFamily="66" charset="0"/>
              </a:rPr>
              <a:t> yang </a:t>
            </a:r>
            <a:r>
              <a:rPr lang="en-US" sz="2400" b="1" dirty="0" err="1">
                <a:latin typeface="Comic Sans MS" pitchFamily="66" charset="0"/>
              </a:rPr>
              <a:t>melakukan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kejahatan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dari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dalam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Kerajaan-Nya</a:t>
            </a:r>
            <a:r>
              <a:rPr lang="en-US" sz="2400" b="1" dirty="0" smtClean="0">
                <a:latin typeface="Comic Sans MS" pitchFamily="66" charset="0"/>
              </a:rPr>
              <a:t>. </a:t>
            </a:r>
            <a:r>
              <a:rPr lang="en-US" sz="2400" b="1" dirty="0" err="1">
                <a:latin typeface="Comic Sans MS" pitchFamily="66" charset="0"/>
              </a:rPr>
              <a:t>Semuanya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akan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dicampakkan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ke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dalam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dapur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api</a:t>
            </a:r>
            <a:r>
              <a:rPr lang="en-US" sz="2400" b="1" dirty="0" smtClean="0">
                <a:latin typeface="Comic Sans MS" pitchFamily="66" charset="0"/>
              </a:rPr>
              <a:t>” (</a:t>
            </a:r>
            <a:r>
              <a:rPr lang="en-US" sz="2400" b="1" dirty="0" err="1" smtClean="0">
                <a:latin typeface="Comic Sans MS" pitchFamily="66" charset="0"/>
              </a:rPr>
              <a:t>Matius</a:t>
            </a:r>
            <a:r>
              <a:rPr lang="en-US" sz="2400" b="1" dirty="0" smtClean="0">
                <a:latin typeface="Comic Sans MS" pitchFamily="66" charset="0"/>
              </a:rPr>
              <a:t> 12:40-42).</a:t>
            </a:r>
          </a:p>
          <a:p>
            <a:endParaRPr lang="en-US" sz="2400" b="1" dirty="0" smtClean="0">
              <a:latin typeface="Comic Sans MS" pitchFamily="66" charset="0"/>
            </a:endParaRPr>
          </a:p>
          <a:p>
            <a:r>
              <a:rPr lang="en-US" sz="2400" b="1" dirty="0" err="1" smtClean="0">
                <a:latin typeface="Book Antiqua" pitchFamily="18" charset="0"/>
              </a:rPr>
              <a:t>Orang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berdosa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akan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dibuang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ke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dalam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lautan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api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pada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hari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penghakiman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di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akhir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zaman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nanti</a:t>
            </a:r>
            <a:r>
              <a:rPr lang="en-US" sz="2400" b="1" dirty="0" smtClean="0">
                <a:latin typeface="Book Antiqua" pitchFamily="18" charset="0"/>
              </a:rPr>
              <a:t>, </a:t>
            </a:r>
            <a:r>
              <a:rPr lang="en-US" sz="2400" b="1" dirty="0" err="1" smtClean="0">
                <a:latin typeface="Book Antiqua" pitchFamily="18" charset="0"/>
              </a:rPr>
              <a:t>bukan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pada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saat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mereka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mati</a:t>
            </a:r>
            <a:r>
              <a:rPr lang="en-US" sz="2400" b="1" dirty="0" smtClean="0">
                <a:latin typeface="Book Antiqua" pitchFamily="18" charset="0"/>
              </a:rPr>
              <a:t>. </a:t>
            </a:r>
            <a:r>
              <a:rPr lang="en-US" sz="2400" b="1" dirty="0" err="1" smtClean="0">
                <a:latin typeface="Book Antiqua" pitchFamily="18" charset="0"/>
              </a:rPr>
              <a:t>Tuhan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tidak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akan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menghukum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orang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dalam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api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neraka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sampai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kasusnya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disidangkan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dan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diputuskan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pada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penghakiman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di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akhir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zaman</a:t>
            </a:r>
            <a:r>
              <a:rPr lang="en-US" sz="2400" b="1" dirty="0" smtClean="0">
                <a:latin typeface="Book Antiqua" pitchFamily="18" charset="0"/>
              </a:rPr>
              <a:t>. </a:t>
            </a:r>
            <a:r>
              <a:rPr lang="en-US" sz="2400" b="1" dirty="0" err="1" smtClean="0">
                <a:latin typeface="Book Antiqua" pitchFamily="18" charset="0"/>
              </a:rPr>
              <a:t>Tuhan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juga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tidak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pernah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menghukum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pembunuh</a:t>
            </a:r>
            <a:r>
              <a:rPr lang="en-US" sz="2400" b="1" dirty="0" smtClean="0">
                <a:latin typeface="Book Antiqua" pitchFamily="18" charset="0"/>
              </a:rPr>
              <a:t> yang </a:t>
            </a:r>
            <a:r>
              <a:rPr lang="en-US" sz="2400" b="1" dirty="0" err="1" smtClean="0">
                <a:latin typeface="Book Antiqua" pitchFamily="18" charset="0"/>
              </a:rPr>
              <a:t>mati</a:t>
            </a:r>
            <a:r>
              <a:rPr lang="en-US" sz="2400" b="1" dirty="0" smtClean="0">
                <a:latin typeface="Book Antiqua" pitchFamily="18" charset="0"/>
              </a:rPr>
              <a:t> 5000 </a:t>
            </a:r>
            <a:r>
              <a:rPr lang="en-US" sz="2400" b="1" dirty="0" err="1" smtClean="0">
                <a:latin typeface="Book Antiqua" pitchFamily="18" charset="0"/>
              </a:rPr>
              <a:t>tahun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silam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dalam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jangka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waktu</a:t>
            </a:r>
            <a:r>
              <a:rPr lang="en-US" sz="2400" b="1" dirty="0" smtClean="0">
                <a:latin typeface="Book Antiqua" pitchFamily="18" charset="0"/>
              </a:rPr>
              <a:t> 5000 </a:t>
            </a:r>
            <a:r>
              <a:rPr lang="en-US" sz="2400" b="1" dirty="0" err="1" smtClean="0">
                <a:latin typeface="Book Antiqua" pitchFamily="18" charset="0"/>
              </a:rPr>
              <a:t>tahun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lebih</a:t>
            </a:r>
            <a:r>
              <a:rPr lang="en-US" sz="2400" b="1" dirty="0" smtClean="0">
                <a:latin typeface="Book Antiqua" pitchFamily="18" charset="0"/>
              </a:rPr>
              <a:t> lama </a:t>
            </a:r>
            <a:r>
              <a:rPr lang="en-US" sz="2400" b="1" dirty="0" err="1" smtClean="0">
                <a:latin typeface="Book Antiqua" pitchFamily="18" charset="0"/>
              </a:rPr>
              <a:t>dibanding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pembunuh</a:t>
            </a:r>
            <a:r>
              <a:rPr lang="en-US" sz="2400" b="1" dirty="0" smtClean="0">
                <a:latin typeface="Book Antiqua" pitchFamily="18" charset="0"/>
              </a:rPr>
              <a:t> yang </a:t>
            </a:r>
            <a:r>
              <a:rPr lang="en-US" sz="2400" b="1" dirty="0" err="1" smtClean="0">
                <a:latin typeface="Book Antiqua" pitchFamily="18" charset="0"/>
              </a:rPr>
              <a:t>mati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hari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ini</a:t>
            </a:r>
            <a:r>
              <a:rPr lang="en-US" sz="2400" b="1" dirty="0" smtClean="0">
                <a:latin typeface="Book Antiqua" pitchFamily="18" charset="0"/>
              </a:rPr>
              <a:t>.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962400" y="381000"/>
            <a:ext cx="2057400" cy="685800"/>
          </a:xfrm>
          <a:prstGeom prst="ellipse">
            <a:avLst/>
          </a:prstGeom>
          <a:solidFill>
            <a:srgbClr val="0000FF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NGHAKIMI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3" name="WordArt 19"/>
          <p:cNvSpPr>
            <a:spLocks noChangeArrowheads="1" noChangeShapeType="1" noTextEdit="1"/>
          </p:cNvSpPr>
          <p:nvPr/>
        </p:nvSpPr>
        <p:spPr bwMode="auto">
          <a:xfrm>
            <a:off x="685800" y="76200"/>
            <a:ext cx="7772400" cy="512763"/>
          </a:xfrm>
          <a:prstGeom prst="rect">
            <a:avLst/>
          </a:prstGeom>
        </p:spPr>
        <p:txBody>
          <a:bodyPr wrap="none" numCol="1" fromWordArt="1">
            <a:prstTxWarp prst="textSlantUp">
              <a:avLst>
                <a:gd name="adj" fmla="val 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MENGHAKIMI</a:t>
            </a:r>
            <a:endParaRPr lang="en-US" sz="24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600200"/>
            <a:ext cx="7315200" cy="5170646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Comic Sans MS" pitchFamily="66" charset="0"/>
              </a:rPr>
              <a:t>“ … </a:t>
            </a:r>
            <a:r>
              <a:rPr lang="en-US" sz="2200" b="1" dirty="0" err="1" smtClean="0">
                <a:latin typeface="Comic Sans MS" pitchFamily="66" charset="0"/>
              </a:rPr>
              <a:t>saatnya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>
                <a:latin typeface="Comic Sans MS" pitchFamily="66" charset="0"/>
              </a:rPr>
              <a:t>akan</a:t>
            </a:r>
            <a:r>
              <a:rPr lang="en-US" sz="2200" b="1" dirty="0">
                <a:latin typeface="Comic Sans MS" pitchFamily="66" charset="0"/>
              </a:rPr>
              <a:t> </a:t>
            </a:r>
            <a:r>
              <a:rPr lang="en-US" sz="2200" b="1" dirty="0" err="1">
                <a:latin typeface="Comic Sans MS" pitchFamily="66" charset="0"/>
              </a:rPr>
              <a:t>tiba</a:t>
            </a:r>
            <a:r>
              <a:rPr lang="en-US" sz="2200" b="1" dirty="0">
                <a:latin typeface="Comic Sans MS" pitchFamily="66" charset="0"/>
              </a:rPr>
              <a:t>, </a:t>
            </a:r>
            <a:r>
              <a:rPr lang="en-US" sz="2200" b="1" dirty="0" err="1">
                <a:latin typeface="Comic Sans MS" pitchFamily="66" charset="0"/>
              </a:rPr>
              <a:t>bahwa</a:t>
            </a:r>
            <a:r>
              <a:rPr lang="en-US" sz="2200" b="1" dirty="0">
                <a:latin typeface="Comic Sans MS" pitchFamily="66" charset="0"/>
              </a:rPr>
              <a:t> </a:t>
            </a:r>
            <a:r>
              <a:rPr lang="en-US" sz="2200" b="1" dirty="0" err="1">
                <a:latin typeface="Comic Sans MS" pitchFamily="66" charset="0"/>
              </a:rPr>
              <a:t>semua</a:t>
            </a:r>
            <a:r>
              <a:rPr lang="en-US" sz="2200" b="1" dirty="0">
                <a:latin typeface="Comic Sans MS" pitchFamily="66" charset="0"/>
              </a:rPr>
              <a:t> </a:t>
            </a:r>
            <a:r>
              <a:rPr lang="en-US" sz="2200" b="1" dirty="0" err="1">
                <a:latin typeface="Comic Sans MS" pitchFamily="66" charset="0"/>
              </a:rPr>
              <a:t>orang</a:t>
            </a:r>
            <a:r>
              <a:rPr lang="en-US" sz="2200" b="1" dirty="0">
                <a:latin typeface="Comic Sans MS" pitchFamily="66" charset="0"/>
              </a:rPr>
              <a:t> yang </a:t>
            </a:r>
            <a:r>
              <a:rPr lang="en-US" sz="2200" b="1" dirty="0" err="1">
                <a:latin typeface="Comic Sans MS" pitchFamily="66" charset="0"/>
              </a:rPr>
              <a:t>di</a:t>
            </a:r>
            <a:r>
              <a:rPr lang="en-US" sz="2200" b="1" dirty="0">
                <a:latin typeface="Comic Sans MS" pitchFamily="66" charset="0"/>
              </a:rPr>
              <a:t> </a:t>
            </a:r>
            <a:r>
              <a:rPr lang="en-US" sz="2200" b="1" dirty="0" err="1">
                <a:latin typeface="Comic Sans MS" pitchFamily="66" charset="0"/>
              </a:rPr>
              <a:t>dalam</a:t>
            </a:r>
            <a:r>
              <a:rPr lang="en-US" sz="2200" b="1" dirty="0">
                <a:latin typeface="Comic Sans MS" pitchFamily="66" charset="0"/>
              </a:rPr>
              <a:t> </a:t>
            </a:r>
            <a:r>
              <a:rPr lang="en-US" sz="2200" b="1" dirty="0" err="1">
                <a:latin typeface="Comic Sans MS" pitchFamily="66" charset="0"/>
              </a:rPr>
              <a:t>kuburan</a:t>
            </a:r>
            <a:r>
              <a:rPr lang="en-US" sz="2200" b="1" dirty="0">
                <a:latin typeface="Comic Sans MS" pitchFamily="66" charset="0"/>
              </a:rPr>
              <a:t> </a:t>
            </a:r>
            <a:r>
              <a:rPr lang="en-US" sz="2200" b="1" dirty="0" err="1">
                <a:latin typeface="Comic Sans MS" pitchFamily="66" charset="0"/>
              </a:rPr>
              <a:t>akan</a:t>
            </a:r>
            <a:r>
              <a:rPr lang="en-US" sz="2200" b="1" dirty="0">
                <a:latin typeface="Comic Sans MS" pitchFamily="66" charset="0"/>
              </a:rPr>
              <a:t> </a:t>
            </a:r>
            <a:r>
              <a:rPr lang="en-US" sz="2200" b="1" dirty="0" err="1">
                <a:latin typeface="Comic Sans MS" pitchFamily="66" charset="0"/>
              </a:rPr>
              <a:t>mendengar</a:t>
            </a:r>
            <a:r>
              <a:rPr lang="en-US" sz="2200" b="1" dirty="0">
                <a:latin typeface="Comic Sans MS" pitchFamily="66" charset="0"/>
              </a:rPr>
              <a:t> </a:t>
            </a:r>
            <a:r>
              <a:rPr lang="en-US" sz="2200" b="1" dirty="0" err="1">
                <a:latin typeface="Comic Sans MS" pitchFamily="66" charset="0"/>
              </a:rPr>
              <a:t>suara-Nya</a:t>
            </a:r>
            <a:r>
              <a:rPr lang="en-US" sz="2200" b="1" dirty="0" smtClean="0">
                <a:latin typeface="Comic Sans MS" pitchFamily="66" charset="0"/>
              </a:rPr>
              <a:t>, </a:t>
            </a:r>
            <a:r>
              <a:rPr lang="en-US" sz="2200" b="1" dirty="0" err="1">
                <a:latin typeface="Comic Sans MS" pitchFamily="66" charset="0"/>
              </a:rPr>
              <a:t>dan</a:t>
            </a:r>
            <a:r>
              <a:rPr lang="en-US" sz="2200" b="1" dirty="0">
                <a:latin typeface="Comic Sans MS" pitchFamily="66" charset="0"/>
              </a:rPr>
              <a:t> </a:t>
            </a:r>
            <a:r>
              <a:rPr lang="en-US" sz="2200" b="1" dirty="0" err="1">
                <a:latin typeface="Comic Sans MS" pitchFamily="66" charset="0"/>
              </a:rPr>
              <a:t>mereka</a:t>
            </a:r>
            <a:r>
              <a:rPr lang="en-US" sz="2200" b="1" dirty="0">
                <a:latin typeface="Comic Sans MS" pitchFamily="66" charset="0"/>
              </a:rPr>
              <a:t> yang </a:t>
            </a:r>
            <a:r>
              <a:rPr lang="en-US" sz="2200" b="1" dirty="0" err="1">
                <a:latin typeface="Comic Sans MS" pitchFamily="66" charset="0"/>
              </a:rPr>
              <a:t>telah</a:t>
            </a:r>
            <a:r>
              <a:rPr lang="en-US" sz="2200" b="1" dirty="0">
                <a:latin typeface="Comic Sans MS" pitchFamily="66" charset="0"/>
              </a:rPr>
              <a:t> </a:t>
            </a:r>
            <a:r>
              <a:rPr lang="en-US" sz="2200" b="1" dirty="0" err="1">
                <a:latin typeface="Comic Sans MS" pitchFamily="66" charset="0"/>
              </a:rPr>
              <a:t>berbuat</a:t>
            </a:r>
            <a:r>
              <a:rPr lang="en-US" sz="2200" b="1" dirty="0">
                <a:latin typeface="Comic Sans MS" pitchFamily="66" charset="0"/>
              </a:rPr>
              <a:t> </a:t>
            </a:r>
            <a:r>
              <a:rPr lang="en-US" sz="2200" b="1" dirty="0" err="1">
                <a:latin typeface="Comic Sans MS" pitchFamily="66" charset="0"/>
              </a:rPr>
              <a:t>baik</a:t>
            </a:r>
            <a:r>
              <a:rPr lang="en-US" sz="2200" b="1" dirty="0">
                <a:latin typeface="Comic Sans MS" pitchFamily="66" charset="0"/>
              </a:rPr>
              <a:t> </a:t>
            </a:r>
            <a:r>
              <a:rPr lang="en-US" sz="2200" b="1" dirty="0" err="1">
                <a:latin typeface="Comic Sans MS" pitchFamily="66" charset="0"/>
              </a:rPr>
              <a:t>akan</a:t>
            </a:r>
            <a:r>
              <a:rPr lang="en-US" sz="2200" b="1" dirty="0">
                <a:latin typeface="Comic Sans MS" pitchFamily="66" charset="0"/>
              </a:rPr>
              <a:t> </a:t>
            </a:r>
            <a:r>
              <a:rPr lang="en-US" sz="2200" b="1" dirty="0" err="1">
                <a:latin typeface="Comic Sans MS" pitchFamily="66" charset="0"/>
              </a:rPr>
              <a:t>keluar</a:t>
            </a:r>
            <a:r>
              <a:rPr lang="en-US" sz="2200" b="1" dirty="0">
                <a:latin typeface="Comic Sans MS" pitchFamily="66" charset="0"/>
              </a:rPr>
              <a:t> </a:t>
            </a:r>
            <a:r>
              <a:rPr lang="en-US" sz="2200" b="1" dirty="0" err="1">
                <a:latin typeface="Comic Sans MS" pitchFamily="66" charset="0"/>
              </a:rPr>
              <a:t>dan</a:t>
            </a:r>
            <a:r>
              <a:rPr lang="en-US" sz="2200" b="1" dirty="0">
                <a:latin typeface="Comic Sans MS" pitchFamily="66" charset="0"/>
              </a:rPr>
              <a:t> </a:t>
            </a:r>
            <a:r>
              <a:rPr lang="en-US" sz="2200" b="1" dirty="0" err="1">
                <a:latin typeface="Comic Sans MS" pitchFamily="66" charset="0"/>
              </a:rPr>
              <a:t>bangkit</a:t>
            </a:r>
            <a:r>
              <a:rPr lang="en-US" sz="2200" b="1" dirty="0">
                <a:latin typeface="Comic Sans MS" pitchFamily="66" charset="0"/>
              </a:rPr>
              <a:t> </a:t>
            </a:r>
            <a:r>
              <a:rPr lang="en-US" sz="2200" b="1" dirty="0" err="1">
                <a:latin typeface="Comic Sans MS" pitchFamily="66" charset="0"/>
              </a:rPr>
              <a:t>untuk</a:t>
            </a:r>
            <a:r>
              <a:rPr lang="en-US" sz="2200" b="1" dirty="0">
                <a:latin typeface="Comic Sans MS" pitchFamily="66" charset="0"/>
              </a:rPr>
              <a:t> </a:t>
            </a:r>
            <a:r>
              <a:rPr lang="en-US" sz="2200" b="1" dirty="0" err="1">
                <a:latin typeface="Comic Sans MS" pitchFamily="66" charset="0"/>
              </a:rPr>
              <a:t>hidup</a:t>
            </a:r>
            <a:r>
              <a:rPr lang="en-US" sz="2200" b="1" dirty="0">
                <a:latin typeface="Comic Sans MS" pitchFamily="66" charset="0"/>
              </a:rPr>
              <a:t> yang </a:t>
            </a:r>
            <a:r>
              <a:rPr lang="en-US" sz="2200" b="1" dirty="0" err="1">
                <a:latin typeface="Comic Sans MS" pitchFamily="66" charset="0"/>
              </a:rPr>
              <a:t>kekal</a:t>
            </a:r>
            <a:r>
              <a:rPr lang="en-US" sz="2200" b="1" dirty="0">
                <a:latin typeface="Comic Sans MS" pitchFamily="66" charset="0"/>
              </a:rPr>
              <a:t>, </a:t>
            </a:r>
            <a:r>
              <a:rPr lang="en-US" sz="2200" b="1" dirty="0" err="1">
                <a:latin typeface="Comic Sans MS" pitchFamily="66" charset="0"/>
              </a:rPr>
              <a:t>tetapi</a:t>
            </a:r>
            <a:r>
              <a:rPr lang="en-US" sz="2200" b="1" dirty="0">
                <a:latin typeface="Comic Sans MS" pitchFamily="66" charset="0"/>
              </a:rPr>
              <a:t> </a:t>
            </a:r>
            <a:r>
              <a:rPr lang="en-US" sz="2200" b="1" dirty="0" err="1">
                <a:latin typeface="Comic Sans MS" pitchFamily="66" charset="0"/>
              </a:rPr>
              <a:t>mereka</a:t>
            </a:r>
            <a:r>
              <a:rPr lang="en-US" sz="2200" b="1" dirty="0">
                <a:latin typeface="Comic Sans MS" pitchFamily="66" charset="0"/>
              </a:rPr>
              <a:t> yang </a:t>
            </a:r>
            <a:r>
              <a:rPr lang="en-US" sz="2200" b="1" dirty="0" err="1">
                <a:latin typeface="Comic Sans MS" pitchFamily="66" charset="0"/>
              </a:rPr>
              <a:t>telah</a:t>
            </a:r>
            <a:r>
              <a:rPr lang="en-US" sz="2200" b="1" dirty="0">
                <a:latin typeface="Comic Sans MS" pitchFamily="66" charset="0"/>
              </a:rPr>
              <a:t> </a:t>
            </a:r>
            <a:r>
              <a:rPr lang="en-US" sz="2200" b="1" dirty="0" err="1">
                <a:latin typeface="Comic Sans MS" pitchFamily="66" charset="0"/>
              </a:rPr>
              <a:t>berbuat</a:t>
            </a:r>
            <a:r>
              <a:rPr lang="en-US" sz="2200" b="1" dirty="0">
                <a:latin typeface="Comic Sans MS" pitchFamily="66" charset="0"/>
              </a:rPr>
              <a:t> </a:t>
            </a:r>
            <a:r>
              <a:rPr lang="en-US" sz="2200" b="1" dirty="0" err="1">
                <a:latin typeface="Comic Sans MS" pitchFamily="66" charset="0"/>
              </a:rPr>
              <a:t>jahat</a:t>
            </a:r>
            <a:r>
              <a:rPr lang="en-US" sz="2200" b="1" dirty="0">
                <a:latin typeface="Comic Sans MS" pitchFamily="66" charset="0"/>
              </a:rPr>
              <a:t> </a:t>
            </a:r>
            <a:r>
              <a:rPr lang="en-US" sz="2200" b="1" dirty="0" err="1">
                <a:latin typeface="Comic Sans MS" pitchFamily="66" charset="0"/>
              </a:rPr>
              <a:t>akan</a:t>
            </a:r>
            <a:r>
              <a:rPr lang="en-US" sz="2200" b="1" dirty="0">
                <a:latin typeface="Comic Sans MS" pitchFamily="66" charset="0"/>
              </a:rPr>
              <a:t> </a:t>
            </a:r>
            <a:r>
              <a:rPr lang="en-US" sz="2200" b="1" dirty="0" err="1">
                <a:latin typeface="Comic Sans MS" pitchFamily="66" charset="0"/>
              </a:rPr>
              <a:t>bangkit</a:t>
            </a:r>
            <a:r>
              <a:rPr lang="en-US" sz="2200" b="1" dirty="0">
                <a:latin typeface="Comic Sans MS" pitchFamily="66" charset="0"/>
              </a:rPr>
              <a:t> </a:t>
            </a:r>
            <a:r>
              <a:rPr lang="en-US" sz="2200" b="1" dirty="0" err="1">
                <a:latin typeface="Comic Sans MS" pitchFamily="66" charset="0"/>
              </a:rPr>
              <a:t>untuk</a:t>
            </a:r>
            <a:r>
              <a:rPr lang="en-US" sz="2200" b="1" dirty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dihukum</a:t>
            </a:r>
            <a:r>
              <a:rPr lang="en-US" sz="2200" b="1" dirty="0" smtClean="0">
                <a:latin typeface="Comic Sans MS" pitchFamily="66" charset="0"/>
              </a:rPr>
              <a:t>” (</a:t>
            </a:r>
            <a:r>
              <a:rPr lang="en-US" sz="2200" b="1" dirty="0" err="1" smtClean="0">
                <a:latin typeface="Comic Sans MS" pitchFamily="66" charset="0"/>
              </a:rPr>
              <a:t>Yohanes</a:t>
            </a:r>
            <a:r>
              <a:rPr lang="en-US" sz="2200" b="1" dirty="0" smtClean="0">
                <a:latin typeface="Comic Sans MS" pitchFamily="66" charset="0"/>
              </a:rPr>
              <a:t> 5:28, 29).</a:t>
            </a:r>
          </a:p>
          <a:p>
            <a:endParaRPr lang="en-US" sz="2200" b="1" dirty="0">
              <a:latin typeface="Comic Sans MS" pitchFamily="66" charset="0"/>
            </a:endParaRPr>
          </a:p>
          <a:p>
            <a:r>
              <a:rPr lang="de-DE" sz="2200" b="1" dirty="0" smtClean="0">
                <a:latin typeface="Comic Sans MS" pitchFamily="66" charset="0"/>
              </a:rPr>
              <a:t>„ ... orang </a:t>
            </a:r>
            <a:r>
              <a:rPr lang="de-DE" sz="2200" b="1" dirty="0">
                <a:latin typeface="Comic Sans MS" pitchFamily="66" charset="0"/>
              </a:rPr>
              <a:t>jahat terlindung pada hari </a:t>
            </a:r>
            <a:r>
              <a:rPr lang="de-DE" sz="2200" b="1" dirty="0" smtClean="0">
                <a:latin typeface="Comic Sans MS" pitchFamily="66" charset="0"/>
              </a:rPr>
              <a:t>kebinasaan ... Dialah yang dibawa ke kuburan, dan tetap di dalam kubur“ (Ayub 21:30, 32 – KJV).</a:t>
            </a:r>
          </a:p>
          <a:p>
            <a:endParaRPr lang="de-DE" sz="2200" b="1" dirty="0">
              <a:latin typeface="Comic Sans MS" pitchFamily="66" charset="0"/>
            </a:endParaRPr>
          </a:p>
          <a:p>
            <a:r>
              <a:rPr lang="de-DE" sz="2200" b="1" dirty="0" smtClean="0">
                <a:latin typeface="Comic Sans MS" pitchFamily="66" charset="0"/>
              </a:rPr>
              <a:t>Alkitab sangat jelas menyatakan bahwa baik orang jahat maupun orang benar yang sudah mati, tetap berada di dalam kubur, „tidur“ sampai hari kebangkitan (pada akhir zaman).</a:t>
            </a:r>
            <a:endParaRPr lang="en-US" sz="2200" b="1" dirty="0">
              <a:latin typeface="Comic Sans MS" pitchFamily="66" charset="0"/>
            </a:endParaRPr>
          </a:p>
        </p:txBody>
      </p:sp>
      <p:sp>
        <p:nvSpPr>
          <p:cNvPr id="3" name="WordArt 15"/>
          <p:cNvSpPr>
            <a:spLocks noChangeArrowheads="1" noChangeShapeType="1" noTextEdit="1"/>
          </p:cNvSpPr>
          <p:nvPr/>
        </p:nvSpPr>
        <p:spPr bwMode="auto">
          <a:xfrm>
            <a:off x="914400" y="152400"/>
            <a:ext cx="7315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ORANG JAHAT YANG SUDAH MATI</a:t>
            </a:r>
          </a:p>
          <a:p>
            <a:pPr algn="ctr"/>
            <a:r>
              <a:rPr lang="en-US" sz="2800" kern="10" dirty="0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TETAP BERADA DI KUBUR MEREKA</a:t>
            </a:r>
            <a:endParaRPr lang="en-US" sz="2800" kern="10" dirty="0">
              <a:ln w="12700">
                <a:solidFill>
                  <a:srgbClr val="00FF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0" y="1143000"/>
            <a:ext cx="2362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“</a:t>
            </a:r>
            <a:r>
              <a:rPr lang="en-US" sz="2400" b="1" dirty="0" err="1" smtClean="0">
                <a:latin typeface="Comic Sans MS" pitchFamily="66" charset="0"/>
              </a:rPr>
              <a:t>Ia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telah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mengaruniakan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Anak-Nya</a:t>
            </a:r>
            <a:r>
              <a:rPr lang="en-US" sz="2400" b="1" dirty="0" smtClean="0">
                <a:latin typeface="Comic Sans MS" pitchFamily="66" charset="0"/>
              </a:rPr>
              <a:t> yang </a:t>
            </a:r>
            <a:r>
              <a:rPr lang="en-US" sz="2400" b="1" dirty="0" err="1" smtClean="0">
                <a:latin typeface="Comic Sans MS" pitchFamily="66" charset="0"/>
              </a:rPr>
              <a:t>tunggal</a:t>
            </a:r>
            <a:r>
              <a:rPr lang="en-US" sz="2400" b="1" dirty="0" smtClean="0">
                <a:latin typeface="Comic Sans MS" pitchFamily="66" charset="0"/>
              </a:rPr>
              <a:t>, </a:t>
            </a:r>
            <a:r>
              <a:rPr lang="en-US" sz="2400" b="1" dirty="0" err="1" smtClean="0">
                <a:latin typeface="Comic Sans MS" pitchFamily="66" charset="0"/>
              </a:rPr>
              <a:t>supaya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setiap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orang</a:t>
            </a:r>
            <a:r>
              <a:rPr lang="en-US" sz="2400" b="1" dirty="0" smtClean="0">
                <a:latin typeface="Comic Sans MS" pitchFamily="66" charset="0"/>
              </a:rPr>
              <a:t> yang </a:t>
            </a:r>
            <a:r>
              <a:rPr lang="en-US" sz="2400" b="1" dirty="0" err="1" smtClean="0">
                <a:latin typeface="Comic Sans MS" pitchFamily="66" charset="0"/>
              </a:rPr>
              <a:t>percaya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kepada-Nya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tidak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binasa</a:t>
            </a:r>
            <a:r>
              <a:rPr lang="en-US" sz="2400" b="1" dirty="0" smtClean="0">
                <a:latin typeface="Comic Sans MS" pitchFamily="66" charset="0"/>
              </a:rPr>
              <a:t>, </a:t>
            </a:r>
            <a:r>
              <a:rPr lang="en-US" sz="2400" b="1" dirty="0" err="1" smtClean="0">
                <a:latin typeface="Comic Sans MS" pitchFamily="66" charset="0"/>
              </a:rPr>
              <a:t>melainkan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beroleh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hidup</a:t>
            </a:r>
            <a:r>
              <a:rPr lang="en-US" sz="2400" b="1" dirty="0" smtClean="0">
                <a:latin typeface="Comic Sans MS" pitchFamily="66" charset="0"/>
              </a:rPr>
              <a:t> yang </a:t>
            </a:r>
            <a:r>
              <a:rPr lang="en-US" sz="2400" b="1" dirty="0" err="1" smtClean="0">
                <a:latin typeface="Comic Sans MS" pitchFamily="66" charset="0"/>
              </a:rPr>
              <a:t>kekal</a:t>
            </a:r>
            <a:r>
              <a:rPr lang="en-US" sz="2400" b="1" dirty="0" smtClean="0">
                <a:latin typeface="Comic Sans MS" pitchFamily="66" charset="0"/>
              </a:rPr>
              <a:t>”</a:t>
            </a:r>
          </a:p>
          <a:p>
            <a:pPr algn="r"/>
            <a:r>
              <a:rPr lang="en-US" sz="1600" b="1" dirty="0" err="1" smtClean="0">
                <a:latin typeface="Comic Sans MS" pitchFamily="66" charset="0"/>
              </a:rPr>
              <a:t>Yohanes</a:t>
            </a:r>
            <a:r>
              <a:rPr lang="en-US" sz="1600" b="1" dirty="0" smtClean="0">
                <a:latin typeface="Comic Sans MS" pitchFamily="66" charset="0"/>
              </a:rPr>
              <a:t> 3:16</a:t>
            </a:r>
            <a:endParaRPr lang="en-US" sz="1600" b="1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938748"/>
            <a:ext cx="2362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“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Tetapi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orang-orang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Comic Sans MS" pitchFamily="66" charset="0"/>
              </a:rPr>
              <a:t>berdosa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mereka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akan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mendapat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bagian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mereka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di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dalam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lautan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yang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menyala-nyala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oleh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api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dan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belerang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;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inilah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kematian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yang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kedua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”</a:t>
            </a:r>
          </a:p>
          <a:p>
            <a:pPr algn="r"/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Wahyu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21:8</a:t>
            </a:r>
            <a:endParaRPr lang="en-US" sz="1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5257800"/>
            <a:ext cx="502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Bitstream Vera Serif" pitchFamily="18" charset="0"/>
              </a:rPr>
              <a:t>Upah</a:t>
            </a:r>
            <a:r>
              <a:rPr lang="en-US" b="1" dirty="0" smtClean="0">
                <a:latin typeface="Bitstream Vera Serif" pitchFamily="18" charset="0"/>
              </a:rPr>
              <a:t> (</a:t>
            </a:r>
            <a:r>
              <a:rPr lang="en-US" b="1" dirty="0" err="1" smtClean="0">
                <a:latin typeface="Bitstream Vera Serif" pitchFamily="18" charset="0"/>
              </a:rPr>
              <a:t>hukuman</a:t>
            </a:r>
            <a:r>
              <a:rPr lang="en-US" b="1" dirty="0" smtClean="0">
                <a:latin typeface="Bitstream Vera Serif" pitchFamily="18" charset="0"/>
              </a:rPr>
              <a:t>) </a:t>
            </a:r>
            <a:r>
              <a:rPr lang="en-US" b="1" dirty="0" err="1" smtClean="0">
                <a:latin typeface="Bitstream Vera Serif" pitchFamily="18" charset="0"/>
              </a:rPr>
              <a:t>bagi</a:t>
            </a:r>
            <a:r>
              <a:rPr lang="en-US" b="1" dirty="0" smtClean="0">
                <a:latin typeface="Bitstream Vera Serif" pitchFamily="18" charset="0"/>
              </a:rPr>
              <a:t> </a:t>
            </a:r>
            <a:r>
              <a:rPr lang="en-US" b="1" dirty="0" err="1" smtClean="0">
                <a:latin typeface="Bitstream Vera Serif" pitchFamily="18" charset="0"/>
              </a:rPr>
              <a:t>dosa</a:t>
            </a:r>
            <a:r>
              <a:rPr lang="en-US" b="1" dirty="0" smtClean="0">
                <a:latin typeface="Bitstream Vera Serif" pitchFamily="18" charset="0"/>
              </a:rPr>
              <a:t> </a:t>
            </a:r>
            <a:r>
              <a:rPr lang="en-US" b="1" dirty="0" err="1" smtClean="0">
                <a:latin typeface="Bitstream Vera Serif" pitchFamily="18" charset="0"/>
              </a:rPr>
              <a:t>adalah</a:t>
            </a:r>
            <a:r>
              <a:rPr lang="en-US" b="1" dirty="0" smtClean="0">
                <a:latin typeface="Bitstream Vera Serif" pitchFamily="18" charset="0"/>
              </a:rPr>
              <a:t> </a:t>
            </a:r>
            <a:r>
              <a:rPr lang="en-US" b="1" dirty="0" err="1" smtClean="0">
                <a:latin typeface="Bitstream Vera Serif" pitchFamily="18" charset="0"/>
              </a:rPr>
              <a:t>maut</a:t>
            </a:r>
            <a:r>
              <a:rPr lang="en-US" b="1" dirty="0" smtClean="0">
                <a:latin typeface="Bitstream Vera Serif" pitchFamily="18" charset="0"/>
              </a:rPr>
              <a:t> (</a:t>
            </a:r>
            <a:r>
              <a:rPr lang="en-US" b="1" dirty="0" err="1" smtClean="0">
                <a:latin typeface="Bitstream Vera Serif" pitchFamily="18" charset="0"/>
              </a:rPr>
              <a:t>kematian</a:t>
            </a:r>
            <a:r>
              <a:rPr lang="en-US" b="1" dirty="0" smtClean="0">
                <a:latin typeface="Bitstream Vera Serif" pitchFamily="18" charset="0"/>
              </a:rPr>
              <a:t> – Roma 6:23), </a:t>
            </a:r>
          </a:p>
          <a:p>
            <a:pPr algn="ctr"/>
            <a:r>
              <a:rPr lang="en-US" b="1" dirty="0" err="1" smtClean="0">
                <a:latin typeface="Bitstream Vera Serif" pitchFamily="18" charset="0"/>
              </a:rPr>
              <a:t>bukan</a:t>
            </a:r>
            <a:r>
              <a:rPr lang="en-US" b="1" dirty="0" smtClean="0">
                <a:latin typeface="Bitstream Vera Serif" pitchFamily="18" charset="0"/>
              </a:rPr>
              <a:t> </a:t>
            </a:r>
            <a:r>
              <a:rPr lang="en-US" b="1" dirty="0" err="1" smtClean="0">
                <a:latin typeface="Bitstream Vera Serif" pitchFamily="18" charset="0"/>
              </a:rPr>
              <a:t>hidup</a:t>
            </a:r>
            <a:r>
              <a:rPr lang="en-US" b="1" dirty="0" smtClean="0">
                <a:latin typeface="Bitstream Vera Serif" pitchFamily="18" charset="0"/>
              </a:rPr>
              <a:t> </a:t>
            </a:r>
            <a:r>
              <a:rPr lang="en-US" b="1" dirty="0" err="1" smtClean="0">
                <a:latin typeface="Bitstream Vera Serif" pitchFamily="18" charset="0"/>
              </a:rPr>
              <a:t>selama-lamanya</a:t>
            </a:r>
            <a:r>
              <a:rPr lang="en-US" b="1" dirty="0" smtClean="0">
                <a:latin typeface="Bitstream Vera Serif" pitchFamily="18" charset="0"/>
              </a:rPr>
              <a:t> </a:t>
            </a:r>
            <a:r>
              <a:rPr lang="en-US" b="1" dirty="0" err="1" smtClean="0">
                <a:latin typeface="Bitstream Vera Serif" pitchFamily="18" charset="0"/>
              </a:rPr>
              <a:t>di</a:t>
            </a:r>
            <a:r>
              <a:rPr lang="en-US" b="1" dirty="0" smtClean="0">
                <a:latin typeface="Bitstream Vera Serif" pitchFamily="18" charset="0"/>
              </a:rPr>
              <a:t> </a:t>
            </a:r>
            <a:r>
              <a:rPr lang="en-US" b="1" dirty="0" err="1" smtClean="0">
                <a:latin typeface="Bitstream Vera Serif" pitchFamily="18" charset="0"/>
              </a:rPr>
              <a:t>neraka</a:t>
            </a:r>
            <a:r>
              <a:rPr lang="en-US" b="1" dirty="0" smtClean="0">
                <a:latin typeface="Bitstream Vera Serif" pitchFamily="18" charset="0"/>
              </a:rPr>
              <a:t>. </a:t>
            </a:r>
            <a:r>
              <a:rPr lang="en-US" b="1" dirty="0" err="1" smtClean="0">
                <a:latin typeface="Bitstream Vera Serif" pitchFamily="18" charset="0"/>
              </a:rPr>
              <a:t>Hanya</a:t>
            </a:r>
            <a:r>
              <a:rPr lang="en-US" b="1" dirty="0" smtClean="0">
                <a:latin typeface="Bitstream Vera Serif" pitchFamily="18" charset="0"/>
              </a:rPr>
              <a:t> </a:t>
            </a:r>
            <a:r>
              <a:rPr lang="en-US" b="1" dirty="0" err="1" smtClean="0">
                <a:latin typeface="Bitstream Vera Serif" pitchFamily="18" charset="0"/>
              </a:rPr>
              <a:t>orang</a:t>
            </a:r>
            <a:r>
              <a:rPr lang="en-US" b="1" dirty="0" smtClean="0">
                <a:latin typeface="Bitstream Vera Serif" pitchFamily="18" charset="0"/>
              </a:rPr>
              <a:t> </a:t>
            </a:r>
            <a:r>
              <a:rPr lang="en-US" b="1" dirty="0" err="1" smtClean="0">
                <a:latin typeface="Bitstream Vera Serif" pitchFamily="18" charset="0"/>
              </a:rPr>
              <a:t>benar</a:t>
            </a:r>
            <a:r>
              <a:rPr lang="en-US" b="1" dirty="0" smtClean="0">
                <a:latin typeface="Bitstream Vera Serif" pitchFamily="18" charset="0"/>
              </a:rPr>
              <a:t> yang </a:t>
            </a:r>
            <a:r>
              <a:rPr lang="en-US" b="1" dirty="0" err="1" smtClean="0">
                <a:latin typeface="Bitstream Vera Serif" pitchFamily="18" charset="0"/>
              </a:rPr>
              <a:t>mendapat</a:t>
            </a:r>
            <a:r>
              <a:rPr lang="en-US" b="1" dirty="0" smtClean="0">
                <a:latin typeface="Bitstream Vera Serif" pitchFamily="18" charset="0"/>
              </a:rPr>
              <a:t> </a:t>
            </a:r>
            <a:r>
              <a:rPr lang="en-US" b="1" dirty="0" err="1" smtClean="0">
                <a:latin typeface="Bitstream Vera Serif" pitchFamily="18" charset="0"/>
              </a:rPr>
              <a:t>hidup</a:t>
            </a:r>
            <a:r>
              <a:rPr lang="en-US" b="1" dirty="0" smtClean="0">
                <a:latin typeface="Bitstream Vera Serif" pitchFamily="18" charset="0"/>
              </a:rPr>
              <a:t> </a:t>
            </a:r>
            <a:r>
              <a:rPr lang="en-US" b="1" dirty="0" err="1" smtClean="0">
                <a:latin typeface="Bitstream Vera Serif" pitchFamily="18" charset="0"/>
              </a:rPr>
              <a:t>kekal</a:t>
            </a:r>
            <a:r>
              <a:rPr lang="en-US" b="1" dirty="0" smtClean="0">
                <a:latin typeface="Bitstream Vera Serif" pitchFamily="18" charset="0"/>
              </a:rPr>
              <a:t>.</a:t>
            </a:r>
            <a:endParaRPr lang="en-US" b="1" dirty="0">
              <a:latin typeface="Bitstream Vera Serif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229600" cy="584775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Orang</a:t>
            </a:r>
            <a:r>
              <a:rPr lang="en-US" sz="2200" dirty="0" smtClean="0"/>
              <a:t> </a:t>
            </a:r>
            <a:r>
              <a:rPr lang="en-US" sz="2200" dirty="0" err="1" smtClean="0"/>
              <a:t>berdosa</a:t>
            </a:r>
            <a:r>
              <a:rPr lang="en-US" sz="2200" dirty="0" smtClean="0"/>
              <a:t> </a:t>
            </a:r>
            <a:r>
              <a:rPr lang="en-US" sz="2200" dirty="0" err="1" smtClean="0"/>
              <a:t>mati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kedua</a:t>
            </a:r>
            <a:r>
              <a:rPr lang="en-US" sz="2200" dirty="0" smtClean="0"/>
              <a:t> </a:t>
            </a:r>
            <a:r>
              <a:rPr lang="en-US" sz="2200" dirty="0" err="1" smtClean="0"/>
              <a:t>kalinya</a:t>
            </a:r>
            <a:r>
              <a:rPr lang="en-US" sz="2200" dirty="0" smtClean="0"/>
              <a:t> </a:t>
            </a:r>
            <a:r>
              <a:rPr lang="en-US" sz="2200" dirty="0" err="1" smtClean="0"/>
              <a:t>sesudah</a:t>
            </a:r>
            <a:r>
              <a:rPr lang="en-US" sz="2200" dirty="0" smtClean="0"/>
              <a:t> </a:t>
            </a:r>
            <a:r>
              <a:rPr lang="en-US" sz="2200" dirty="0" err="1" smtClean="0"/>
              <a:t>dibakar</a:t>
            </a:r>
            <a:r>
              <a:rPr lang="en-US" sz="2200" dirty="0" smtClean="0"/>
              <a:t> </a:t>
            </a:r>
            <a:r>
              <a:rPr lang="en-US" sz="2200" dirty="0" err="1" smtClean="0"/>
              <a:t>di</a:t>
            </a:r>
            <a:r>
              <a:rPr lang="en-US" sz="2200" dirty="0" smtClean="0"/>
              <a:t> </a:t>
            </a:r>
            <a:r>
              <a:rPr lang="en-US" sz="2200" dirty="0" err="1" smtClean="0"/>
              <a:t>lautan</a:t>
            </a:r>
            <a:r>
              <a:rPr lang="en-US" sz="2200" dirty="0" smtClean="0"/>
              <a:t> </a:t>
            </a:r>
            <a:r>
              <a:rPr lang="en-US" sz="2200" dirty="0" err="1" smtClean="0"/>
              <a:t>api</a:t>
            </a:r>
            <a:r>
              <a:rPr lang="en-US" sz="2200" dirty="0" smtClean="0"/>
              <a:t>. </a:t>
            </a:r>
            <a:r>
              <a:rPr lang="en-US" sz="2200" dirty="0" err="1" smtClean="0"/>
              <a:t>Seandainya</a:t>
            </a:r>
            <a:r>
              <a:rPr lang="en-US" sz="2200" dirty="0" smtClean="0"/>
              <a:t> </a:t>
            </a:r>
            <a:r>
              <a:rPr lang="en-US" sz="2200" dirty="0" err="1" smtClean="0"/>
              <a:t>orang</a:t>
            </a:r>
            <a:r>
              <a:rPr lang="en-US" sz="2200" dirty="0" smtClean="0"/>
              <a:t> </a:t>
            </a:r>
            <a:r>
              <a:rPr lang="en-US" sz="2200" dirty="0" err="1" smtClean="0"/>
              <a:t>berdosa</a:t>
            </a:r>
            <a:r>
              <a:rPr lang="en-US" sz="2200" dirty="0" smtClean="0"/>
              <a:t> </a:t>
            </a:r>
            <a:r>
              <a:rPr lang="en-US" sz="2200" dirty="0" err="1" smtClean="0"/>
              <a:t>tetap</a:t>
            </a:r>
            <a:r>
              <a:rPr lang="en-US" sz="2200" dirty="0" smtClean="0"/>
              <a:t> </a:t>
            </a:r>
            <a:r>
              <a:rPr lang="en-US" sz="2200" dirty="0" err="1" smtClean="0"/>
              <a:t>hidup</a:t>
            </a:r>
            <a:r>
              <a:rPr lang="en-US" sz="2200" dirty="0" smtClean="0"/>
              <a:t> </a:t>
            </a:r>
            <a:r>
              <a:rPr lang="en-US" sz="2200" dirty="0" err="1" smtClean="0"/>
              <a:t>selamanya</a:t>
            </a:r>
            <a:r>
              <a:rPr lang="en-US" sz="2200" dirty="0" smtClean="0"/>
              <a:t> </a:t>
            </a:r>
            <a:r>
              <a:rPr lang="en-US" sz="2200" dirty="0" err="1" smtClean="0"/>
              <a:t>sambil</a:t>
            </a:r>
            <a:r>
              <a:rPr lang="en-US" sz="2200" dirty="0" smtClean="0"/>
              <a:t> </a:t>
            </a:r>
            <a:r>
              <a:rPr lang="en-US" sz="2200" dirty="0" err="1" smtClean="0"/>
              <a:t>disiksa</a:t>
            </a:r>
            <a:r>
              <a:rPr lang="en-US" sz="2200" dirty="0" smtClean="0"/>
              <a:t> </a:t>
            </a:r>
            <a:r>
              <a:rPr lang="en-US" sz="2200" dirty="0" err="1" smtClean="0"/>
              <a:t>di</a:t>
            </a:r>
            <a:r>
              <a:rPr lang="en-US" sz="2200" dirty="0" smtClean="0"/>
              <a:t> </a:t>
            </a:r>
            <a:r>
              <a:rPr lang="en-US" sz="2200" dirty="0" err="1" smtClean="0"/>
              <a:t>neraka</a:t>
            </a:r>
            <a:r>
              <a:rPr lang="en-US" sz="2200" dirty="0" smtClean="0"/>
              <a:t>, </a:t>
            </a:r>
            <a:r>
              <a:rPr lang="en-US" sz="2200" dirty="0" err="1" smtClean="0"/>
              <a:t>itu</a:t>
            </a:r>
            <a:r>
              <a:rPr lang="en-US" sz="2200" dirty="0" smtClean="0"/>
              <a:t> </a:t>
            </a:r>
            <a:r>
              <a:rPr lang="en-US" sz="2200" dirty="0" err="1" smtClean="0"/>
              <a:t>artinya</a:t>
            </a:r>
            <a:r>
              <a:rPr lang="en-US" sz="2200" dirty="0" smtClean="0"/>
              <a:t> </a:t>
            </a:r>
            <a:r>
              <a:rPr lang="en-US" sz="2200" dirty="0" err="1" smtClean="0"/>
              <a:t>mereka</a:t>
            </a:r>
            <a:r>
              <a:rPr lang="en-US" sz="2200" dirty="0" smtClean="0"/>
              <a:t> </a:t>
            </a:r>
            <a:r>
              <a:rPr lang="en-US" sz="2200" dirty="0" err="1" smtClean="0"/>
              <a:t>menjadi</a:t>
            </a:r>
            <a:r>
              <a:rPr lang="en-US" sz="2200" dirty="0" smtClean="0"/>
              <a:t> </a:t>
            </a:r>
            <a:r>
              <a:rPr lang="en-US" sz="2200" dirty="0" err="1" smtClean="0"/>
              <a:t>baka</a:t>
            </a:r>
            <a:r>
              <a:rPr lang="en-US" sz="2200" dirty="0" smtClean="0"/>
              <a:t>. </a:t>
            </a:r>
          </a:p>
          <a:p>
            <a:endParaRPr lang="en-US" sz="2200" dirty="0" smtClean="0"/>
          </a:p>
          <a:p>
            <a:r>
              <a:rPr lang="en-US" sz="2200" dirty="0" err="1" smtClean="0"/>
              <a:t>Ajaran</a:t>
            </a:r>
            <a:r>
              <a:rPr lang="en-US" sz="2200" dirty="0" smtClean="0"/>
              <a:t> “</a:t>
            </a:r>
            <a:r>
              <a:rPr lang="en-US" sz="2200" dirty="0" err="1" smtClean="0"/>
              <a:t>roh</a:t>
            </a:r>
            <a:r>
              <a:rPr lang="en-US" sz="2200" dirty="0" smtClean="0"/>
              <a:t> </a:t>
            </a:r>
            <a:r>
              <a:rPr lang="en-US" sz="2200" dirty="0" err="1" smtClean="0"/>
              <a:t>orang</a:t>
            </a:r>
            <a:r>
              <a:rPr lang="en-US" sz="2200" dirty="0" smtClean="0"/>
              <a:t> </a:t>
            </a:r>
            <a:r>
              <a:rPr lang="en-US" sz="2200" dirty="0" err="1" smtClean="0"/>
              <a:t>berdosa</a:t>
            </a:r>
            <a:r>
              <a:rPr lang="en-US" sz="2200" dirty="0" smtClean="0"/>
              <a:t> yang </a:t>
            </a:r>
            <a:r>
              <a:rPr lang="en-US" sz="2200" dirty="0" err="1" smtClean="0"/>
              <a:t>sudah</a:t>
            </a:r>
            <a:r>
              <a:rPr lang="en-US" sz="2200" dirty="0" smtClean="0"/>
              <a:t> </a:t>
            </a:r>
            <a:r>
              <a:rPr lang="en-US" sz="2200" dirty="0" err="1" smtClean="0"/>
              <a:t>mati</a:t>
            </a:r>
            <a:r>
              <a:rPr lang="en-US" sz="2200" dirty="0" smtClean="0"/>
              <a:t> </a:t>
            </a:r>
            <a:r>
              <a:rPr lang="en-US" sz="2200" dirty="0" err="1" smtClean="0"/>
              <a:t>menjadi</a:t>
            </a:r>
            <a:r>
              <a:rPr lang="en-US" sz="2200" dirty="0" smtClean="0"/>
              <a:t> </a:t>
            </a:r>
            <a:r>
              <a:rPr lang="en-US" sz="2200" dirty="0" err="1" smtClean="0"/>
              <a:t>baka</a:t>
            </a:r>
            <a:r>
              <a:rPr lang="en-US" sz="2200" dirty="0" smtClean="0"/>
              <a:t> </a:t>
            </a:r>
            <a:r>
              <a:rPr lang="en-US" sz="2200" dirty="0" err="1" smtClean="0"/>
              <a:t>di</a:t>
            </a:r>
            <a:r>
              <a:rPr lang="en-US" sz="2200" dirty="0" smtClean="0"/>
              <a:t> </a:t>
            </a:r>
            <a:r>
              <a:rPr lang="en-US" sz="2200" dirty="0" err="1" smtClean="0"/>
              <a:t>neraka</a:t>
            </a:r>
            <a:r>
              <a:rPr lang="en-US" sz="2200" dirty="0" smtClean="0"/>
              <a:t>” </a:t>
            </a:r>
            <a:r>
              <a:rPr lang="en-US" sz="2200" dirty="0" err="1" smtClean="0"/>
              <a:t>berasal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Setan</a:t>
            </a:r>
            <a:r>
              <a:rPr lang="en-US" sz="2200" dirty="0" smtClean="0"/>
              <a:t> (</a:t>
            </a:r>
            <a:r>
              <a:rPr lang="en-US" sz="2200" dirty="0" err="1" smtClean="0"/>
              <a:t>Kejadian</a:t>
            </a:r>
            <a:r>
              <a:rPr lang="en-US" sz="2200" dirty="0" smtClean="0"/>
              <a:t> 3:22-24). </a:t>
            </a:r>
            <a:r>
              <a:rPr lang="en-US" sz="2200" dirty="0" err="1" smtClean="0"/>
              <a:t>Tuhan</a:t>
            </a:r>
            <a:r>
              <a:rPr lang="en-US" sz="2200" dirty="0" smtClean="0"/>
              <a:t> </a:t>
            </a:r>
            <a:r>
              <a:rPr lang="en-US" sz="2200" dirty="0" err="1" smtClean="0"/>
              <a:t>mencegah</a:t>
            </a:r>
            <a:r>
              <a:rPr lang="en-US" sz="2200" dirty="0" smtClean="0"/>
              <a:t> </a:t>
            </a:r>
            <a:r>
              <a:rPr lang="en-US" sz="2200" dirty="0" err="1" smtClean="0"/>
              <a:t>manusia</a:t>
            </a:r>
            <a:r>
              <a:rPr lang="en-US" sz="2200" dirty="0" smtClean="0"/>
              <a:t> </a:t>
            </a:r>
            <a:r>
              <a:rPr lang="en-US" sz="2200" dirty="0" err="1" smtClean="0"/>
              <a:t>menjadi</a:t>
            </a:r>
            <a:r>
              <a:rPr lang="en-US" sz="2200" dirty="0" smtClean="0"/>
              <a:t> </a:t>
            </a:r>
            <a:r>
              <a:rPr lang="en-US" sz="2200" dirty="0" err="1" smtClean="0"/>
              <a:t>baka</a:t>
            </a:r>
            <a:r>
              <a:rPr lang="en-US" sz="2200" dirty="0" smtClean="0"/>
              <a:t> </a:t>
            </a:r>
            <a:r>
              <a:rPr lang="en-US" sz="2200" dirty="0" err="1" smtClean="0"/>
              <a:t>sewaktu</a:t>
            </a:r>
            <a:r>
              <a:rPr lang="en-US" sz="2200" dirty="0" smtClean="0"/>
              <a:t> </a:t>
            </a:r>
            <a:r>
              <a:rPr lang="en-US" sz="2200" dirty="0" err="1" smtClean="0"/>
              <a:t>dosa</a:t>
            </a:r>
            <a:r>
              <a:rPr lang="en-US" sz="2200" dirty="0" smtClean="0"/>
              <a:t> </a:t>
            </a:r>
            <a:r>
              <a:rPr lang="en-US" sz="2200" dirty="0" err="1" smtClean="0"/>
              <a:t>masuk</a:t>
            </a:r>
            <a:r>
              <a:rPr lang="en-US" sz="2200" dirty="0" smtClean="0"/>
              <a:t> </a:t>
            </a:r>
            <a:r>
              <a:rPr lang="en-US" sz="2200" dirty="0" err="1" smtClean="0"/>
              <a:t>ke</a:t>
            </a:r>
            <a:r>
              <a:rPr lang="en-US" sz="2200" dirty="0" smtClean="0"/>
              <a:t> </a:t>
            </a:r>
            <a:r>
              <a:rPr lang="en-US" sz="2200" dirty="0" err="1" smtClean="0"/>
              <a:t>bumi</a:t>
            </a:r>
            <a:r>
              <a:rPr lang="en-US" sz="2200" dirty="0" smtClean="0"/>
              <a:t> </a:t>
            </a:r>
            <a:r>
              <a:rPr lang="en-US" sz="2200" dirty="0" err="1" smtClean="0"/>
              <a:t>ini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cara</a:t>
            </a:r>
            <a:r>
              <a:rPr lang="en-US" sz="2200" dirty="0" smtClean="0"/>
              <a:t> </a:t>
            </a:r>
            <a:r>
              <a:rPr lang="en-US" sz="2200" dirty="0" err="1" smtClean="0"/>
              <a:t>mencegah</a:t>
            </a:r>
            <a:r>
              <a:rPr lang="en-US" sz="2200" dirty="0" smtClean="0"/>
              <a:t> </a:t>
            </a:r>
            <a:r>
              <a:rPr lang="en-US" sz="2200" dirty="0" err="1" smtClean="0"/>
              <a:t>manusia</a:t>
            </a:r>
            <a:r>
              <a:rPr lang="en-US" sz="2200" dirty="0" smtClean="0"/>
              <a:t> </a:t>
            </a:r>
            <a:r>
              <a:rPr lang="en-US" sz="2200" dirty="0" err="1" smtClean="0"/>
              <a:t>makan</a:t>
            </a:r>
            <a:r>
              <a:rPr lang="en-US" sz="2200" dirty="0" smtClean="0"/>
              <a:t> </a:t>
            </a:r>
            <a:r>
              <a:rPr lang="en-US" sz="2200" dirty="0" err="1" smtClean="0"/>
              <a:t>buah</a:t>
            </a:r>
            <a:r>
              <a:rPr lang="en-US" sz="2200" dirty="0" smtClean="0"/>
              <a:t> </a:t>
            </a:r>
            <a:r>
              <a:rPr lang="en-US" sz="2200" dirty="0" err="1" smtClean="0"/>
              <a:t>pohon</a:t>
            </a:r>
            <a:r>
              <a:rPr lang="en-US" sz="2200" dirty="0" smtClean="0"/>
              <a:t> </a:t>
            </a:r>
            <a:r>
              <a:rPr lang="en-US" sz="2200" dirty="0" err="1" smtClean="0"/>
              <a:t>kehidupan</a:t>
            </a:r>
            <a:r>
              <a:rPr lang="en-US" sz="2200" dirty="0" smtClean="0"/>
              <a:t>.</a:t>
            </a:r>
          </a:p>
          <a:p>
            <a:endParaRPr lang="en-US" sz="2200" dirty="0" smtClean="0"/>
          </a:p>
          <a:p>
            <a:r>
              <a:rPr lang="en-US" sz="2200" dirty="0" err="1" smtClean="0"/>
              <a:t>Alkitab</a:t>
            </a:r>
            <a:r>
              <a:rPr lang="en-US" sz="2200" dirty="0" smtClean="0"/>
              <a:t> </a:t>
            </a:r>
            <a:r>
              <a:rPr lang="en-US" sz="2200" dirty="0" err="1" smtClean="0"/>
              <a:t>mengatakan</a:t>
            </a:r>
            <a:r>
              <a:rPr lang="en-US" sz="2200" dirty="0" smtClean="0"/>
              <a:t> </a:t>
            </a:r>
            <a:r>
              <a:rPr lang="en-US" sz="2200" dirty="0" err="1" smtClean="0"/>
              <a:t>bahwa</a:t>
            </a:r>
            <a:r>
              <a:rPr lang="en-US" sz="2200" dirty="0" smtClean="0"/>
              <a:t> </a:t>
            </a:r>
            <a:r>
              <a:rPr lang="en-US" sz="2200" dirty="0" err="1" smtClean="0"/>
              <a:t>orang</a:t>
            </a:r>
            <a:r>
              <a:rPr lang="en-US" sz="2200" dirty="0" smtClean="0"/>
              <a:t> </a:t>
            </a:r>
            <a:r>
              <a:rPr lang="en-US" sz="2200" dirty="0" err="1" smtClean="0"/>
              <a:t>berdosa</a:t>
            </a:r>
            <a:r>
              <a:rPr lang="en-US" sz="2200" dirty="0" smtClean="0"/>
              <a:t> </a:t>
            </a:r>
            <a:r>
              <a:rPr lang="en-US" sz="2200" dirty="0" err="1" smtClean="0"/>
              <a:t>akan</a:t>
            </a:r>
            <a:r>
              <a:rPr lang="en-US" sz="2200" dirty="0" smtClean="0"/>
              <a:t> </a:t>
            </a:r>
            <a:r>
              <a:rPr lang="en-US" sz="2200" dirty="0" err="1" smtClean="0"/>
              <a:t>mendapat</a:t>
            </a:r>
            <a:r>
              <a:rPr lang="en-US" sz="2200" dirty="0" smtClean="0"/>
              <a:t> “</a:t>
            </a:r>
            <a:r>
              <a:rPr lang="en-US" sz="2200" dirty="0" err="1" smtClean="0"/>
              <a:t>maut</a:t>
            </a:r>
            <a:r>
              <a:rPr lang="en-US" sz="2200" dirty="0" smtClean="0"/>
              <a:t>” (Roma 6:23), </a:t>
            </a:r>
            <a:r>
              <a:rPr lang="en-US" sz="2200" dirty="0" err="1" smtClean="0"/>
              <a:t>akan</a:t>
            </a:r>
            <a:r>
              <a:rPr lang="en-US" sz="2200" dirty="0" smtClean="0"/>
              <a:t> </a:t>
            </a:r>
            <a:r>
              <a:rPr lang="en-US" sz="2200" dirty="0" err="1" smtClean="0"/>
              <a:t>memperoleh</a:t>
            </a:r>
            <a:r>
              <a:rPr lang="en-US" sz="2200" dirty="0" smtClean="0"/>
              <a:t> “</a:t>
            </a:r>
            <a:r>
              <a:rPr lang="en-US" sz="2200" dirty="0" err="1" smtClean="0"/>
              <a:t>kebinasaan</a:t>
            </a:r>
            <a:r>
              <a:rPr lang="en-US" sz="2200" dirty="0" smtClean="0"/>
              <a:t>” (</a:t>
            </a:r>
            <a:r>
              <a:rPr lang="en-US" sz="2200" dirty="0" err="1" smtClean="0"/>
              <a:t>Ayub</a:t>
            </a:r>
            <a:r>
              <a:rPr lang="en-US" sz="2200" dirty="0" smtClean="0"/>
              <a:t> 21:20), </a:t>
            </a:r>
            <a:r>
              <a:rPr lang="en-US" sz="2200" dirty="0" err="1" smtClean="0"/>
              <a:t>menjadi</a:t>
            </a:r>
            <a:r>
              <a:rPr lang="en-US" sz="2200" dirty="0" smtClean="0"/>
              <a:t> “</a:t>
            </a:r>
            <a:r>
              <a:rPr lang="en-US" sz="2200" dirty="0" err="1" smtClean="0"/>
              <a:t>binasa</a:t>
            </a:r>
            <a:r>
              <a:rPr lang="en-US" sz="2200" dirty="0" smtClean="0"/>
              <a:t>” (</a:t>
            </a:r>
            <a:r>
              <a:rPr lang="en-US" sz="2200" dirty="0" err="1" smtClean="0"/>
              <a:t>Mazmur</a:t>
            </a:r>
            <a:r>
              <a:rPr lang="en-US" sz="2200" dirty="0" smtClean="0"/>
              <a:t> 37:20), “</a:t>
            </a:r>
            <a:r>
              <a:rPr lang="en-US" sz="2200" dirty="0" err="1" smtClean="0"/>
              <a:t>terbakar</a:t>
            </a:r>
            <a:r>
              <a:rPr lang="en-US" sz="2200" dirty="0" smtClean="0"/>
              <a:t>” “</a:t>
            </a:r>
            <a:r>
              <a:rPr lang="en-US" sz="2200" dirty="0" err="1" smtClean="0"/>
              <a:t>sampai</a:t>
            </a:r>
            <a:r>
              <a:rPr lang="en-US" sz="2200" dirty="0" smtClean="0"/>
              <a:t> </a:t>
            </a:r>
            <a:r>
              <a:rPr lang="en-US" sz="2200" dirty="0" err="1" smtClean="0"/>
              <a:t>tidak</a:t>
            </a:r>
            <a:r>
              <a:rPr lang="en-US" sz="2200" dirty="0" smtClean="0"/>
              <a:t> </a:t>
            </a:r>
            <a:r>
              <a:rPr lang="en-US" sz="2200" dirty="0" err="1" smtClean="0"/>
              <a:t>ditinggalkannya</a:t>
            </a:r>
            <a:r>
              <a:rPr lang="en-US" sz="2200" dirty="0" smtClean="0"/>
              <a:t> </a:t>
            </a:r>
            <a:r>
              <a:rPr lang="en-US" sz="2200" dirty="0" err="1" smtClean="0"/>
              <a:t>akar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cabang</a:t>
            </a:r>
            <a:r>
              <a:rPr lang="en-US" sz="2200" dirty="0" smtClean="0"/>
              <a:t> </a:t>
            </a:r>
            <a:r>
              <a:rPr lang="en-US" sz="2200" dirty="0" err="1" smtClean="0"/>
              <a:t>mereka</a:t>
            </a:r>
            <a:r>
              <a:rPr lang="en-US" sz="2200" dirty="0" smtClean="0"/>
              <a:t>” (</a:t>
            </a:r>
            <a:r>
              <a:rPr lang="en-US" sz="2200" dirty="0" err="1" smtClean="0"/>
              <a:t>Maleakhi</a:t>
            </a:r>
            <a:r>
              <a:rPr lang="en-US" sz="2200" dirty="0" smtClean="0"/>
              <a:t> 4:1), “</a:t>
            </a:r>
            <a:r>
              <a:rPr lang="en-US" sz="2200" dirty="0" err="1" smtClean="0"/>
              <a:t>dibinasakan</a:t>
            </a:r>
            <a:r>
              <a:rPr lang="en-US" sz="2200" dirty="0" smtClean="0"/>
              <a:t> </a:t>
            </a:r>
            <a:r>
              <a:rPr lang="en-US" sz="2200" dirty="0" err="1" smtClean="0"/>
              <a:t>bersama-sama</a:t>
            </a:r>
            <a:r>
              <a:rPr lang="en-US" sz="2200" dirty="0" smtClean="0"/>
              <a:t>” (</a:t>
            </a:r>
            <a:r>
              <a:rPr lang="en-US" sz="2200" dirty="0" err="1" smtClean="0"/>
              <a:t>Mazmur</a:t>
            </a:r>
            <a:r>
              <a:rPr lang="en-US" sz="2200" dirty="0" smtClean="0"/>
              <a:t> 37:9), “</a:t>
            </a:r>
            <a:r>
              <a:rPr lang="en-US" sz="2200" dirty="0" err="1" smtClean="0"/>
              <a:t>lenyap</a:t>
            </a:r>
            <a:r>
              <a:rPr lang="en-US" sz="2200" dirty="0" smtClean="0"/>
              <a:t>” “</a:t>
            </a:r>
            <a:r>
              <a:rPr lang="en-US" sz="2200" dirty="0" err="1" smtClean="0"/>
              <a:t>tidak</a:t>
            </a:r>
            <a:r>
              <a:rPr lang="en-US" sz="2200" dirty="0" smtClean="0"/>
              <a:t> </a:t>
            </a:r>
            <a:r>
              <a:rPr lang="en-US" sz="2200" dirty="0" err="1" smtClean="0"/>
              <a:t>ada</a:t>
            </a:r>
            <a:r>
              <a:rPr lang="en-US" sz="2200" dirty="0" smtClean="0"/>
              <a:t> </a:t>
            </a:r>
            <a:r>
              <a:rPr lang="en-US" sz="2200" dirty="0" err="1" smtClean="0"/>
              <a:t>lagi</a:t>
            </a:r>
            <a:r>
              <a:rPr lang="en-US" sz="2200" dirty="0" smtClean="0"/>
              <a:t>” (</a:t>
            </a:r>
            <a:r>
              <a:rPr lang="en-US" sz="2200" dirty="0" err="1" smtClean="0"/>
              <a:t>Mazmur</a:t>
            </a:r>
            <a:r>
              <a:rPr lang="en-US" sz="2200" dirty="0" smtClean="0"/>
              <a:t> 37:10), “</a:t>
            </a:r>
            <a:r>
              <a:rPr lang="en-US" sz="2200" dirty="0" err="1" smtClean="0"/>
              <a:t>dibinasakan</a:t>
            </a:r>
            <a:r>
              <a:rPr lang="en-US" sz="2200" dirty="0" smtClean="0"/>
              <a:t>” (</a:t>
            </a:r>
            <a:r>
              <a:rPr lang="en-US" sz="2200" dirty="0" err="1" smtClean="0"/>
              <a:t>Mazmur</a:t>
            </a:r>
            <a:r>
              <a:rPr lang="en-US" sz="2200" dirty="0" smtClean="0"/>
              <a:t> 145:20), “</a:t>
            </a:r>
            <a:r>
              <a:rPr lang="en-US" sz="2200" dirty="0" err="1" smtClean="0"/>
              <a:t>api</a:t>
            </a:r>
            <a:r>
              <a:rPr lang="en-US" sz="2200" dirty="0" smtClean="0"/>
              <a:t> </a:t>
            </a:r>
            <a:r>
              <a:rPr lang="en-US" sz="2200" dirty="0" err="1" smtClean="0"/>
              <a:t>akan</a:t>
            </a:r>
            <a:r>
              <a:rPr lang="en-US" sz="2200" dirty="0" smtClean="0"/>
              <a:t> </a:t>
            </a:r>
            <a:r>
              <a:rPr lang="en-US" sz="2200" dirty="0" err="1" smtClean="0"/>
              <a:t>memakan</a:t>
            </a:r>
            <a:r>
              <a:rPr lang="en-US" sz="2200" dirty="0" smtClean="0"/>
              <a:t> </a:t>
            </a:r>
            <a:r>
              <a:rPr lang="en-US" sz="2200" dirty="0" err="1" smtClean="0"/>
              <a:t>mereka</a:t>
            </a:r>
            <a:r>
              <a:rPr lang="en-US" sz="2200" dirty="0" smtClean="0"/>
              <a:t>” (</a:t>
            </a:r>
            <a:r>
              <a:rPr lang="en-US" sz="2200" dirty="0" err="1" smtClean="0"/>
              <a:t>Mazmur</a:t>
            </a:r>
            <a:r>
              <a:rPr lang="en-US" sz="2200" dirty="0" smtClean="0"/>
              <a:t> 21:10). </a:t>
            </a:r>
            <a:r>
              <a:rPr lang="en-US" sz="2200" dirty="0" err="1" smtClean="0"/>
              <a:t>Perhatikan</a:t>
            </a:r>
            <a:r>
              <a:rPr lang="en-US" sz="2200" dirty="0" smtClean="0"/>
              <a:t> </a:t>
            </a:r>
            <a:r>
              <a:rPr lang="en-US" sz="2200" dirty="0" err="1" smtClean="0"/>
              <a:t>bahwa</a:t>
            </a:r>
            <a:r>
              <a:rPr lang="en-US" sz="2200" dirty="0" smtClean="0"/>
              <a:t> </a:t>
            </a:r>
            <a:r>
              <a:rPr lang="en-US" sz="2200" dirty="0" err="1" smtClean="0"/>
              <a:t>orang</a:t>
            </a:r>
            <a:r>
              <a:rPr lang="en-US" sz="2200" dirty="0" smtClean="0"/>
              <a:t> </a:t>
            </a:r>
            <a:r>
              <a:rPr lang="en-US" sz="2200" dirty="0" err="1" smtClean="0"/>
              <a:t>berdosa</a:t>
            </a:r>
            <a:r>
              <a:rPr lang="en-US" sz="2200" dirty="0" smtClean="0"/>
              <a:t> </a:t>
            </a:r>
            <a:r>
              <a:rPr lang="en-US" sz="2200" dirty="0" err="1" smtClean="0"/>
              <a:t>akan</a:t>
            </a:r>
            <a:r>
              <a:rPr lang="en-US" sz="2200" dirty="0" smtClean="0"/>
              <a:t> </a:t>
            </a:r>
            <a:r>
              <a:rPr lang="en-US" sz="2200" dirty="0" err="1" smtClean="0"/>
              <a:t>mati</a:t>
            </a:r>
            <a:r>
              <a:rPr lang="en-US" sz="2200" dirty="0" smtClean="0"/>
              <a:t> (</a:t>
            </a:r>
            <a:r>
              <a:rPr lang="en-US" sz="2200" dirty="0" err="1" smtClean="0"/>
              <a:t>lenyap</a:t>
            </a:r>
            <a:r>
              <a:rPr lang="en-US" sz="2200" dirty="0" smtClean="0"/>
              <a:t>). </a:t>
            </a:r>
            <a:r>
              <a:rPr lang="en-US" sz="2200" dirty="0" err="1" smtClean="0"/>
              <a:t>Tidak</a:t>
            </a:r>
            <a:r>
              <a:rPr lang="en-US" sz="2200" dirty="0" smtClean="0"/>
              <a:t> </a:t>
            </a:r>
            <a:r>
              <a:rPr lang="en-US" sz="2200" dirty="0" err="1" smtClean="0"/>
              <a:t>hidup</a:t>
            </a:r>
            <a:r>
              <a:rPr lang="en-US" sz="2200" dirty="0" smtClean="0"/>
              <a:t> </a:t>
            </a:r>
            <a:r>
              <a:rPr lang="en-US" sz="2200" dirty="0" err="1" smtClean="0"/>
              <a:t>selamanya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siksaan</a:t>
            </a:r>
            <a:r>
              <a:rPr lang="en-US" sz="2200" dirty="0" smtClean="0"/>
              <a:t> </a:t>
            </a:r>
            <a:r>
              <a:rPr lang="en-US" sz="2200" dirty="0" err="1" smtClean="0"/>
              <a:t>kekal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787900" y="1916113"/>
            <a:ext cx="4284663" cy="1200329"/>
          </a:xfrm>
          <a:prstGeom prst="rect">
            <a:avLst/>
          </a:prstGeom>
          <a:solidFill>
            <a:srgbClr val="FF0000">
              <a:alpha val="7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rgbClr val="FFFF00"/>
                </a:solidFill>
              </a:rPr>
              <a:t>Ketika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kata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itu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ditujukan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kepada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penghukuman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orang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jahat</a:t>
            </a:r>
            <a:r>
              <a:rPr lang="en-US" b="1" dirty="0" smtClean="0">
                <a:solidFill>
                  <a:srgbClr val="FFFF00"/>
                </a:solidFill>
              </a:rPr>
              <a:t> (</a:t>
            </a:r>
            <a:r>
              <a:rPr lang="en-US" b="1" dirty="0" err="1" smtClean="0">
                <a:solidFill>
                  <a:srgbClr val="FFFF00"/>
                </a:solidFill>
              </a:rPr>
              <a:t>mereka</a:t>
            </a:r>
            <a:r>
              <a:rPr lang="en-US" b="1" dirty="0" smtClean="0">
                <a:solidFill>
                  <a:srgbClr val="FFFF00"/>
                </a:solidFill>
              </a:rPr>
              <a:t> yang </a:t>
            </a:r>
            <a:r>
              <a:rPr lang="en-US" b="1" dirty="0" err="1" smtClean="0">
                <a:solidFill>
                  <a:srgbClr val="FFFF00"/>
                </a:solidFill>
              </a:rPr>
              <a:t>tidak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menerima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kebakaan</a:t>
            </a:r>
            <a:r>
              <a:rPr lang="en-US" b="1" dirty="0" smtClean="0">
                <a:solidFill>
                  <a:srgbClr val="FFFF00"/>
                </a:solidFill>
              </a:rPr>
              <a:t>), </a:t>
            </a:r>
            <a:r>
              <a:rPr lang="en-US" b="1" dirty="0" err="1" smtClean="0">
                <a:solidFill>
                  <a:srgbClr val="FFFF00"/>
                </a:solidFill>
              </a:rPr>
              <a:t>kata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itu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berarti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satu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periode</a:t>
            </a:r>
            <a:r>
              <a:rPr lang="en-US" b="1" dirty="0" smtClean="0">
                <a:solidFill>
                  <a:srgbClr val="FFFF00"/>
                </a:solidFill>
              </a:rPr>
              <a:t> yang </a:t>
            </a:r>
            <a:r>
              <a:rPr lang="en-US" b="1" dirty="0" err="1" smtClean="0">
                <a:solidFill>
                  <a:srgbClr val="FFFF00"/>
                </a:solidFill>
              </a:rPr>
              <a:t>terbatas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  <a:endParaRPr lang="es-ES" b="1" dirty="0">
              <a:solidFill>
                <a:srgbClr val="FFFF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24075" y="4292600"/>
            <a:ext cx="2952750" cy="2446824"/>
          </a:xfrm>
          <a:prstGeom prst="rect">
            <a:avLst/>
          </a:prstGeom>
          <a:solidFill>
            <a:srgbClr val="FFFF00">
              <a:alpha val="7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 dirty="0" smtClean="0">
                <a:latin typeface="Comic Sans MS" pitchFamily="66" charset="0"/>
              </a:rPr>
              <a:t>“</a:t>
            </a:r>
            <a:r>
              <a:rPr lang="en-US" sz="1600" b="1" dirty="0" smtClean="0">
                <a:latin typeface="Comic Sans MS" pitchFamily="66" charset="0"/>
              </a:rPr>
              <a:t>Dan </a:t>
            </a:r>
            <a:r>
              <a:rPr lang="en-US" sz="1600" b="1" dirty="0" err="1" smtClean="0">
                <a:latin typeface="Comic Sans MS" pitchFamily="66" charset="0"/>
              </a:rPr>
              <a:t>sesudah</a:t>
            </a:r>
            <a:r>
              <a:rPr lang="en-US" sz="1600" b="1" dirty="0" smtClean="0">
                <a:latin typeface="Comic Sans MS" pitchFamily="66" charset="0"/>
              </a:rPr>
              <a:t> yang </a:t>
            </a:r>
            <a:r>
              <a:rPr lang="en-US" sz="1600" b="1" dirty="0" err="1" smtClean="0">
                <a:latin typeface="Comic Sans MS" pitchFamily="66" charset="0"/>
              </a:rPr>
              <a:t>dapat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binasa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ini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mengenakan</a:t>
            </a:r>
            <a:r>
              <a:rPr lang="en-US" sz="1600" b="1" dirty="0" smtClean="0">
                <a:latin typeface="Comic Sans MS" pitchFamily="66" charset="0"/>
              </a:rPr>
              <a:t> yang </a:t>
            </a:r>
            <a:r>
              <a:rPr lang="en-US" sz="1600" b="1" dirty="0" err="1" smtClean="0">
                <a:latin typeface="Comic Sans MS" pitchFamily="66" charset="0"/>
              </a:rPr>
              <a:t>tidak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dapat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binasa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dan</a:t>
            </a:r>
            <a:r>
              <a:rPr lang="en-US" sz="1600" b="1" dirty="0" smtClean="0">
                <a:latin typeface="Comic Sans MS" pitchFamily="66" charset="0"/>
              </a:rPr>
              <a:t> yang </a:t>
            </a:r>
            <a:r>
              <a:rPr lang="en-US" sz="1600" b="1" dirty="0" err="1" smtClean="0">
                <a:latin typeface="Comic Sans MS" pitchFamily="66" charset="0"/>
              </a:rPr>
              <a:t>dapat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mati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ini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mengenakan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u="sng" dirty="0" smtClean="0">
                <a:latin typeface="Comic Sans MS" pitchFamily="66" charset="0"/>
              </a:rPr>
              <a:t>yang </a:t>
            </a:r>
            <a:r>
              <a:rPr lang="en-US" sz="1600" b="1" u="sng" dirty="0" err="1" smtClean="0">
                <a:latin typeface="Comic Sans MS" pitchFamily="66" charset="0"/>
              </a:rPr>
              <a:t>tidak</a:t>
            </a:r>
            <a:r>
              <a:rPr lang="en-US" sz="1600" b="1" u="sng" dirty="0" smtClean="0">
                <a:latin typeface="Comic Sans MS" pitchFamily="66" charset="0"/>
              </a:rPr>
              <a:t> </a:t>
            </a:r>
            <a:r>
              <a:rPr lang="en-US" sz="1600" b="1" u="sng" dirty="0" err="1" smtClean="0">
                <a:latin typeface="Comic Sans MS" pitchFamily="66" charset="0"/>
              </a:rPr>
              <a:t>dapat</a:t>
            </a:r>
            <a:r>
              <a:rPr lang="en-US" sz="1600" b="1" u="sng" dirty="0" smtClean="0">
                <a:latin typeface="Comic Sans MS" pitchFamily="66" charset="0"/>
              </a:rPr>
              <a:t> </a:t>
            </a:r>
            <a:r>
              <a:rPr lang="en-US" sz="1600" b="1" u="sng" dirty="0" err="1" smtClean="0">
                <a:latin typeface="Comic Sans MS" pitchFamily="66" charset="0"/>
              </a:rPr>
              <a:t>mati</a:t>
            </a:r>
            <a:r>
              <a:rPr lang="en-US" sz="1600" b="1" dirty="0" smtClean="0">
                <a:latin typeface="Comic Sans MS" pitchFamily="66" charset="0"/>
              </a:rPr>
              <a:t>, </a:t>
            </a:r>
            <a:r>
              <a:rPr lang="en-US" sz="1600" b="1" dirty="0" err="1" smtClean="0">
                <a:latin typeface="Comic Sans MS" pitchFamily="66" charset="0"/>
              </a:rPr>
              <a:t>maka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akan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genaplah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firman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Tuhan</a:t>
            </a:r>
            <a:r>
              <a:rPr lang="en-US" sz="1600" b="1" dirty="0" smtClean="0">
                <a:latin typeface="Comic Sans MS" pitchFamily="66" charset="0"/>
              </a:rPr>
              <a:t> yang </a:t>
            </a:r>
            <a:r>
              <a:rPr lang="en-US" sz="1600" b="1" dirty="0" err="1" smtClean="0">
                <a:latin typeface="Comic Sans MS" pitchFamily="66" charset="0"/>
              </a:rPr>
              <a:t>tertulis</a:t>
            </a:r>
            <a:r>
              <a:rPr lang="en-US" sz="1600" b="1" dirty="0" smtClean="0">
                <a:latin typeface="Comic Sans MS" pitchFamily="66" charset="0"/>
              </a:rPr>
              <a:t>: "</a:t>
            </a:r>
            <a:r>
              <a:rPr lang="en-US" sz="1600" b="1" dirty="0" err="1" smtClean="0">
                <a:latin typeface="Comic Sans MS" pitchFamily="66" charset="0"/>
              </a:rPr>
              <a:t>Maut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telah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ditelan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dalam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kemenangan</a:t>
            </a:r>
            <a:r>
              <a:rPr lang="en-US" sz="1600" b="1" dirty="0" smtClean="0">
                <a:latin typeface="Comic Sans MS" pitchFamily="66" charset="0"/>
              </a:rPr>
              <a:t>.’</a:t>
            </a:r>
            <a:r>
              <a:rPr lang="es-ES" sz="1600" b="1" dirty="0" smtClean="0">
                <a:latin typeface="Comic Sans MS" pitchFamily="66" charset="0"/>
              </a:rPr>
              <a:t>”</a:t>
            </a:r>
            <a:r>
              <a:rPr lang="es-ES" sz="1600" b="1" dirty="0">
                <a:latin typeface="Comic Sans MS" pitchFamily="66" charset="0"/>
              </a:rPr>
              <a:t/>
            </a:r>
            <a:br>
              <a:rPr lang="es-ES" sz="1600" b="1" dirty="0">
                <a:latin typeface="Comic Sans MS" pitchFamily="66" charset="0"/>
              </a:rPr>
            </a:br>
            <a:r>
              <a:rPr lang="es-ES" sz="900" b="1" dirty="0">
                <a:latin typeface="Comic Sans MS" pitchFamily="66" charset="0"/>
              </a:rPr>
              <a:t>(</a:t>
            </a:r>
            <a:r>
              <a:rPr lang="es-ES" sz="900" b="1" dirty="0" smtClean="0">
                <a:latin typeface="Comic Sans MS" pitchFamily="66" charset="0"/>
              </a:rPr>
              <a:t>1 </a:t>
            </a:r>
            <a:r>
              <a:rPr lang="es-ES" sz="900" b="1" dirty="0" err="1" smtClean="0">
                <a:latin typeface="Comic Sans MS" pitchFamily="66" charset="0"/>
              </a:rPr>
              <a:t>Korintus</a:t>
            </a:r>
            <a:r>
              <a:rPr lang="es-ES" sz="900" b="1" dirty="0" smtClean="0">
                <a:latin typeface="Comic Sans MS" pitchFamily="66" charset="0"/>
              </a:rPr>
              <a:t> </a:t>
            </a:r>
            <a:r>
              <a:rPr lang="es-ES" sz="900" b="1" dirty="0">
                <a:latin typeface="Comic Sans MS" pitchFamily="66" charset="0"/>
              </a:rPr>
              <a:t>15: 54)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254625" y="4114800"/>
            <a:ext cx="3889375" cy="2585323"/>
          </a:xfrm>
          <a:prstGeom prst="rect">
            <a:avLst/>
          </a:prstGeom>
          <a:solidFill>
            <a:schemeClr val="tx1">
              <a:alpha val="70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 smtClean="0">
                <a:solidFill>
                  <a:schemeClr val="bg1"/>
                </a:solidFill>
                <a:latin typeface="Comic Sans MS" pitchFamily="66" charset="0"/>
              </a:rPr>
              <a:t>“S</a:t>
            </a:r>
            <a:r>
              <a:rPr lang="en-US" b="1" dirty="0" err="1" smtClean="0">
                <a:solidFill>
                  <a:schemeClr val="bg1"/>
                </a:solidFill>
                <a:latin typeface="Comic Sans MS" pitchFamily="66" charset="0"/>
              </a:rPr>
              <a:t>ama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omic Sans MS" pitchFamily="66" charset="0"/>
              </a:rPr>
              <a:t>seperti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 Sodom </a:t>
            </a:r>
            <a:r>
              <a:rPr lang="en-US" b="1" dirty="0" err="1" smtClean="0">
                <a:solidFill>
                  <a:schemeClr val="bg1"/>
                </a:solidFill>
                <a:latin typeface="Comic Sans MS" pitchFamily="66" charset="0"/>
              </a:rPr>
              <a:t>dan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omic Sans MS" pitchFamily="66" charset="0"/>
              </a:rPr>
              <a:t>Gomora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omic Sans MS" pitchFamily="66" charset="0"/>
              </a:rPr>
              <a:t>dan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omic Sans MS" pitchFamily="66" charset="0"/>
              </a:rPr>
              <a:t>kota-kota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omic Sans MS" pitchFamily="66" charset="0"/>
              </a:rPr>
              <a:t>sekitarnya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, yang </a:t>
            </a:r>
            <a:r>
              <a:rPr lang="en-US" b="1" dirty="0" err="1" smtClean="0">
                <a:solidFill>
                  <a:schemeClr val="bg1"/>
                </a:solidFill>
                <a:latin typeface="Comic Sans MS" pitchFamily="66" charset="0"/>
              </a:rPr>
              <a:t>dengan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omic Sans MS" pitchFamily="66" charset="0"/>
              </a:rPr>
              <a:t>cara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 yang </a:t>
            </a:r>
            <a:r>
              <a:rPr lang="en-US" b="1" dirty="0" err="1" smtClean="0">
                <a:solidFill>
                  <a:schemeClr val="bg1"/>
                </a:solidFill>
                <a:latin typeface="Comic Sans MS" pitchFamily="66" charset="0"/>
              </a:rPr>
              <a:t>sama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omic Sans MS" pitchFamily="66" charset="0"/>
              </a:rPr>
              <a:t>melakukan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omic Sans MS" pitchFamily="66" charset="0"/>
              </a:rPr>
              <a:t>percabulan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omic Sans MS" pitchFamily="66" charset="0"/>
              </a:rPr>
              <a:t>dan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omic Sans MS" pitchFamily="66" charset="0"/>
              </a:rPr>
              <a:t>mengejar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omic Sans MS" pitchFamily="66" charset="0"/>
              </a:rPr>
              <a:t>kepuasan-kepuasan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 yang </a:t>
            </a:r>
            <a:r>
              <a:rPr lang="en-US" b="1" dirty="0" err="1" smtClean="0">
                <a:solidFill>
                  <a:schemeClr val="bg1"/>
                </a:solidFill>
                <a:latin typeface="Comic Sans MS" pitchFamily="66" charset="0"/>
              </a:rPr>
              <a:t>tak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omic Sans MS" pitchFamily="66" charset="0"/>
              </a:rPr>
              <a:t>wajar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latin typeface="Comic Sans MS" pitchFamily="66" charset="0"/>
              </a:rPr>
              <a:t>telah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omic Sans MS" pitchFamily="66" charset="0"/>
              </a:rPr>
              <a:t>menanggung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b="1" u="sng" dirty="0" err="1" smtClean="0">
                <a:solidFill>
                  <a:schemeClr val="bg1"/>
                </a:solidFill>
                <a:latin typeface="Comic Sans MS" pitchFamily="66" charset="0"/>
              </a:rPr>
              <a:t>siksaan</a:t>
            </a:r>
            <a:r>
              <a:rPr lang="en-US" b="1" u="sng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b="1" u="sng" dirty="0" err="1" smtClean="0">
                <a:solidFill>
                  <a:schemeClr val="bg1"/>
                </a:solidFill>
                <a:latin typeface="Comic Sans MS" pitchFamily="66" charset="0"/>
              </a:rPr>
              <a:t>api</a:t>
            </a:r>
            <a:r>
              <a:rPr lang="en-US" b="1" u="sng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b="1" u="sng" dirty="0" err="1" smtClean="0">
                <a:solidFill>
                  <a:schemeClr val="bg1"/>
                </a:solidFill>
                <a:latin typeface="Comic Sans MS" pitchFamily="66" charset="0"/>
              </a:rPr>
              <a:t>kekal</a:t>
            </a:r>
            <a:r>
              <a:rPr lang="en-US" b="1" u="sng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omic Sans MS" pitchFamily="66" charset="0"/>
              </a:rPr>
              <a:t>sebagai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omic Sans MS" pitchFamily="66" charset="0"/>
              </a:rPr>
              <a:t>peringatan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omic Sans MS" pitchFamily="66" charset="0"/>
              </a:rPr>
              <a:t>kepada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omic Sans MS" pitchFamily="66" charset="0"/>
              </a:rPr>
              <a:t>semua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omic Sans MS" pitchFamily="66" charset="0"/>
              </a:rPr>
              <a:t>orang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r>
              <a:rPr lang="es-ES" b="1" dirty="0" smtClean="0">
                <a:solidFill>
                  <a:schemeClr val="bg1"/>
                </a:solidFill>
                <a:latin typeface="Comic Sans MS" pitchFamily="66" charset="0"/>
              </a:rPr>
              <a:t>” </a:t>
            </a:r>
            <a:r>
              <a:rPr lang="es-ES" sz="1000" b="1" dirty="0" smtClean="0">
                <a:solidFill>
                  <a:schemeClr val="bg1"/>
                </a:solidFill>
                <a:latin typeface="Comic Sans MS" pitchFamily="66" charset="0"/>
              </a:rPr>
              <a:t>(</a:t>
            </a:r>
            <a:r>
              <a:rPr lang="es-ES" sz="1000" b="1" dirty="0" err="1" smtClean="0">
                <a:solidFill>
                  <a:schemeClr val="bg1"/>
                </a:solidFill>
                <a:latin typeface="Comic Sans MS" pitchFamily="66" charset="0"/>
              </a:rPr>
              <a:t>Yudas</a:t>
            </a:r>
            <a:r>
              <a:rPr lang="es-ES" sz="1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1000" b="1" dirty="0">
                <a:solidFill>
                  <a:schemeClr val="bg1"/>
                </a:solidFill>
                <a:latin typeface="Comic Sans MS" pitchFamily="66" charset="0"/>
              </a:rPr>
              <a:t>7)</a:t>
            </a:r>
          </a:p>
        </p:txBody>
      </p:sp>
      <p:pic>
        <p:nvPicPr>
          <p:cNvPr id="6" name="Picture 7" descr="Resurreccion (13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652963"/>
            <a:ext cx="1871662" cy="1684337"/>
          </a:xfrm>
          <a:prstGeom prst="rect">
            <a:avLst/>
          </a:prstGeom>
          <a:noFill/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7950" y="1916113"/>
            <a:ext cx="4608513" cy="1477328"/>
          </a:xfrm>
          <a:prstGeom prst="rect">
            <a:avLst/>
          </a:prstGeom>
          <a:solidFill>
            <a:srgbClr val="FF0000">
              <a:alpha val="7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rgbClr val="FFFF00"/>
                </a:solidFill>
              </a:rPr>
              <a:t>Ketika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subjek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dari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kata</a:t>
            </a:r>
            <a:r>
              <a:rPr lang="en-US" b="1" dirty="0" smtClean="0">
                <a:solidFill>
                  <a:srgbClr val="FFFF00"/>
                </a:solidFill>
              </a:rPr>
              <a:t> “</a:t>
            </a:r>
            <a:r>
              <a:rPr lang="en-US" b="1" dirty="0" err="1" smtClean="0">
                <a:solidFill>
                  <a:srgbClr val="FFFF00"/>
                </a:solidFill>
              </a:rPr>
              <a:t>abadi</a:t>
            </a:r>
            <a:r>
              <a:rPr lang="en-US" b="1" dirty="0" smtClean="0">
                <a:solidFill>
                  <a:srgbClr val="FFFF00"/>
                </a:solidFill>
              </a:rPr>
              <a:t>” </a:t>
            </a:r>
            <a:r>
              <a:rPr lang="en-US" b="1" dirty="0" err="1" smtClean="0">
                <a:solidFill>
                  <a:srgbClr val="FFFF00"/>
                </a:solidFill>
              </a:rPr>
              <a:t>atau</a:t>
            </a:r>
            <a:r>
              <a:rPr lang="en-US" b="1" dirty="0" smtClean="0">
                <a:solidFill>
                  <a:srgbClr val="FFFF00"/>
                </a:solidFill>
              </a:rPr>
              <a:t> “</a:t>
            </a:r>
            <a:r>
              <a:rPr lang="en-US" b="1" dirty="0" err="1" smtClean="0">
                <a:solidFill>
                  <a:srgbClr val="FFFF00"/>
                </a:solidFill>
              </a:rPr>
              <a:t>selamanya</a:t>
            </a:r>
            <a:r>
              <a:rPr lang="en-US" b="1" dirty="0" smtClean="0">
                <a:solidFill>
                  <a:srgbClr val="FFFF00"/>
                </a:solidFill>
              </a:rPr>
              <a:t>” </a:t>
            </a:r>
            <a:r>
              <a:rPr lang="en-US" b="1" dirty="0" err="1" smtClean="0">
                <a:solidFill>
                  <a:srgbClr val="FFFF00"/>
                </a:solidFill>
              </a:rPr>
              <a:t>adalah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kehidupan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dari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orang</a:t>
            </a:r>
            <a:r>
              <a:rPr lang="en-US" b="1" dirty="0" smtClean="0">
                <a:solidFill>
                  <a:srgbClr val="FFFF00"/>
                </a:solidFill>
              </a:rPr>
              <a:t> yang </a:t>
            </a:r>
            <a:r>
              <a:rPr lang="en-US" b="1" dirty="0" err="1" smtClean="0">
                <a:solidFill>
                  <a:srgbClr val="FFFF00"/>
                </a:solidFill>
              </a:rPr>
              <a:t>ditebus</a:t>
            </a:r>
            <a:r>
              <a:rPr lang="en-US" b="1" dirty="0" smtClean="0">
                <a:solidFill>
                  <a:srgbClr val="FFFF00"/>
                </a:solidFill>
              </a:rPr>
              <a:t> (</a:t>
            </a:r>
            <a:r>
              <a:rPr lang="en-US" b="1" dirty="0" err="1" smtClean="0">
                <a:solidFill>
                  <a:srgbClr val="FFFF00"/>
                </a:solidFill>
              </a:rPr>
              <a:t>mereka</a:t>
            </a:r>
            <a:r>
              <a:rPr lang="en-US" b="1" dirty="0" smtClean="0">
                <a:solidFill>
                  <a:srgbClr val="FFFF00"/>
                </a:solidFill>
              </a:rPr>
              <a:t> yang </a:t>
            </a:r>
            <a:r>
              <a:rPr lang="en-US" b="1" dirty="0" err="1" smtClean="0">
                <a:solidFill>
                  <a:srgbClr val="FFFF00"/>
                </a:solidFill>
              </a:rPr>
              <a:t>telah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menerima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kebakaan</a:t>
            </a:r>
            <a:r>
              <a:rPr lang="en-US" b="1" dirty="0" smtClean="0">
                <a:solidFill>
                  <a:srgbClr val="FFFF00"/>
                </a:solidFill>
              </a:rPr>
              <a:t>), </a:t>
            </a:r>
            <a:r>
              <a:rPr lang="en-US" b="1" dirty="0" err="1" smtClean="0">
                <a:solidFill>
                  <a:srgbClr val="FFFF00"/>
                </a:solidFill>
              </a:rPr>
              <a:t>kata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itu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berarti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saru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periode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waktu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tanpa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batas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akhir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  <a:endParaRPr lang="es-ES" b="1" dirty="0">
              <a:solidFill>
                <a:srgbClr val="FFFF00"/>
              </a:solidFill>
            </a:endParaRPr>
          </a:p>
        </p:txBody>
      </p:sp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179388" y="260350"/>
            <a:ext cx="8713787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PENGERTIAN KATA “SELAMA-LAMANYA”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1427</Words>
  <Application>Microsoft Office PowerPoint</Application>
  <PresentationFormat>On-screen Show (4:3)</PresentationFormat>
  <Paragraphs>72</Paragraphs>
  <Slides>22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Doloksaribu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Amazing Facts Bible Study Guide</dc:title>
  <dc:subject>Pelajaran 11: Apakah iblis Penguasa Neraka</dc:subject>
  <dc:creator>Pdt. Yohanes V. Doloksaribu, M.A.</dc:creator>
  <cp:lastModifiedBy>Yohanes Verdianto</cp:lastModifiedBy>
  <cp:revision>17</cp:revision>
  <dcterms:created xsi:type="dcterms:W3CDTF">2009-11-22T02:41:26Z</dcterms:created>
  <dcterms:modified xsi:type="dcterms:W3CDTF">2009-12-01T15:00:35Z</dcterms:modified>
</cp:coreProperties>
</file>