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2" r:id="rId9"/>
    <p:sldId id="273" r:id="rId10"/>
    <p:sldId id="275" r:id="rId11"/>
    <p:sldId id="276" r:id="rId12"/>
    <p:sldId id="277" r:id="rId13"/>
    <p:sldId id="278" r:id="rId14"/>
    <p:sldId id="285" r:id="rId15"/>
    <p:sldId id="286" r:id="rId16"/>
    <p:sldId id="287" r:id="rId17"/>
    <p:sldId id="288" r:id="rId18"/>
    <p:sldId id="289" r:id="rId19"/>
    <p:sldId id="279" r:id="rId20"/>
    <p:sldId id="281" r:id="rId21"/>
    <p:sldId id="282" r:id="rId22"/>
    <p:sldId id="283" r:id="rId23"/>
    <p:sldId id="284" r:id="rId24"/>
    <p:sldId id="264" r:id="rId25"/>
    <p:sldId id="265" r:id="rId26"/>
    <p:sldId id="290" r:id="rId27"/>
    <p:sldId id="291" r:id="rId28"/>
    <p:sldId id="266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C5587-59E9-4BF9-A2FC-65AA77AFEABE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6EE6-9C72-4717-8186-C1BDF3155C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6335-F1AA-4E70-89F8-DC0EB1C23E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32629-81BF-40F9-8B52-69C15E51C9C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4693-9D31-41E3-B916-33A2AA47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447800" y="76200"/>
            <a:ext cx="62484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MASIH ADAKAH YANG BISA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2819400" y="1000125"/>
            <a:ext cx="343852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DIPERCAYA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0500" y="241300"/>
            <a:ext cx="8793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Alkitab terdiri dari 2 buku</a:t>
            </a:r>
          </a:p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Buku Perjanjian LAMA dan Perjanjian BARU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69913" y="1689100"/>
            <a:ext cx="34480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Perjanjian LAMA</a:t>
            </a:r>
          </a:p>
          <a:p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39 buku</a:t>
            </a:r>
          </a:p>
          <a:p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929 fasal</a:t>
            </a:r>
          </a:p>
          <a:p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33.214 ayat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130800" y="1600200"/>
            <a:ext cx="3465513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Perjanjian BARU</a:t>
            </a:r>
          </a:p>
          <a:p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27 buku</a:t>
            </a:r>
          </a:p>
          <a:p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260 fasal</a:t>
            </a:r>
          </a:p>
          <a:p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7.959 ayat</a:t>
            </a:r>
          </a:p>
          <a:p>
            <a:endParaRPr lang="en-US" sz="36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77938" y="4267200"/>
            <a:ext cx="66135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 Rounded MT Bold" pitchFamily="34" charset="0"/>
              </a:rPr>
              <a:t>Alkitab (Perjanjian Lama &amp; Baru)</a:t>
            </a:r>
          </a:p>
          <a:p>
            <a:r>
              <a:rPr lang="en-US" sz="3600">
                <a:solidFill>
                  <a:schemeClr val="bg1"/>
                </a:solidFill>
                <a:latin typeface="Arial Rounded MT Bold" pitchFamily="34" charset="0"/>
              </a:rPr>
              <a:t>66 buku</a:t>
            </a:r>
          </a:p>
          <a:p>
            <a:r>
              <a:rPr lang="en-US" sz="3600">
                <a:solidFill>
                  <a:schemeClr val="bg1"/>
                </a:solidFill>
                <a:latin typeface="Arial Rounded MT Bold" pitchFamily="34" charset="0"/>
              </a:rPr>
              <a:t>1.189 fasal</a:t>
            </a:r>
          </a:p>
          <a:p>
            <a:r>
              <a:rPr lang="en-US" sz="3600">
                <a:solidFill>
                  <a:schemeClr val="bg1"/>
                </a:solidFill>
                <a:latin typeface="Arial Rounded MT Bold" pitchFamily="34" charset="0"/>
              </a:rPr>
              <a:t>41.173 ayat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autoUpdateAnimBg="0"/>
      <p:bldP spid="2765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50900" y="260350"/>
            <a:ext cx="7620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3 fasal pertama Alkitab (Bk. Kejadian)</a:t>
            </a:r>
          </a:p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Berisi dosa masuk kedunia</a:t>
            </a:r>
          </a:p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3 fasal terakhir Alkitab (Bk. Wahyu)</a:t>
            </a:r>
          </a:p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Berisi dosa dibersihkan dari dunia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43013" y="2349500"/>
            <a:ext cx="6673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Ayat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terpendek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Yohanes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11: 35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Ayat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terpanjang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: Esther 8: 9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Fasal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terpendek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Mazmur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117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Isi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Alkitab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22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bk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Rounded MT Bold" pitchFamily="34" charset="0"/>
              </a:rPr>
              <a:t>Sebagian</a:t>
            </a:r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besar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Sejarah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21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bk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Rounded MT Bold" pitchFamily="34" charset="0"/>
              </a:rPr>
              <a:t>sebagian</a:t>
            </a:r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besar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Nubuatan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21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bk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dalam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bentuk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surat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2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bk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sebagaian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besar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itchFamily="34" charset="0"/>
              </a:rPr>
              <a:t>syair</a:t>
            </a:r>
            <a:r>
              <a:rPr lang="en-US" sz="3200" b="1" dirty="0">
                <a:latin typeface="Arial Rounded MT Bold" pitchFamily="34" charset="0"/>
              </a:rPr>
              <a:t>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01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00200" y="500063"/>
            <a:ext cx="754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Pembagaian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fasal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di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Alkitab</a:t>
            </a:r>
            <a:endParaRPr lang="en-US" sz="2800" b="1" dirty="0">
              <a:solidFill>
                <a:schemeClr val="bg1"/>
              </a:solidFill>
              <a:latin typeface="Kristen ITC" pitchFamily="66" charset="0"/>
            </a:endParaRPr>
          </a:p>
          <a:p>
            <a:pPr algn="l"/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oleh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Stephen Langton,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Uskup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Besar</a:t>
            </a:r>
            <a:endParaRPr lang="en-US" sz="2800" b="1" dirty="0">
              <a:solidFill>
                <a:schemeClr val="bg1"/>
              </a:solidFill>
              <a:latin typeface="Kristen ITC" pitchFamily="66" charset="0"/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dari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Cantebury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diakhir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abad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12.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Dipertengahan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abad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13, Cardinal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   Hugo,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membagi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fasal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seperti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kea-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     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daan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sekarang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.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        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Pada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1661,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seorang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yahudi</a:t>
            </a:r>
            <a:endParaRPr lang="en-US" sz="2800" b="1" dirty="0">
              <a:solidFill>
                <a:schemeClr val="bg1"/>
              </a:solidFill>
              <a:latin typeface="Kristen ITC" pitchFamily="66" charset="0"/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          yang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bernama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Matias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memba</a:t>
            </a:r>
            <a:endParaRPr lang="en-US" sz="2800" b="1" dirty="0">
              <a:solidFill>
                <a:schemeClr val="bg1"/>
              </a:solidFill>
              <a:latin typeface="Kristen ITC" pitchFamily="66" charset="0"/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            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gi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fasal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“Hugo”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ke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dalam</a:t>
            </a:r>
            <a:endParaRPr lang="en-US" sz="2800" b="1" dirty="0">
              <a:solidFill>
                <a:schemeClr val="bg1"/>
              </a:solidFill>
              <a:latin typeface="Kristen ITC" pitchFamily="66" charset="0"/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               </a:t>
            </a:r>
            <a:r>
              <a:rPr lang="en-US" sz="2800" b="1" dirty="0" err="1" smtClean="0">
                <a:solidFill>
                  <a:schemeClr val="bg1"/>
                </a:solidFill>
                <a:latin typeface="Kristen ITC" pitchFamily="66" charset="0"/>
              </a:rPr>
              <a:t>ayat-ayat</a:t>
            </a:r>
            <a:r>
              <a:rPr lang="en-US" sz="2800" b="1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isten ITC" pitchFamily="66" charset="0"/>
              </a:rPr>
              <a:t>seperti</a:t>
            </a:r>
            <a:r>
              <a:rPr lang="en-US" sz="28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Kristen ITC" pitchFamily="66" charset="0"/>
              </a:rPr>
              <a:t>sekarang</a:t>
            </a:r>
            <a:r>
              <a:rPr lang="en-US" sz="2800" b="1" dirty="0" smtClean="0">
                <a:latin typeface="Kristen ITC" pitchFamily="66" charset="0"/>
              </a:rPr>
              <a:t> </a:t>
            </a:r>
            <a:endParaRPr lang="en-US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I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0" y="4648200"/>
            <a:ext cx="9144000" cy="2051050"/>
          </a:xfrm>
          <a:prstGeom prst="rect">
            <a:avLst/>
          </a:prstGeom>
          <a:solidFill>
            <a:srgbClr val="8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Alkitab ditulis oleh 40 penulis, dengan penulis: Raja, Ahli Hukum, Petani, Jenderal,</a:t>
            </a:r>
          </a:p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Nelayan, Imam, Pendeta, Pemungut Cukai,</a:t>
            </a:r>
          </a:p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Dokter, Orang kaya, Orang Miskin dsb.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elajaran-05_Page_03_Image_0005"/>
          <p:cNvSpPr>
            <a:spLocks noGrp="1" noChangeAspect="1" noChangeArrowheads="1"/>
          </p:cNvSpPr>
          <p:nvPr isPhoto="1"/>
        </p:nvSpPr>
        <p:spPr bwMode="auto">
          <a:xfrm>
            <a:off x="0" y="115887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0"/>
            <a:ext cx="5257800" cy="12192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/>
              <a:t>Ditulis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oleh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sedikitnya</a:t>
            </a:r>
            <a:r>
              <a:rPr lang="en-US" sz="2800" b="1" dirty="0" smtClean="0"/>
              <a:t> 36 </a:t>
            </a:r>
            <a:r>
              <a:rPr lang="en-US" sz="2800" b="1" dirty="0" err="1" smtClean="0"/>
              <a:t>penulis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yakni</a:t>
            </a:r>
            <a:r>
              <a:rPr lang="en-US" sz="2800" b="1" dirty="0" smtClean="0"/>
              <a:t> </a:t>
            </a:r>
            <a:r>
              <a:rPr lang="en-US" sz="2800" b="1" dirty="0" smtClean="0"/>
              <a:t>:</a:t>
            </a:r>
            <a:endParaRPr lang="en-US" sz="2800" b="1" dirty="0" smtClean="0"/>
          </a:p>
        </p:txBody>
      </p:sp>
      <p:sp>
        <p:nvSpPr>
          <p:cNvPr id="5" name="Horizontal Scroll 4"/>
          <p:cNvSpPr/>
          <p:nvPr/>
        </p:nvSpPr>
        <p:spPr>
          <a:xfrm>
            <a:off x="5105400" y="1295400"/>
            <a:ext cx="1295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Jenderal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3352800"/>
            <a:ext cx="12954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Nelayan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429000" y="3657600"/>
            <a:ext cx="1295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Ahli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Hukum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286000" y="1905000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Raja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762000" y="0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Petani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Pelajaran-05_Page_03_Image_000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0" y="2133600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Orang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Miskin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105400" y="3200400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Dokter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905000" y="4343400"/>
            <a:ext cx="13716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Pendeta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429000" y="1066800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Orang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Kaya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29400" y="1828800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Imam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7239000" y="5257800"/>
            <a:ext cx="1676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Pemungut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cukai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 descr="Pelajaran-05_Page_04_Image_00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Walaupun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ditulis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oleh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sedikitnya</a:t>
            </a:r>
            <a:r>
              <a:rPr lang="en-US" sz="4400" b="1" dirty="0" smtClean="0"/>
              <a:t> 36 </a:t>
            </a:r>
            <a:r>
              <a:rPr lang="en-US" sz="4400" b="1" dirty="0" err="1" smtClean="0"/>
              <a:t>penulis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dengan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latar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belakang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hidup</a:t>
            </a:r>
            <a:r>
              <a:rPr lang="en-US" sz="4400" b="1" dirty="0" smtClean="0"/>
              <a:t> yang </a:t>
            </a:r>
            <a:r>
              <a:rPr lang="en-US" sz="4400" b="1" dirty="0" err="1" smtClean="0"/>
              <a:t>berbeda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pendidikan</a:t>
            </a:r>
            <a:r>
              <a:rPr lang="en-US" sz="4400" b="1" dirty="0" smtClean="0"/>
              <a:t> yang </a:t>
            </a:r>
            <a:r>
              <a:rPr lang="en-US" sz="4400" b="1" dirty="0" err="1" smtClean="0"/>
              <a:t>berbeda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hidup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zaman</a:t>
            </a:r>
            <a:r>
              <a:rPr lang="en-US" sz="4400" b="1" dirty="0" smtClean="0"/>
              <a:t> yang </a:t>
            </a:r>
            <a:r>
              <a:rPr lang="en-US" sz="4400" b="1" dirty="0" err="1" smtClean="0"/>
              <a:t>berbeda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tinggal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tempat</a:t>
            </a:r>
            <a:r>
              <a:rPr lang="en-US" sz="4400" b="1" dirty="0" smtClean="0"/>
              <a:t> yang </a:t>
            </a:r>
            <a:r>
              <a:rPr lang="en-US" sz="4400" b="1" dirty="0" err="1" smtClean="0"/>
              <a:t>berbeda</a:t>
            </a:r>
            <a:r>
              <a:rPr lang="en-US" sz="4400" b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:\Kumpulan KKR Jln. Simbolon\1. Alkitab\gambarnya\alkitab\A%20Bible%20spirit%20d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3124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958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Tetapi</a:t>
            </a:r>
            <a:r>
              <a:rPr lang="en-US" b="1" dirty="0" smtClean="0"/>
              <a:t> </a:t>
            </a:r>
            <a:r>
              <a:rPr lang="en-US" b="1" dirty="0" err="1" smtClean="0"/>
              <a:t>bilamana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baca</a:t>
            </a:r>
            <a:r>
              <a:rPr lang="en-US" b="1" dirty="0" smtClean="0"/>
              <a:t> </a:t>
            </a:r>
            <a:r>
              <a:rPr lang="en-US" b="1" dirty="0" err="1" smtClean="0"/>
              <a:t>firman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sampai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dapati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a.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kesatuan</a:t>
            </a:r>
            <a:r>
              <a:rPr lang="en-US" b="1" dirty="0" smtClean="0"/>
              <a:t> yang </a:t>
            </a:r>
            <a:r>
              <a:rPr lang="en-US" b="1" dirty="0" err="1" smtClean="0"/>
              <a:t>luar</a:t>
            </a:r>
            <a:r>
              <a:rPr lang="en-US" b="1" dirty="0" smtClean="0"/>
              <a:t> </a:t>
            </a:r>
            <a:r>
              <a:rPr lang="en-US" b="1" dirty="0" err="1" smtClean="0"/>
              <a:t>biasa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b. </a:t>
            </a:r>
            <a:r>
              <a:rPr lang="en-US" b="1" dirty="0" err="1" smtClean="0"/>
              <a:t>Berbicara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Allah yang </a:t>
            </a:r>
            <a:r>
              <a:rPr lang="en-US" b="1" dirty="0" err="1" smtClean="0"/>
              <a:t>sama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c. </a:t>
            </a:r>
            <a:r>
              <a:rPr lang="en-US" b="1" dirty="0" err="1" smtClean="0"/>
              <a:t>berbicara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keselamatan</a:t>
            </a:r>
            <a:r>
              <a:rPr lang="en-US" b="1" dirty="0" smtClean="0"/>
              <a:t> yang </a:t>
            </a:r>
            <a:r>
              <a:rPr lang="en-US" b="1" dirty="0" err="1" smtClean="0"/>
              <a:t>sama</a:t>
            </a:r>
            <a:endParaRPr lang="en-US" b="1" dirty="0" smtClean="0"/>
          </a:p>
          <a:p>
            <a:r>
              <a:rPr lang="en-US" b="1" dirty="0" smtClean="0"/>
              <a:t>d. </a:t>
            </a:r>
            <a:r>
              <a:rPr lang="en-US" b="1" dirty="0" err="1" smtClean="0"/>
              <a:t>standart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yang </a:t>
            </a:r>
            <a:r>
              <a:rPr lang="en-US" b="1" dirty="0" err="1" smtClean="0"/>
              <a:t>sama</a:t>
            </a:r>
            <a:endParaRPr lang="en-US" b="1" dirty="0" smtClean="0"/>
          </a:p>
          <a:p>
            <a:r>
              <a:rPr lang="en-US" b="1" dirty="0" smtClean="0"/>
              <a:t>e.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kontradiksi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pic>
        <p:nvPicPr>
          <p:cNvPr id="6146" name="Picture 2" descr="E:\Kumpulan KKR Jln. Simbolon\1. Alkitab\gambarnya\alkitab\scripture-728556.gi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8763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Dengan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lama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penulisan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sekitar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1600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th</a:t>
            </a:r>
            <a:endParaRPr lang="en-US" sz="4400" b="1" dirty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sz="4400" b="1" dirty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Buku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Kejadian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ditulis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oleh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</a:p>
          <a:p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Musa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sekitar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th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. 1425 STM</a:t>
            </a:r>
          </a:p>
          <a:p>
            <a:endParaRPr lang="en-US" sz="4400" b="1" dirty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Buku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Wahyu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ditulis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oleh</a:t>
            </a:r>
            <a:endParaRPr lang="en-US" sz="4400" b="1" dirty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Yohanes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sekitar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risten ITC" pitchFamily="66" charset="0"/>
              </a:rPr>
              <a:t>tahun</a:t>
            </a:r>
            <a:r>
              <a:rPr lang="en-US" sz="4400" b="1" dirty="0">
                <a:solidFill>
                  <a:schemeClr val="bg1"/>
                </a:solidFill>
                <a:latin typeface="Kristen ITC" pitchFamily="66" charset="0"/>
              </a:rPr>
              <a:t> 98 TM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7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8153400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Pada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zaman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yang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penuh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kemerosotan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moral </a:t>
            </a:r>
          </a:p>
          <a:p>
            <a:pPr algn="ctr"/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seperti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sekarang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ini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…</a:t>
            </a:r>
            <a:endParaRPr lang="en-US" sz="24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1600200"/>
            <a:ext cx="5715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Di </a:t>
            </a:r>
            <a:r>
              <a:rPr lang="en-US" sz="2400" b="1" dirty="0" err="1" smtClean="0">
                <a:latin typeface="Bookman Old Style" pitchFamily="18" charset="0"/>
              </a:rPr>
              <a:t>mana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miliaran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orang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ditipu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oleh</a:t>
            </a:r>
            <a:r>
              <a:rPr lang="en-US" sz="2400" b="1" dirty="0" smtClean="0">
                <a:latin typeface="Bookman Old Style" pitchFamily="18" charset="0"/>
              </a:rPr>
              <a:t> perusahaan-2 </a:t>
            </a:r>
            <a:r>
              <a:rPr lang="en-US" sz="2400" b="1" dirty="0" err="1" smtClean="0">
                <a:latin typeface="Bookman Old Style" pitchFamily="18" charset="0"/>
              </a:rPr>
              <a:t>besar</a:t>
            </a:r>
            <a:r>
              <a:rPr lang="en-US" sz="2400" b="1" dirty="0" smtClean="0">
                <a:latin typeface="Bookman Old Style" pitchFamily="18" charset="0"/>
              </a:rPr>
              <a:t>;</a:t>
            </a:r>
          </a:p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Di </a:t>
            </a:r>
            <a:r>
              <a:rPr lang="en-US" sz="2400" b="1" dirty="0" err="1" smtClean="0">
                <a:latin typeface="Bookman Old Style" pitchFamily="18" charset="0"/>
              </a:rPr>
              <a:t>mana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para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pemimpin</a:t>
            </a:r>
            <a:r>
              <a:rPr lang="en-US" sz="2400" b="1" dirty="0" smtClean="0">
                <a:latin typeface="Bookman Old Style" pitchFamily="18" charset="0"/>
              </a:rPr>
              <a:t> agama </a:t>
            </a:r>
            <a:r>
              <a:rPr lang="en-US" sz="2400" b="1" dirty="0" err="1" smtClean="0">
                <a:latin typeface="Bookman Old Style" pitchFamily="18" charset="0"/>
              </a:rPr>
              <a:t>dan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pembimbing</a:t>
            </a:r>
            <a:r>
              <a:rPr lang="en-US" sz="2400" b="1" dirty="0" smtClean="0">
                <a:latin typeface="Bookman Old Style" pitchFamily="18" charset="0"/>
              </a:rPr>
              <a:t> spiritual </a:t>
            </a:r>
            <a:r>
              <a:rPr lang="en-US" sz="2400" b="1" dirty="0" err="1" smtClean="0">
                <a:latin typeface="Bookman Old Style" pitchFamily="18" charset="0"/>
              </a:rPr>
              <a:t>ternyata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penjerat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berkharisma</a:t>
            </a:r>
            <a:r>
              <a:rPr lang="en-US" sz="2400" b="1" dirty="0" smtClean="0">
                <a:latin typeface="Bookman Old Style" pitchFamily="18" charset="0"/>
              </a:rPr>
              <a:t>;</a:t>
            </a:r>
          </a:p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Di </a:t>
            </a:r>
            <a:r>
              <a:rPr lang="en-US" sz="2400" b="1" dirty="0" err="1" smtClean="0">
                <a:latin typeface="Bookman Old Style" pitchFamily="18" charset="0"/>
              </a:rPr>
              <a:t>mana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berbohong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sepertinya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sudah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biasa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panggung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politik</a:t>
            </a:r>
            <a:r>
              <a:rPr lang="en-US" sz="2400" b="1" dirty="0" smtClean="0">
                <a:latin typeface="Bookman Old Style" pitchFamily="18" charset="0"/>
              </a:rPr>
              <a:t>;</a:t>
            </a:r>
          </a:p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Di </a:t>
            </a:r>
            <a:r>
              <a:rPr lang="en-US" sz="2400" b="1" dirty="0" err="1" smtClean="0">
                <a:latin typeface="Bookman Old Style" pitchFamily="18" charset="0"/>
              </a:rPr>
              <a:t>mana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orang-orang</a:t>
            </a:r>
            <a:r>
              <a:rPr lang="en-US" sz="2400" b="1" dirty="0" smtClean="0">
                <a:latin typeface="Bookman Old Style" pitchFamily="18" charset="0"/>
              </a:rPr>
              <a:t> yang paling </a:t>
            </a:r>
            <a:r>
              <a:rPr lang="en-US" sz="2400" b="1" dirty="0" err="1" smtClean="0">
                <a:latin typeface="Bookman Old Style" pitchFamily="18" charset="0"/>
              </a:rPr>
              <a:t>Anda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percaya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seringkali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menyakiti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Anda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melebihi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orang</a:t>
            </a:r>
            <a:r>
              <a:rPr lang="en-US" sz="2400" b="1" dirty="0" smtClean="0">
                <a:latin typeface="Bookman Old Style" pitchFamily="18" charset="0"/>
              </a:rPr>
              <a:t> lain …</a:t>
            </a:r>
            <a:endParaRPr lang="en-US" sz="2400" b="1" dirty="0">
              <a:latin typeface="Bookman Old Style" pitchFamily="18" charset="0"/>
            </a:endParaRPr>
          </a:p>
        </p:txBody>
      </p:sp>
      <p:pic>
        <p:nvPicPr>
          <p:cNvPr id="5" name="Picture 4" descr="perusaha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1"/>
            <a:ext cx="1127342" cy="1524000"/>
          </a:xfrm>
          <a:prstGeom prst="rect">
            <a:avLst/>
          </a:prstGeom>
        </p:spPr>
      </p:pic>
      <p:pic>
        <p:nvPicPr>
          <p:cNvPr id="6" name="Picture 5" descr="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362200"/>
            <a:ext cx="1371600" cy="1828800"/>
          </a:xfrm>
          <a:prstGeom prst="rect">
            <a:avLst/>
          </a:prstGeom>
        </p:spPr>
      </p:pic>
      <p:pic>
        <p:nvPicPr>
          <p:cNvPr id="7" name="Picture 6" descr="Parta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95800"/>
            <a:ext cx="31496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15963" y="4191000"/>
            <a:ext cx="7732712" cy="15652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Showcard Gothic" pitchFamily="82" charset="0"/>
              </a:rPr>
              <a:t>Christopher </a:t>
            </a:r>
            <a:r>
              <a:rPr lang="en-US" sz="4800" b="1" dirty="0" err="1">
                <a:latin typeface="Showcard Gothic" pitchFamily="82" charset="0"/>
              </a:rPr>
              <a:t>Colombus</a:t>
            </a:r>
            <a:endParaRPr lang="en-US" sz="4800" b="1" dirty="0">
              <a:latin typeface="Showcard Gothic" pitchFamily="82" charset="0"/>
            </a:endParaRPr>
          </a:p>
          <a:p>
            <a:pPr algn="ctr"/>
            <a:r>
              <a:rPr lang="en-US" sz="4800" b="1" dirty="0">
                <a:latin typeface="Showcard Gothic" pitchFamily="82" charset="0"/>
              </a:rPr>
              <a:t>“</a:t>
            </a:r>
            <a:r>
              <a:rPr lang="en-US" sz="4800" b="1" dirty="0" err="1">
                <a:latin typeface="Showcard Gothic" pitchFamily="82" charset="0"/>
              </a:rPr>
              <a:t>bumi</a:t>
            </a:r>
            <a:r>
              <a:rPr lang="en-US" sz="4800" b="1" dirty="0">
                <a:latin typeface="Showcard Gothic" pitchFamily="82" charset="0"/>
              </a:rPr>
              <a:t> </a:t>
            </a:r>
            <a:r>
              <a:rPr lang="en-US" sz="4800" b="1" dirty="0" err="1">
                <a:latin typeface="Showcard Gothic" pitchFamily="82" charset="0"/>
              </a:rPr>
              <a:t>ini</a:t>
            </a:r>
            <a:r>
              <a:rPr lang="en-US" sz="4800" b="1" dirty="0">
                <a:latin typeface="Showcard Gothic" pitchFamily="82" charset="0"/>
              </a:rPr>
              <a:t> </a:t>
            </a:r>
            <a:r>
              <a:rPr lang="en-US" sz="4800" b="1" dirty="0" err="1">
                <a:latin typeface="Showcard Gothic" pitchFamily="82" charset="0"/>
              </a:rPr>
              <a:t>bulat</a:t>
            </a:r>
            <a:r>
              <a:rPr lang="en-US" sz="4800" b="1" dirty="0">
                <a:latin typeface="Showcard Gothic" pitchFamily="82" charset="0"/>
              </a:rPr>
              <a:t>”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6607" y="4321076"/>
            <a:ext cx="83663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Dunia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Ilmu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Pengetahuan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Menemukan</a:t>
            </a:r>
            <a:endParaRPr lang="en-US" sz="3600" b="1" dirty="0">
              <a:solidFill>
                <a:schemeClr val="bg1"/>
              </a:solidFill>
              <a:latin typeface="Britannic Bold" pitchFamily="34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Dunia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ini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bulat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508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tahun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lalu</a:t>
            </a:r>
            <a:endParaRPr lang="en-US" sz="3600" b="1" dirty="0">
              <a:solidFill>
                <a:schemeClr val="bg1"/>
              </a:solidFill>
              <a:latin typeface="Britannic Bold" pitchFamily="34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Britannic Bold" pitchFamily="34" charset="0"/>
              </a:rPr>
              <a:t>Sedangkan</a:t>
            </a:r>
            <a:r>
              <a:rPr lang="en-US" sz="3600" b="1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ritannic Bold" pitchFamily="34" charset="0"/>
              </a:rPr>
              <a:t>Alkitab</a:t>
            </a:r>
            <a:r>
              <a:rPr lang="en-US" sz="3600" b="1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telah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menuliskan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Britannic Bold" pitchFamily="34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Britannic Bold" pitchFamily="34" charset="0"/>
              </a:rPr>
              <a:t>Sekitar</a:t>
            </a:r>
            <a:r>
              <a:rPr lang="en-US" sz="3600" b="1" dirty="0" smtClean="0">
                <a:solidFill>
                  <a:schemeClr val="bg1"/>
                </a:solidFill>
                <a:latin typeface="Britannic Bold" pitchFamily="34" charset="0"/>
              </a:rPr>
              <a:t> 2.700 </a:t>
            </a:r>
            <a:r>
              <a:rPr lang="en-US" sz="3600" b="1" dirty="0" err="1">
                <a:solidFill>
                  <a:schemeClr val="bg1"/>
                </a:solidFill>
                <a:latin typeface="Britannic Bold" pitchFamily="34" charset="0"/>
              </a:rPr>
              <a:t>tahun</a:t>
            </a:r>
            <a:r>
              <a:rPr lang="en-US" sz="3600" b="1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Britannic Bold" pitchFamily="34" charset="0"/>
              </a:rPr>
              <a:t>yang </a:t>
            </a:r>
            <a:r>
              <a:rPr lang="en-US" sz="3600" b="1" dirty="0" err="1" smtClean="0">
                <a:solidFill>
                  <a:schemeClr val="bg1"/>
                </a:solidFill>
                <a:latin typeface="Britannic Bold" pitchFamily="34" charset="0"/>
              </a:rPr>
              <a:t>lalu</a:t>
            </a:r>
            <a:r>
              <a:rPr lang="en-US" sz="3600" b="1" dirty="0" smtClean="0">
                <a:solidFill>
                  <a:schemeClr val="bg1"/>
                </a:solidFill>
                <a:latin typeface="Britannic Bold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5046663"/>
            <a:ext cx="8034338" cy="1563687"/>
          </a:xfrm>
          <a:prstGeom prst="rect">
            <a:avLst/>
          </a:prstGeom>
          <a:solidFill>
            <a:srgbClr val="00008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ouvenir Lt BT" pitchFamily="18" charset="0"/>
              </a:rPr>
              <a:t>Yesaya 40: 22 (PL.796)</a:t>
            </a:r>
          </a:p>
          <a:p>
            <a:r>
              <a:rPr lang="en-US" sz="3200" b="1">
                <a:solidFill>
                  <a:schemeClr val="bg1"/>
                </a:solidFill>
                <a:latin typeface="Souvenir Lt BT" pitchFamily="18" charset="0"/>
              </a:rPr>
              <a:t>“Dia yang bertahta diatas bulatan bumi</a:t>
            </a:r>
          </a:p>
          <a:p>
            <a:r>
              <a:rPr lang="en-US" sz="3200" b="1">
                <a:solidFill>
                  <a:schemeClr val="bg1"/>
                </a:solidFill>
                <a:latin typeface="Souvenir Lt BT" pitchFamily="18" charset="0"/>
              </a:rPr>
              <a:t>Yang penduduknya seperti belalang …“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229870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Souvenir Lt BT" pitchFamily="18" charset="0"/>
              </a:rPr>
              <a:t>Ayub</a:t>
            </a:r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 26: 7 (PL. 585)</a:t>
            </a:r>
          </a:p>
          <a:p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“Allah </a:t>
            </a:r>
            <a:r>
              <a:rPr lang="en-US" sz="3600" b="1" dirty="0" err="1">
                <a:solidFill>
                  <a:schemeClr val="bg1"/>
                </a:solidFill>
                <a:latin typeface="Souvenir Lt BT" pitchFamily="18" charset="0"/>
              </a:rPr>
              <a:t>membentangkan</a:t>
            </a:r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ouvenir Lt BT" pitchFamily="18" charset="0"/>
              </a:rPr>
              <a:t>utara</a:t>
            </a:r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ouvenir Lt BT" pitchFamily="18" charset="0"/>
              </a:rPr>
              <a:t>di</a:t>
            </a:r>
            <a:r>
              <a:rPr lang="en-US" sz="3600" b="1" dirty="0" smtClean="0">
                <a:solidFill>
                  <a:schemeClr val="bg1"/>
                </a:solidFill>
                <a:latin typeface="Souvenir Lt BT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ouvenir Lt BT" pitchFamily="18" charset="0"/>
              </a:rPr>
              <a:t>atas</a:t>
            </a:r>
            <a:endParaRPr lang="en-US" sz="3600" b="1" dirty="0">
              <a:solidFill>
                <a:schemeClr val="bg1"/>
              </a:solidFill>
              <a:latin typeface="Souvenir Lt BT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ouvenir Lt BT" pitchFamily="18" charset="0"/>
              </a:rPr>
              <a:t>kekosongan</a:t>
            </a:r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ouvenir Lt BT" pitchFamily="18" charset="0"/>
              </a:rPr>
              <a:t>dan</a:t>
            </a:r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ouvenir Lt BT" pitchFamily="18" charset="0"/>
              </a:rPr>
              <a:t>menggantungkan</a:t>
            </a:r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ouvenir Lt BT" pitchFamily="18" charset="0"/>
              </a:rPr>
              <a:t>bumi</a:t>
            </a:r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ouvenir Lt BT" pitchFamily="18" charset="0"/>
              </a:rPr>
              <a:t>pada</a:t>
            </a:r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ouvenir Lt BT" pitchFamily="18" charset="0"/>
              </a:rPr>
              <a:t>kehampaan</a:t>
            </a:r>
            <a:r>
              <a:rPr lang="en-US" sz="3600" b="1" dirty="0">
                <a:solidFill>
                  <a:schemeClr val="bg1"/>
                </a:solidFill>
                <a:latin typeface="Souvenir Lt BT" pitchFamily="18" charset="0"/>
              </a:rPr>
              <a:t>”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74" descr="AN_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3075"/>
          <p:cNvSpPr txBox="1">
            <a:spLocks noChangeArrowheads="1"/>
          </p:cNvSpPr>
          <p:nvPr/>
        </p:nvSpPr>
        <p:spPr bwMode="auto">
          <a:xfrm>
            <a:off x="228600" y="4343400"/>
            <a:ext cx="8686800" cy="1569660"/>
          </a:xfrm>
          <a:prstGeom prst="rect">
            <a:avLst/>
          </a:prstGeom>
          <a:solidFill>
            <a:srgbClr val="3333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C00"/>
                </a:solidFill>
              </a:rPr>
              <a:t>Timbun</a:t>
            </a:r>
            <a:r>
              <a:rPr lang="en-US" sz="2400" b="1" dirty="0" smtClean="0">
                <a:solidFill>
                  <a:srgbClr val="FFCC00"/>
                </a:solidFill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</a:rPr>
              <a:t>kotoran</a:t>
            </a:r>
            <a:r>
              <a:rPr lang="en-US" sz="2400" b="1" dirty="0" smtClean="0">
                <a:solidFill>
                  <a:srgbClr val="FFCC00"/>
                </a:solidFill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</a:rPr>
              <a:t>manusia</a:t>
            </a:r>
            <a:r>
              <a:rPr lang="en-US" sz="2400" b="1" dirty="0" smtClean="0">
                <a:solidFill>
                  <a:srgbClr val="FFCC00"/>
                </a:solidFill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</a:rPr>
              <a:t>dengan</a:t>
            </a:r>
            <a:r>
              <a:rPr lang="en-US" sz="2400" b="1" dirty="0" smtClean="0">
                <a:solidFill>
                  <a:srgbClr val="FFCC00"/>
                </a:solidFill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</a:rPr>
              <a:t>tanah</a:t>
            </a:r>
            <a:r>
              <a:rPr lang="en-US" sz="2400" b="1" dirty="0" smtClean="0">
                <a:solidFill>
                  <a:srgbClr val="FFCC00"/>
                </a:solidFill>
              </a:rPr>
              <a:t> (</a:t>
            </a:r>
            <a:r>
              <a:rPr lang="en-US" sz="2400" b="1" dirty="0" err="1" smtClean="0">
                <a:solidFill>
                  <a:srgbClr val="FFCC00"/>
                </a:solidFill>
              </a:rPr>
              <a:t>Ulangan</a:t>
            </a:r>
            <a:r>
              <a:rPr lang="en-US" sz="2400" b="1" dirty="0" smtClean="0">
                <a:solidFill>
                  <a:srgbClr val="FFCC00"/>
                </a:solidFill>
              </a:rPr>
              <a:t> 23:12, 13).</a:t>
            </a:r>
          </a:p>
          <a:p>
            <a:pPr algn="ctr"/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Perintah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ditulis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nabi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Musa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Alkitab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bahwa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kotoran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manusia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harus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dikubur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sudah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diberikan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Tuhan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3500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tahun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sebelum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para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ilmuwan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menemukan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prinsip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kesehatan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itu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UNN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66950" cy="3778250"/>
          </a:xfrm>
          <a:prstGeom prst="rect">
            <a:avLst/>
          </a:prstGeom>
        </p:spPr>
      </p:pic>
      <p:pic>
        <p:nvPicPr>
          <p:cNvPr id="3" name="Picture 2" descr="GIF-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14737"/>
            <a:ext cx="2743200" cy="3243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12192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3600" b="1" dirty="0" err="1" smtClean="0">
                <a:solidFill>
                  <a:schemeClr val="bg1"/>
                </a:solidFill>
                <a:latin typeface="Comic Sans MS" pitchFamily="66" charset="0"/>
              </a:rPr>
              <a:t>Janganlah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omic Sans MS" pitchFamily="66" charset="0"/>
              </a:rPr>
              <a:t>melakukan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omic Sans MS" pitchFamily="66" charset="0"/>
              </a:rPr>
              <a:t>percabulan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” (1 </a:t>
            </a:r>
            <a:r>
              <a:rPr lang="en-US" sz="3600" b="1" dirty="0" err="1" smtClean="0">
                <a:solidFill>
                  <a:schemeClr val="bg1"/>
                </a:solidFill>
                <a:latin typeface="Comic Sans MS" pitchFamily="66" charset="0"/>
              </a:rPr>
              <a:t>Korintus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 10:8)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11480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Kata</a:t>
            </a:r>
            <a:r>
              <a:rPr lang="en-US" sz="2400" b="1" dirty="0" smtClean="0">
                <a:solidFill>
                  <a:schemeClr val="bg1"/>
                </a:solidFill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</a:rPr>
              <a:t>percabulan</a:t>
            </a:r>
            <a:r>
              <a:rPr lang="en-US" sz="2400" b="1" dirty="0" smtClean="0">
                <a:solidFill>
                  <a:schemeClr val="bg1"/>
                </a:solidFill>
              </a:rPr>
              <a:t>” </a:t>
            </a:r>
            <a:r>
              <a:rPr lang="en-US" sz="2400" b="1" dirty="0" err="1" smtClean="0">
                <a:solidFill>
                  <a:schemeClr val="bg1"/>
                </a:solidFill>
              </a:rPr>
              <a:t>berarti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segala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macam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perilaku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seks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bermoral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wabah</a:t>
            </a:r>
            <a:r>
              <a:rPr lang="en-US" sz="2400" b="1" dirty="0" smtClean="0">
                <a:solidFill>
                  <a:schemeClr val="bg1"/>
                </a:solidFill>
              </a:rPr>
              <a:t> AIDS </a:t>
            </a:r>
            <a:r>
              <a:rPr lang="en-US" sz="2400" b="1" dirty="0" err="1" smtClean="0">
                <a:solidFill>
                  <a:schemeClr val="bg1"/>
                </a:solidFill>
              </a:rPr>
              <a:t>jika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nasehat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masih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relevan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zaman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sekarang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dipatuhi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Begitu</a:t>
            </a:r>
            <a:r>
              <a:rPr lang="en-US" sz="2400" b="1" dirty="0" smtClean="0">
                <a:solidFill>
                  <a:schemeClr val="bg1"/>
                </a:solidFill>
              </a:rPr>
              <a:t> pula </a:t>
            </a: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aborsi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sekarang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menjadi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skandal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internasional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208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212725" y="1219200"/>
            <a:ext cx="4206875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itstream Vera Serif" pitchFamily="18" charset="0"/>
              </a:rPr>
              <a:t>“</a:t>
            </a:r>
            <a:r>
              <a:rPr lang="en-US" sz="2800" b="1" dirty="0" err="1">
                <a:solidFill>
                  <a:srgbClr val="FFFF00"/>
                </a:solidFill>
                <a:latin typeface="Bitstream Vera Serif" pitchFamily="18" charset="0"/>
              </a:rPr>
              <a:t>Anggur</a:t>
            </a:r>
            <a:r>
              <a:rPr lang="en-US" sz="2800" b="1" dirty="0">
                <a:solidFill>
                  <a:srgbClr val="FFFF00"/>
                </a:solidFill>
                <a:latin typeface="Bitstream Vera Serif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Bitstream Vera Serif" pitchFamily="18" charset="0"/>
              </a:rPr>
              <a:t>adalah</a:t>
            </a:r>
            <a:r>
              <a:rPr lang="en-US" sz="2800" b="1" dirty="0">
                <a:solidFill>
                  <a:srgbClr val="FFFF00"/>
                </a:solidFill>
                <a:latin typeface="Bitstream Vera Serif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itstream Vera Serif" pitchFamily="18" charset="0"/>
              </a:rPr>
              <a:t>pencemooh</a:t>
            </a:r>
            <a:r>
              <a:rPr lang="en-US" sz="2800" b="1" dirty="0">
                <a:solidFill>
                  <a:srgbClr val="FFFF00"/>
                </a:solidFill>
                <a:latin typeface="Bitstream Vera Serif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Bitstream Vera Serif" pitchFamily="18" charset="0"/>
              </a:rPr>
              <a:t>minuman</a:t>
            </a:r>
            <a:r>
              <a:rPr lang="en-US" sz="2800" b="1" dirty="0" smtClean="0">
                <a:solidFill>
                  <a:srgbClr val="FFFF00"/>
                </a:solidFill>
                <a:latin typeface="Bitstream Vera Serif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itstream Vera Serif" pitchFamily="18" charset="0"/>
              </a:rPr>
              <a:t>keras</a:t>
            </a:r>
            <a:r>
              <a:rPr lang="en-US" sz="2800" b="1" dirty="0" smtClean="0">
                <a:solidFill>
                  <a:srgbClr val="FFFF00"/>
                </a:solidFill>
                <a:latin typeface="Bitstream Vera Serif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Bitstream Vera Serif" pitchFamily="18" charset="0"/>
              </a:rPr>
              <a:t>adalah</a:t>
            </a:r>
            <a:r>
              <a:rPr lang="en-US" sz="2800" b="1" dirty="0">
                <a:solidFill>
                  <a:srgbClr val="FFFF00"/>
                </a:solidFill>
                <a:latin typeface="Bitstream Vera Serif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itstream Vera Serif" pitchFamily="18" charset="0"/>
              </a:rPr>
              <a:t>peribut</a:t>
            </a:r>
            <a:r>
              <a:rPr lang="en-US" sz="2800" b="1" dirty="0" smtClean="0">
                <a:solidFill>
                  <a:srgbClr val="FFFF00"/>
                </a:solidFill>
                <a:latin typeface="Bitstream Vera Serif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itstream Vera Serif" pitchFamily="18" charset="0"/>
              </a:rPr>
              <a:t>tidaklah</a:t>
            </a:r>
            <a:r>
              <a:rPr lang="en-US" sz="2800" b="1" dirty="0" smtClean="0">
                <a:solidFill>
                  <a:srgbClr val="FFFF00"/>
                </a:solidFill>
                <a:latin typeface="Bitstream Vera Serif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Bitstream Vera Serif" pitchFamily="18" charset="0"/>
              </a:rPr>
              <a:t>bijak</a:t>
            </a:r>
            <a:r>
              <a:rPr lang="en-US" sz="2800" b="1" dirty="0">
                <a:solidFill>
                  <a:srgbClr val="FFFF00"/>
                </a:solidFill>
                <a:latin typeface="Bitstream Vera Serif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itstream Vera Serif" pitchFamily="18" charset="0"/>
              </a:rPr>
              <a:t>orang</a:t>
            </a:r>
            <a:r>
              <a:rPr lang="en-US" sz="2800" b="1" dirty="0" smtClean="0">
                <a:solidFill>
                  <a:srgbClr val="FFFF00"/>
                </a:solidFill>
                <a:latin typeface="Bitstream Vera Serif" pitchFamily="18" charset="0"/>
              </a:rPr>
              <a:t> yang </a:t>
            </a:r>
            <a:r>
              <a:rPr lang="en-US" sz="2800" b="1" dirty="0" err="1" smtClean="0">
                <a:solidFill>
                  <a:srgbClr val="FFFF00"/>
                </a:solidFill>
                <a:latin typeface="Bitstream Vera Serif" pitchFamily="18" charset="0"/>
              </a:rPr>
              <a:t>terhuyung-huyung</a:t>
            </a:r>
            <a:r>
              <a:rPr lang="en-US" sz="2800" b="1" dirty="0" smtClean="0">
                <a:solidFill>
                  <a:srgbClr val="FFFF00"/>
                </a:solidFill>
                <a:latin typeface="Bitstream Vera Serif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Bitstream Vera Serif" pitchFamily="18" charset="0"/>
              </a:rPr>
              <a:t>karenanya</a:t>
            </a:r>
            <a:r>
              <a:rPr lang="en-US" sz="2800" b="1" dirty="0" smtClean="0">
                <a:solidFill>
                  <a:srgbClr val="FFFF00"/>
                </a:solidFill>
                <a:latin typeface="Bitstream Vera Serif" pitchFamily="18" charset="0"/>
              </a:rPr>
              <a:t>”</a:t>
            </a:r>
            <a:endParaRPr lang="en-US" sz="2800" b="1" dirty="0">
              <a:solidFill>
                <a:srgbClr val="FFFF00"/>
              </a:solidFill>
              <a:latin typeface="Bitstream Vera Serif" pitchFamily="18" charset="0"/>
            </a:endParaRPr>
          </a:p>
          <a:p>
            <a:endParaRPr lang="en-US" sz="2800" b="1" dirty="0" smtClean="0">
              <a:solidFill>
                <a:srgbClr val="FFFF00"/>
              </a:solidFill>
              <a:latin typeface="Bitstream Vera Serif" pitchFamily="18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Bitstream Vera Serif" pitchFamily="18" charset="0"/>
              </a:rPr>
              <a:t>	    </a:t>
            </a:r>
            <a:r>
              <a:rPr lang="en-US" sz="2800" b="1" dirty="0" err="1">
                <a:solidFill>
                  <a:srgbClr val="FFFFFF"/>
                </a:solidFill>
                <a:latin typeface="Bitstream Vera Serif" pitchFamily="18" charset="0"/>
              </a:rPr>
              <a:t>Amsal</a:t>
            </a:r>
            <a:r>
              <a:rPr lang="en-US" sz="2800" b="1" dirty="0">
                <a:solidFill>
                  <a:srgbClr val="FFFFFF"/>
                </a:solidFill>
                <a:latin typeface="Bitstream Vera Serif" pitchFamily="18" charset="0"/>
              </a:rPr>
              <a:t> 20: </a:t>
            </a:r>
            <a:r>
              <a:rPr lang="en-US" sz="2800" b="1" dirty="0" smtClean="0">
                <a:solidFill>
                  <a:srgbClr val="FFFFFF"/>
                </a:solidFill>
                <a:latin typeface="Bitstream Vera Serif" pitchFamily="18" charset="0"/>
              </a:rPr>
              <a:t>1</a:t>
            </a:r>
            <a:endParaRPr lang="en-US" sz="2800" b="1" dirty="0">
              <a:solidFill>
                <a:srgbClr val="FFFFFF"/>
              </a:solidFill>
              <a:latin typeface="Bitstream Vera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603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301875"/>
          </a:xfrm>
          <a:prstGeom prst="rect">
            <a:avLst/>
          </a:prstGeom>
          <a:solidFill>
            <a:srgbClr val="333300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“</a:t>
            </a:r>
            <a:r>
              <a:rPr lang="en-US" sz="3600" b="1" dirty="0" err="1"/>
              <a:t>Celakalah</a:t>
            </a:r>
            <a:r>
              <a:rPr lang="en-US" sz="3600" b="1" dirty="0"/>
              <a:t> </a:t>
            </a:r>
            <a:r>
              <a:rPr lang="en-US" sz="3600" b="1" dirty="0" err="1"/>
              <a:t>mereka</a:t>
            </a:r>
            <a:r>
              <a:rPr lang="en-US" sz="3600" b="1" dirty="0"/>
              <a:t> yang </a:t>
            </a:r>
            <a:r>
              <a:rPr lang="en-US" sz="3600" b="1" dirty="0" err="1"/>
              <a:t>bangun</a:t>
            </a:r>
            <a:r>
              <a:rPr lang="en-US" sz="3600" b="1" dirty="0"/>
              <a:t> </a:t>
            </a:r>
            <a:r>
              <a:rPr lang="en-US" sz="3600" b="1" dirty="0" err="1"/>
              <a:t>pagi-pagi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terus</a:t>
            </a:r>
            <a:r>
              <a:rPr lang="en-US" sz="3600" b="1" dirty="0"/>
              <a:t> </a:t>
            </a:r>
            <a:r>
              <a:rPr lang="en-US" sz="3600" b="1" dirty="0" err="1"/>
              <a:t>mencari</a:t>
            </a:r>
            <a:r>
              <a:rPr lang="en-US" sz="3600" b="1" dirty="0"/>
              <a:t> </a:t>
            </a:r>
            <a:r>
              <a:rPr lang="en-US" sz="3600" b="1" dirty="0" err="1"/>
              <a:t>minuman</a:t>
            </a:r>
            <a:r>
              <a:rPr lang="en-US" sz="3600" b="1" dirty="0"/>
              <a:t> </a:t>
            </a:r>
            <a:r>
              <a:rPr lang="en-US" sz="3600" b="1" dirty="0" err="1"/>
              <a:t>keras</a:t>
            </a:r>
            <a:r>
              <a:rPr lang="en-US" sz="3600" b="1" dirty="0"/>
              <a:t>,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duduk-duduk</a:t>
            </a:r>
            <a:r>
              <a:rPr lang="en-US" sz="3600" b="1" dirty="0"/>
              <a:t> </a:t>
            </a:r>
            <a:r>
              <a:rPr lang="en-US" sz="3600" b="1" dirty="0" err="1"/>
              <a:t>sampai</a:t>
            </a:r>
            <a:r>
              <a:rPr lang="en-US" sz="3600" b="1" dirty="0"/>
              <a:t> </a:t>
            </a:r>
            <a:r>
              <a:rPr lang="en-US" sz="3600" b="1" dirty="0" err="1"/>
              <a:t>malam</a:t>
            </a:r>
            <a:r>
              <a:rPr lang="en-US" sz="3600" b="1" dirty="0"/>
              <a:t> </a:t>
            </a:r>
            <a:r>
              <a:rPr lang="en-US" sz="3600" b="1" dirty="0" err="1"/>
              <a:t>hari</a:t>
            </a:r>
            <a:r>
              <a:rPr lang="en-US" sz="3600" b="1" dirty="0"/>
              <a:t>, </a:t>
            </a:r>
            <a:r>
              <a:rPr lang="en-US" sz="3600" b="1" dirty="0" err="1"/>
              <a:t>sedangkan</a:t>
            </a:r>
            <a:r>
              <a:rPr lang="en-US" sz="3600" b="1" dirty="0"/>
              <a:t> </a:t>
            </a:r>
            <a:r>
              <a:rPr lang="en-US" sz="3600" b="1" dirty="0" err="1"/>
              <a:t>badan</a:t>
            </a:r>
            <a:r>
              <a:rPr lang="en-US" sz="3600" b="1" dirty="0"/>
              <a:t> </a:t>
            </a:r>
            <a:r>
              <a:rPr lang="en-US" sz="3600" b="1" dirty="0" err="1"/>
              <a:t>nya</a:t>
            </a:r>
            <a:r>
              <a:rPr lang="en-US" sz="3600" b="1" dirty="0"/>
              <a:t> </a:t>
            </a:r>
            <a:r>
              <a:rPr lang="en-US" sz="3600" b="1" dirty="0" err="1"/>
              <a:t>dihangatkan</a:t>
            </a:r>
            <a:r>
              <a:rPr lang="en-US" sz="3600" b="1" dirty="0"/>
              <a:t> </a:t>
            </a:r>
            <a:r>
              <a:rPr lang="en-US" sz="3600" b="1" dirty="0" err="1"/>
              <a:t>oleh</a:t>
            </a:r>
            <a:r>
              <a:rPr lang="en-US" sz="3600" b="1" dirty="0"/>
              <a:t> </a:t>
            </a:r>
            <a:r>
              <a:rPr lang="en-US" sz="3600" b="1" dirty="0" err="1"/>
              <a:t>anggur</a:t>
            </a:r>
            <a:r>
              <a:rPr lang="en-US" sz="3600" b="1" dirty="0"/>
              <a:t>”- </a:t>
            </a:r>
            <a:r>
              <a:rPr lang="en-US" sz="3600" b="1" dirty="0" err="1">
                <a:solidFill>
                  <a:srgbClr val="FFFF00"/>
                </a:solidFill>
              </a:rPr>
              <a:t>Yesaya</a:t>
            </a:r>
            <a:r>
              <a:rPr lang="en-US" sz="3600" b="1" dirty="0">
                <a:solidFill>
                  <a:srgbClr val="FFFF00"/>
                </a:solidFill>
              </a:rPr>
              <a:t> 5: </a:t>
            </a:r>
            <a:r>
              <a:rPr lang="en-US" sz="3600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Bukti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Kebenaran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bila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bandingkan</a:t>
            </a:r>
            <a:r>
              <a:rPr lang="en-US" sz="2400" b="1" dirty="0" smtClean="0">
                <a:solidFill>
                  <a:schemeClr val="bg1"/>
                </a:solidFill>
              </a:rPr>
              <a:t> nubuatan-2 </a:t>
            </a:r>
            <a:r>
              <a:rPr lang="en-US" sz="2400" b="1" dirty="0" err="1" smtClean="0">
                <a:solidFill>
                  <a:schemeClr val="bg1"/>
                </a:solidFill>
              </a:rPr>
              <a:t>para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nabi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Perjanjian</a:t>
            </a:r>
            <a:r>
              <a:rPr lang="en-US" sz="2400" b="1" dirty="0" smtClean="0">
                <a:solidFill>
                  <a:schemeClr val="bg1"/>
                </a:solidFill>
              </a:rPr>
              <a:t> Lama </a:t>
            </a:r>
            <a:r>
              <a:rPr lang="en-US" sz="2400" b="1" dirty="0" err="1" smtClean="0">
                <a:solidFill>
                  <a:schemeClr val="bg1"/>
                </a:solidFill>
              </a:rPr>
              <a:t>tentang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Mesias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catatan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fakta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sejarah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Perjanjian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Baru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berupa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riwayat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hidup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Yesus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133600"/>
            <a:ext cx="7315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“</a:t>
            </a:r>
            <a:r>
              <a:rPr lang="en-US" sz="2800" b="1" dirty="0" err="1" smtClean="0">
                <a:latin typeface="Comic Sans MS" pitchFamily="66" charset="0"/>
              </a:rPr>
              <a:t>Lalu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Ia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menjelaskan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kepada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mereka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apa</a:t>
            </a:r>
            <a:r>
              <a:rPr lang="en-US" sz="2800" b="1" dirty="0" smtClean="0">
                <a:latin typeface="Comic Sans MS" pitchFamily="66" charset="0"/>
              </a:rPr>
              <a:t> yang </a:t>
            </a:r>
            <a:r>
              <a:rPr lang="en-US" sz="2800" b="1" dirty="0" err="1" smtClean="0">
                <a:latin typeface="Comic Sans MS" pitchFamily="66" charset="0"/>
              </a:rPr>
              <a:t>tertulis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tentang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Dia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dalam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seluruh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Kitab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Suci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mulai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dari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kitab-kitab</a:t>
            </a:r>
            <a:r>
              <a:rPr lang="en-US" sz="2800" b="1" dirty="0" smtClean="0">
                <a:latin typeface="Comic Sans MS" pitchFamily="66" charset="0"/>
              </a:rPr>
              <a:t> Musa </a:t>
            </a:r>
            <a:r>
              <a:rPr lang="en-US" sz="2800" b="1" dirty="0" err="1" smtClean="0">
                <a:latin typeface="Comic Sans MS" pitchFamily="66" charset="0"/>
              </a:rPr>
              <a:t>dan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segala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kitab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nabi-nabi</a:t>
            </a:r>
            <a:r>
              <a:rPr lang="en-US" sz="28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(Lukas 24:27).</a:t>
            </a:r>
            <a:endParaRPr lang="en-US" sz="2800" b="1" dirty="0" smtClean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“</a:t>
            </a:r>
            <a:r>
              <a:rPr lang="en-US" sz="2800" b="1" dirty="0" err="1" smtClean="0">
                <a:latin typeface="Comic Sans MS" pitchFamily="66" charset="0"/>
              </a:rPr>
              <a:t>Sebab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dengan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tak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jemu-jemunya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ia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(</a:t>
            </a:r>
            <a:r>
              <a:rPr lang="en-US" sz="2800" b="1" dirty="0" err="1" smtClean="0">
                <a:latin typeface="Comic Sans MS" pitchFamily="66" charset="0"/>
              </a:rPr>
              <a:t>Apolus</a:t>
            </a:r>
            <a:r>
              <a:rPr lang="en-US" sz="2800" b="1" dirty="0" smtClean="0">
                <a:latin typeface="Comic Sans MS" pitchFamily="66" charset="0"/>
              </a:rPr>
              <a:t>) </a:t>
            </a:r>
            <a:r>
              <a:rPr lang="en-US" sz="2800" b="1" dirty="0" err="1" smtClean="0">
                <a:latin typeface="Comic Sans MS" pitchFamily="66" charset="0"/>
              </a:rPr>
              <a:t>membantah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orang-orang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Yahudi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muka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umum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membuktikan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dari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Kitab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Suci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bahwa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Yesus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adalah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Mesias</a:t>
            </a:r>
            <a:r>
              <a:rPr lang="en-US" sz="28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Kisah</a:t>
            </a:r>
            <a:r>
              <a:rPr lang="en-US" sz="1600" b="1" dirty="0" smtClean="0">
                <a:latin typeface="Comic Sans MS" pitchFamily="66" charset="0"/>
              </a:rPr>
              <a:t> 18:28).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" y="304800"/>
          <a:ext cx="8686802" cy="62630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60096"/>
                <a:gridCol w="3583306"/>
                <a:gridCol w="2171700"/>
                <a:gridCol w="2171700"/>
              </a:tblGrid>
              <a:tr h="6571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NUBUATAN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TERTULIS</a:t>
                      </a:r>
                      <a:r>
                        <a:rPr lang="en-US" baseline="0" dirty="0" smtClean="0"/>
                        <a:t> DI PERJANJIAN LAMA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DIGENAPI DI PERJANJIAN</a:t>
                      </a:r>
                      <a:r>
                        <a:rPr lang="en-US" baseline="0" dirty="0" smtClean="0"/>
                        <a:t> BARU</a:t>
                      </a:r>
                      <a:endParaRPr lang="en-US" dirty="0"/>
                    </a:p>
                  </a:txBody>
                  <a:tcPr/>
                </a:tc>
              </a:tr>
              <a:tr h="380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Lahir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kota</a:t>
                      </a:r>
                      <a:r>
                        <a:rPr lang="en-US" dirty="0" smtClean="0"/>
                        <a:t> Bethlehem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Mikha</a:t>
                      </a:r>
                      <a:r>
                        <a:rPr lang="en-US" dirty="0" smtClean="0"/>
                        <a:t> 5:2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2:1</a:t>
                      </a:r>
                      <a:endParaRPr lang="en-US" dirty="0"/>
                    </a:p>
                  </a:txBody>
                  <a:tcPr/>
                </a:tc>
              </a:tr>
              <a:tr h="380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Lahir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perawan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Yesaya</a:t>
                      </a:r>
                      <a:r>
                        <a:rPr lang="en-US" dirty="0" smtClean="0"/>
                        <a:t> 7:14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1:18-23</a:t>
                      </a:r>
                      <a:endParaRPr lang="en-US" dirty="0"/>
                    </a:p>
                  </a:txBody>
                  <a:tcPr/>
                </a:tc>
              </a:tr>
              <a:tr h="380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Berasal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garis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keturunan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Yeremia</a:t>
                      </a:r>
                      <a:r>
                        <a:rPr lang="en-US" dirty="0" smtClean="0"/>
                        <a:t> 23:5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Wahyu</a:t>
                      </a:r>
                      <a:r>
                        <a:rPr lang="en-US" dirty="0" smtClean="0"/>
                        <a:t> 22:16</a:t>
                      </a:r>
                      <a:endParaRPr lang="en-US" dirty="0"/>
                    </a:p>
                  </a:txBody>
                  <a:tcPr/>
                </a:tc>
              </a:tr>
              <a:tr h="546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Menghadapi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ancaman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pembunuhan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Herodes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Yeremia</a:t>
                      </a:r>
                      <a:r>
                        <a:rPr lang="en-US" dirty="0" smtClean="0"/>
                        <a:t> 31:15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2:16-18</a:t>
                      </a:r>
                      <a:endParaRPr lang="en-US" dirty="0"/>
                    </a:p>
                  </a:txBody>
                  <a:tcPr/>
                </a:tc>
              </a:tr>
              <a:tr h="380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Dikhianati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seorang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Mazmur</a:t>
                      </a:r>
                      <a:r>
                        <a:rPr lang="en-US" dirty="0" smtClean="0"/>
                        <a:t> 41:10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Yohanes</a:t>
                      </a:r>
                      <a:r>
                        <a:rPr lang="en-US" sz="1600" dirty="0" smtClean="0"/>
                        <a:t> 13:18, 19, 26</a:t>
                      </a:r>
                      <a:endParaRPr lang="en-US" sz="1600" dirty="0"/>
                    </a:p>
                  </a:txBody>
                  <a:tcPr/>
                </a:tc>
              </a:tr>
              <a:tr h="380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Dijual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seharga</a:t>
                      </a:r>
                      <a:r>
                        <a:rPr lang="en-US" dirty="0" smtClean="0"/>
                        <a:t> 30 </a:t>
                      </a:r>
                      <a:r>
                        <a:rPr lang="en-US" dirty="0" err="1" smtClean="0"/>
                        <a:t>keping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Zakharia</a:t>
                      </a:r>
                      <a:r>
                        <a:rPr lang="en-US" dirty="0" smtClean="0"/>
                        <a:t> 11:12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26:14-16</a:t>
                      </a:r>
                      <a:endParaRPr lang="en-US" dirty="0"/>
                    </a:p>
                  </a:txBody>
                  <a:tcPr/>
                </a:tc>
              </a:tr>
              <a:tr h="380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Ditikam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Zakharia</a:t>
                      </a:r>
                      <a:r>
                        <a:rPr lang="en-US" dirty="0" smtClean="0"/>
                        <a:t> 12:10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Yohanes</a:t>
                      </a:r>
                      <a:r>
                        <a:rPr lang="en-US" sz="1600" dirty="0" smtClean="0"/>
                        <a:t> 19:16-18, 37</a:t>
                      </a:r>
                      <a:endParaRPr lang="en-US" sz="1600" dirty="0"/>
                    </a:p>
                  </a:txBody>
                  <a:tcPr/>
                </a:tc>
              </a:tr>
              <a:tr h="380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Pakaian-Nya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diundi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Mazmur</a:t>
                      </a:r>
                      <a:r>
                        <a:rPr lang="en-US" dirty="0" smtClean="0"/>
                        <a:t> 22:19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27:35</a:t>
                      </a:r>
                      <a:endParaRPr lang="en-US" dirty="0"/>
                    </a:p>
                  </a:txBody>
                  <a:tcPr/>
                </a:tc>
              </a:tr>
              <a:tr h="380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tulang-Nya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dipatahkan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Mazmur</a:t>
                      </a:r>
                      <a:r>
                        <a:rPr lang="en-US" dirty="0" smtClean="0"/>
                        <a:t> 34;21; </a:t>
                      </a:r>
                      <a:r>
                        <a:rPr lang="en-US" dirty="0" err="1" smtClean="0"/>
                        <a:t>Keluaran</a:t>
                      </a:r>
                      <a:r>
                        <a:rPr lang="en-US" dirty="0" smtClean="0"/>
                        <a:t> 12:46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Yohanes</a:t>
                      </a:r>
                      <a:r>
                        <a:rPr lang="en-US" dirty="0" smtClean="0"/>
                        <a:t> 19:31-36</a:t>
                      </a:r>
                      <a:endParaRPr lang="en-US" dirty="0"/>
                    </a:p>
                  </a:txBody>
                  <a:tcPr/>
                </a:tc>
              </a:tr>
              <a:tr h="546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Waktu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penjahat-penjahat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Yesaya</a:t>
                      </a:r>
                      <a:r>
                        <a:rPr lang="en-US" dirty="0" smtClean="0"/>
                        <a:t> 53:9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27:38</a:t>
                      </a:r>
                      <a:endParaRPr lang="en-US" dirty="0"/>
                    </a:p>
                  </a:txBody>
                  <a:tcPr/>
                </a:tc>
              </a:tr>
              <a:tr h="546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Tahun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tanggal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kalender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Yahudi</a:t>
                      </a:r>
                      <a:r>
                        <a:rPr lang="en-US" dirty="0" smtClean="0"/>
                        <a:t>),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jam </a:t>
                      </a:r>
                      <a:r>
                        <a:rPr lang="en-US" dirty="0" err="1" smtClean="0"/>
                        <a:t>kematian-Nya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Daniel 9:26, 27; </a:t>
                      </a:r>
                      <a:r>
                        <a:rPr lang="en-US" dirty="0" err="1" smtClean="0"/>
                        <a:t>Keluaran</a:t>
                      </a:r>
                      <a:r>
                        <a:rPr lang="en-US" dirty="0" smtClean="0"/>
                        <a:t> 12:6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27:45-50</a:t>
                      </a:r>
                      <a:endParaRPr lang="en-US" dirty="0"/>
                    </a:p>
                  </a:txBody>
                  <a:tcPr/>
                </a:tc>
              </a:tr>
              <a:tr h="380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Dibangkitkan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kemudian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Hosea 6:2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Kisah</a:t>
                      </a:r>
                      <a:r>
                        <a:rPr lang="en-US" dirty="0" smtClean="0"/>
                        <a:t> 10:38-40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0560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Masih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Adakah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Yang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Bisa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Dipercaya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… ???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Segala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tulisan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diilhamkan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…” (2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Timotius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3:16)</a:t>
            </a:r>
          </a:p>
          <a:p>
            <a:endParaRPr lang="en-US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Sebab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tidak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pernah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nubuat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dihasilkan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kehendak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manusia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tetapi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dorongan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Roh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Kudus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orang-orang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berbicara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atas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nama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” (2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Petrus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1:21)</a:t>
            </a:r>
          </a:p>
          <a:p>
            <a:endParaRPr lang="en-US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Kitab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Suci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tidak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dapat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dibatalkan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…” (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Yohanes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10:35)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Nubuatan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Alkitab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mengenai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hal-hal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</a:p>
          <a:p>
            <a:pPr algn="ctr"/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yang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akan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terjadi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di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masa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depan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mengukuhkan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bahwa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Alkitab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</a:p>
          <a:p>
            <a:pPr algn="ctr"/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berasal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dari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28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Tuhan</a:t>
            </a:r>
            <a:r>
              <a:rPr lang="en-US" sz="28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.</a:t>
            </a:r>
            <a:endParaRPr lang="en-US" sz="2800" kern="10" dirty="0">
              <a:ln w="317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549676"/>
            <a:ext cx="8686800" cy="2308324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Aku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ini</a:t>
            </a:r>
            <a:r>
              <a:rPr lang="en-US" sz="2400" b="1" dirty="0" smtClean="0">
                <a:latin typeface="Comic Sans MS" pitchFamily="66" charset="0"/>
              </a:rPr>
              <a:t> TUHAN, </a:t>
            </a:r>
            <a:r>
              <a:rPr lang="en-US" sz="2400" b="1" dirty="0" err="1" smtClean="0">
                <a:latin typeface="Comic Sans MS" pitchFamily="66" charset="0"/>
              </a:rPr>
              <a:t>itulah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nama</a:t>
            </a:r>
            <a:r>
              <a:rPr lang="en-US" sz="2400" b="1" dirty="0" smtClean="0">
                <a:latin typeface="Comic Sans MS" pitchFamily="66" charset="0"/>
              </a:rPr>
              <a:t>-Ku; </a:t>
            </a:r>
            <a:r>
              <a:rPr lang="en-US" sz="2400" b="1" dirty="0" err="1" smtClean="0">
                <a:latin typeface="Comic Sans MS" pitchFamily="66" charset="0"/>
              </a:rPr>
              <a:t>Aku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memberikan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kemuliaan</a:t>
            </a:r>
            <a:r>
              <a:rPr lang="en-US" sz="2400" b="1" dirty="0" smtClean="0">
                <a:latin typeface="Comic Sans MS" pitchFamily="66" charset="0"/>
              </a:rPr>
              <a:t>-Ku </a:t>
            </a:r>
            <a:r>
              <a:rPr lang="en-US" sz="2400" b="1" dirty="0" err="1" smtClean="0">
                <a:latin typeface="Comic Sans MS" pitchFamily="66" charset="0"/>
              </a:rPr>
              <a:t>kepada</a:t>
            </a:r>
            <a:r>
              <a:rPr lang="en-US" sz="2400" b="1" dirty="0" smtClean="0">
                <a:latin typeface="Comic Sans MS" pitchFamily="66" charset="0"/>
              </a:rPr>
              <a:t> yang lain </a:t>
            </a:r>
            <a:r>
              <a:rPr lang="en-US" sz="2400" b="1" dirty="0" err="1" smtClean="0">
                <a:latin typeface="Comic Sans MS" pitchFamily="66" charset="0"/>
              </a:rPr>
              <a:t>atau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kemasyhuran</a:t>
            </a:r>
            <a:r>
              <a:rPr lang="en-US" sz="2400" b="1" dirty="0" smtClean="0">
                <a:latin typeface="Comic Sans MS" pitchFamily="66" charset="0"/>
              </a:rPr>
              <a:t>-Ku </a:t>
            </a:r>
            <a:r>
              <a:rPr lang="en-US" sz="2400" b="1" dirty="0" err="1" smtClean="0">
                <a:latin typeface="Comic Sans MS" pitchFamily="66" charset="0"/>
              </a:rPr>
              <a:t>kepada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patung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r>
              <a:rPr lang="en-US" sz="2400" b="1" dirty="0" err="1" smtClean="0">
                <a:latin typeface="Comic Sans MS" pitchFamily="66" charset="0"/>
              </a:rPr>
              <a:t>Nubuat-nubuat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dahulu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sekarang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sudah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menjadi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kenyataan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hal-hal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baru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hendak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Kuberitahukan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r>
              <a:rPr lang="en-US" sz="2400" b="1" dirty="0" err="1" smtClean="0">
                <a:latin typeface="Comic Sans MS" pitchFamily="66" charset="0"/>
              </a:rPr>
              <a:t>Sebelum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hal-hal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muncul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Aku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mengabarkannya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kepadamu</a:t>
            </a:r>
            <a:r>
              <a:rPr lang="en-US" sz="2400" b="1" dirty="0" smtClean="0">
                <a:latin typeface="Comic Sans MS" pitchFamily="66" charset="0"/>
              </a:rPr>
              <a:t>.”		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Yesaya</a:t>
            </a:r>
            <a:r>
              <a:rPr lang="en-US" sz="1600" b="1" dirty="0" smtClean="0">
                <a:latin typeface="Comic Sans MS" pitchFamily="66" charset="0"/>
              </a:rPr>
              <a:t> 42:8, 9)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04800"/>
            <a:ext cx="4343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Empat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kerajaan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dunia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muncul</a:t>
            </a:r>
            <a:r>
              <a:rPr lang="en-US" sz="2800" b="1" dirty="0" smtClean="0"/>
              <a:t>: Babel, </a:t>
            </a:r>
            <a:r>
              <a:rPr lang="en-US" sz="2800" b="1" dirty="0" err="1" smtClean="0"/>
              <a:t>Medo</a:t>
            </a:r>
            <a:r>
              <a:rPr lang="en-US" sz="2800" b="1" dirty="0" smtClean="0"/>
              <a:t>-Persia, </a:t>
            </a:r>
            <a:r>
              <a:rPr lang="en-US" sz="2800" b="1" dirty="0" err="1" smtClean="0"/>
              <a:t>Yunani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Roma (Daniel 2, 7, 8).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Koresh </a:t>
            </a:r>
            <a:r>
              <a:rPr lang="en-US" sz="2800" b="1" dirty="0" err="1" smtClean="0"/>
              <a:t>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menjadi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pemimpin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pasukan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mengalahkan</a:t>
            </a:r>
            <a:r>
              <a:rPr lang="en-US" sz="2800" b="1" dirty="0" smtClean="0"/>
              <a:t> Babel (</a:t>
            </a:r>
            <a:r>
              <a:rPr lang="en-US" sz="2800" b="1" dirty="0" err="1" smtClean="0"/>
              <a:t>Yesaya</a:t>
            </a:r>
            <a:r>
              <a:rPr lang="en-US" sz="2800" b="1" dirty="0" smtClean="0"/>
              <a:t> 45:1-3).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Setelah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kehancuran</a:t>
            </a:r>
            <a:r>
              <a:rPr lang="en-US" sz="2800" b="1" dirty="0" smtClean="0"/>
              <a:t> Babel, </a:t>
            </a:r>
            <a:r>
              <a:rPr lang="en-US" sz="2800" b="1" dirty="0" err="1" smtClean="0"/>
              <a:t>negara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tidak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dihuni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lagi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Yesaya</a:t>
            </a:r>
            <a:r>
              <a:rPr lang="en-US" sz="2800" b="1" dirty="0" smtClean="0"/>
              <a:t> 13:19, 20; </a:t>
            </a:r>
            <a:r>
              <a:rPr lang="en-US" sz="2800" b="1" dirty="0" err="1" smtClean="0"/>
              <a:t>Yeremia</a:t>
            </a:r>
            <a:r>
              <a:rPr lang="en-US" sz="2800" b="1" dirty="0" smtClean="0"/>
              <a:t> 51:37).</a:t>
            </a:r>
          </a:p>
        </p:txBody>
      </p:sp>
      <p:pic>
        <p:nvPicPr>
          <p:cNvPr id="3" name="Picture 2" descr="Danie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028950" cy="3124200"/>
          </a:xfrm>
          <a:prstGeom prst="rect">
            <a:avLst/>
          </a:prstGeom>
        </p:spPr>
      </p:pic>
      <p:pic>
        <p:nvPicPr>
          <p:cNvPr id="4" name="Picture 3" descr="Megiddo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4036541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04800"/>
            <a:ext cx="4343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</a:rPr>
              <a:t>Mesir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tidak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akan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menjadi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negara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besar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lagi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di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antara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negara-negara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dunia</a:t>
            </a:r>
            <a:r>
              <a:rPr lang="en-US" sz="2600" b="1" dirty="0" smtClean="0">
                <a:solidFill>
                  <a:schemeClr val="bg1"/>
                </a:solidFill>
              </a:rPr>
              <a:t> (</a:t>
            </a:r>
            <a:r>
              <a:rPr lang="en-US" sz="2600" b="1" dirty="0" err="1" smtClean="0">
                <a:solidFill>
                  <a:schemeClr val="bg1"/>
                </a:solidFill>
              </a:rPr>
              <a:t>Yehezkiel</a:t>
            </a:r>
            <a:r>
              <a:rPr lang="en-US" sz="2600" b="1" dirty="0" smtClean="0">
                <a:solidFill>
                  <a:schemeClr val="bg1"/>
                </a:solidFill>
              </a:rPr>
              <a:t> 29:14, 15; 30:12, 13).</a:t>
            </a:r>
          </a:p>
          <a:p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sz="2600" b="1" dirty="0" err="1" smtClean="0">
                <a:solidFill>
                  <a:schemeClr val="bg1"/>
                </a:solidFill>
              </a:rPr>
              <a:t>Timbul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bencana-bencana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alam</a:t>
            </a:r>
            <a:r>
              <a:rPr lang="en-US" sz="2600" b="1" dirty="0" smtClean="0">
                <a:solidFill>
                  <a:schemeClr val="bg1"/>
                </a:solidFill>
              </a:rPr>
              <a:t> yang </a:t>
            </a:r>
            <a:r>
              <a:rPr lang="en-US" sz="2600" b="1" dirty="0" err="1" smtClean="0">
                <a:solidFill>
                  <a:schemeClr val="bg1"/>
                </a:solidFill>
              </a:rPr>
              <a:t>besar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dan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munculnya</a:t>
            </a:r>
            <a:r>
              <a:rPr lang="en-US" sz="2600" b="1" dirty="0" smtClean="0">
                <a:solidFill>
                  <a:schemeClr val="bg1"/>
                </a:solidFill>
              </a:rPr>
              <a:t> rasa </a:t>
            </a:r>
            <a:r>
              <a:rPr lang="en-US" sz="2600" b="1" dirty="0" err="1" smtClean="0">
                <a:solidFill>
                  <a:schemeClr val="bg1"/>
                </a:solidFill>
              </a:rPr>
              <a:t>takut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di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hati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manusia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menghadapi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hari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kiamat</a:t>
            </a:r>
            <a:r>
              <a:rPr lang="en-US" sz="2600" b="1" dirty="0" smtClean="0">
                <a:solidFill>
                  <a:schemeClr val="bg1"/>
                </a:solidFill>
              </a:rPr>
              <a:t> (Lukas 21:25, 26).</a:t>
            </a:r>
          </a:p>
          <a:p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sz="2600" b="1" dirty="0" err="1" smtClean="0">
                <a:solidFill>
                  <a:schemeClr val="bg1"/>
                </a:solidFill>
              </a:rPr>
              <a:t>Kemerosotan</a:t>
            </a:r>
            <a:r>
              <a:rPr lang="en-US" sz="2600" b="1" dirty="0" smtClean="0">
                <a:solidFill>
                  <a:schemeClr val="bg1"/>
                </a:solidFill>
              </a:rPr>
              <a:t> moral </a:t>
            </a:r>
            <a:r>
              <a:rPr lang="en-US" sz="2600" b="1" dirty="0" err="1" smtClean="0">
                <a:solidFill>
                  <a:schemeClr val="bg1"/>
                </a:solidFill>
              </a:rPr>
              <a:t>dan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penurunan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kerohanian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di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zaman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akhir</a:t>
            </a:r>
            <a:r>
              <a:rPr lang="en-US" sz="2600" b="1" dirty="0" smtClean="0">
                <a:solidFill>
                  <a:schemeClr val="bg1"/>
                </a:solidFill>
              </a:rPr>
              <a:t> (2 </a:t>
            </a:r>
            <a:r>
              <a:rPr lang="en-US" sz="2600" b="1" dirty="0" err="1" smtClean="0">
                <a:solidFill>
                  <a:schemeClr val="bg1"/>
                </a:solidFill>
              </a:rPr>
              <a:t>timotius</a:t>
            </a:r>
            <a:r>
              <a:rPr lang="en-US" sz="2600" b="1" dirty="0" smtClean="0">
                <a:solidFill>
                  <a:schemeClr val="bg1"/>
                </a:solidFill>
              </a:rPr>
              <a:t> 3:1-5)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Mesir Ku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52430" cy="2971800"/>
          </a:xfrm>
          <a:prstGeom prst="rect">
            <a:avLst/>
          </a:prstGeom>
        </p:spPr>
      </p:pic>
      <p:pic>
        <p:nvPicPr>
          <p:cNvPr id="4" name="Picture 3" descr="Narko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4165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Background Gambar\Yesus menunjuk Alkit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48200" y="5657671"/>
            <a:ext cx="44958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Yoh</a:t>
            </a:r>
            <a:r>
              <a:rPr lang="en-US" b="1" dirty="0" smtClean="0"/>
              <a:t> 17:17 </a:t>
            </a:r>
            <a:r>
              <a:rPr lang="en-US" b="1" dirty="0" err="1" smtClean="0"/>
              <a:t>Kuduskanlah</a:t>
            </a:r>
            <a:r>
              <a:rPr lang="en-US" b="1" dirty="0" smtClean="0"/>
              <a:t> </a:t>
            </a:r>
            <a:r>
              <a:rPr lang="en-US" b="1" dirty="0" err="1" smtClean="0"/>
              <a:t>mereka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kebenaran</a:t>
            </a:r>
            <a:r>
              <a:rPr lang="en-US" b="1" dirty="0" smtClean="0"/>
              <a:t>; </a:t>
            </a:r>
            <a:r>
              <a:rPr lang="en-US" b="1" dirty="0" err="1" smtClean="0"/>
              <a:t>firman</a:t>
            </a:r>
            <a:r>
              <a:rPr lang="en-US" b="1" dirty="0" smtClean="0"/>
              <a:t>-Mu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kebenaran</a:t>
            </a:r>
            <a:r>
              <a:rPr lang="en-US" b="1" dirty="0" smtClean="0"/>
              <a:t>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B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1027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8296275" cy="2614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uhaus 93"/>
              </a:rPr>
              <a:t>Bukti-bukti </a:t>
            </a:r>
          </a:p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uhaus 93"/>
              </a:rPr>
              <a:t>Alkitab Firman Allah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1063</Words>
  <Application>Microsoft Office PowerPoint</Application>
  <PresentationFormat>On-screen Show (4:3)</PresentationFormat>
  <Paragraphs>177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1: Masih Adakah Yang Bisa Dipercaya</dc:subject>
  <dc:creator>Pdt. Yohanes V. Doloksaribu, M.A.</dc:creator>
  <cp:lastModifiedBy>Yohanes Verdianto</cp:lastModifiedBy>
  <cp:revision>6</cp:revision>
  <dcterms:created xsi:type="dcterms:W3CDTF">2009-11-02T00:26:43Z</dcterms:created>
  <dcterms:modified xsi:type="dcterms:W3CDTF">2009-11-03T05:46:50Z</dcterms:modified>
</cp:coreProperties>
</file>